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7" r:id="rId3"/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20G (horizontal) and 10G (vertical), yield strength of aluminum is 28MPa, stress analysis shows that the battery box can withstand the forces from acceleration and deceleration </a:t>
            </a:r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ct val="4074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3817477" y="1620441"/>
            <a:ext cx="3138025" cy="291057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ct val="4074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-78" y="-6350"/>
            <a:ext cx="9144184" cy="5149934"/>
            <a:chOff x="-104" y="-8467"/>
            <a:chExt cx="12192246" cy="6866579"/>
          </a:xfrm>
        </p:grpSpPr>
        <p:cxnSp>
          <p:nvCxnSpPr>
            <p:cNvPr id="82" name="Shape 82"/>
            <p:cNvCxnSpPr/>
            <p:nvPr/>
          </p:nvCxnSpPr>
          <p:spPr>
            <a:xfrm>
              <a:off x="9371011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Shape 83"/>
            <p:cNvCxnSpPr/>
            <p:nvPr/>
          </p:nvCxnSpPr>
          <p:spPr>
            <a:xfrm flipH="1">
              <a:off x="7425125" y="3681412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4" name="Shape 84"/>
            <p:cNvSpPr/>
            <p:nvPr/>
          </p:nvSpPr>
          <p:spPr>
            <a:xfrm>
              <a:off x="9181475" y="-8466"/>
              <a:ext cx="3007200" cy="6866400"/>
            </a:xfrm>
            <a:custGeom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85" name="Shape 85"/>
            <p:cNvSpPr/>
            <p:nvPr/>
          </p:nvSpPr>
          <p:spPr>
            <a:xfrm>
              <a:off x="9603442" y="-8466"/>
              <a:ext cx="25887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8932332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9334500" y="-8466"/>
              <a:ext cx="28542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9800"/>
              </a:schemeClr>
            </a:solidFill>
            <a:ln>
              <a:noFill/>
            </a:ln>
          </p:spPr>
        </p:sp>
        <p:sp>
          <p:nvSpPr>
            <p:cNvPr id="88" name="Shape 88"/>
            <p:cNvSpPr/>
            <p:nvPr/>
          </p:nvSpPr>
          <p:spPr>
            <a:xfrm>
              <a:off x="10898729" y="-8466"/>
              <a:ext cx="1290000" cy="6866400"/>
            </a:xfrm>
            <a:custGeom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FFE083">
                <a:alpha val="69800"/>
              </a:srgbClr>
            </a:soli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>
              <a:off x="10938999" y="-8466"/>
              <a:ext cx="12498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0371665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10800000">
              <a:off x="-104" y="53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Shape 9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41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1130300" y="3038124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508000" y="1620441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3817477" y="1620441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508000" y="1620441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506808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506808" y="2052933"/>
            <a:ext cx="3139200" cy="24779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3816287" y="1620737"/>
            <a:ext cx="3139199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3816287" y="2052933"/>
            <a:ext cx="3139200" cy="24779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15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570345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508000" y="2082801"/>
            <a:ext cx="2890800" cy="19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0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1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Shape 143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61" name="Shape 161"/>
          <p:cNvSpPr txBox="1"/>
          <p:nvPr/>
        </p:nvSpPr>
        <p:spPr>
          <a:xfrm>
            <a:off x="406402" y="592783"/>
            <a:ext cx="457200" cy="43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6000" u="none" cap="none" strike="noStrike">
                <a:solidFill>
                  <a:srgbClr val="FFE08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6000" u="none" cap="none" strike="noStrike">
                <a:solidFill>
                  <a:srgbClr val="FFE08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507998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76" name="Shape 176"/>
          <p:cNvSpPr txBox="1"/>
          <p:nvPr/>
        </p:nvSpPr>
        <p:spPr>
          <a:xfrm>
            <a:off x="406402" y="592783"/>
            <a:ext cx="457200" cy="43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6000" u="none" cap="none" strike="noStrike">
                <a:solidFill>
                  <a:srgbClr val="FFE08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6000" u="none" cap="none" strike="noStrike">
                <a:solidFill>
                  <a:srgbClr val="FFE08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507998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 rot="5400000">
            <a:off x="2276401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 rot="5400000">
            <a:off x="4495661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 rot="5400000">
            <a:off x="1186263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hape 64"/>
          <p:cNvGrpSpPr/>
          <p:nvPr/>
        </p:nvGrpSpPr>
        <p:grpSpPr>
          <a:xfrm>
            <a:off x="0" y="-6350"/>
            <a:ext cx="9144106" cy="5149934"/>
            <a:chOff x="0" y="-8467"/>
            <a:chExt cx="12192142" cy="6866579"/>
          </a:xfrm>
        </p:grpSpPr>
        <p:cxnSp>
          <p:nvCxnSpPr>
            <p:cNvPr id="65" name="Shape 65"/>
            <p:cNvCxnSpPr/>
            <p:nvPr/>
          </p:nvCxnSpPr>
          <p:spPr>
            <a:xfrm>
              <a:off x="9371011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Shape 66"/>
            <p:cNvCxnSpPr/>
            <p:nvPr/>
          </p:nvCxnSpPr>
          <p:spPr>
            <a:xfrm flipH="1">
              <a:off x="7425125" y="3681412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7" name="Shape 67"/>
            <p:cNvSpPr/>
            <p:nvPr/>
          </p:nvSpPr>
          <p:spPr>
            <a:xfrm>
              <a:off x="9181475" y="-8466"/>
              <a:ext cx="3007200" cy="6866400"/>
            </a:xfrm>
            <a:custGeom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9603442" y="-8466"/>
              <a:ext cx="25887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9" name="Shape 69"/>
            <p:cNvSpPr/>
            <p:nvPr/>
          </p:nvSpPr>
          <p:spPr>
            <a:xfrm>
              <a:off x="8932332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9334500" y="-8466"/>
              <a:ext cx="28542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9800"/>
              </a:schemeClr>
            </a:solidFill>
            <a:ln>
              <a:noFill/>
            </a:ln>
          </p:spPr>
        </p:sp>
        <p:sp>
          <p:nvSpPr>
            <p:cNvPr id="71" name="Shape 71"/>
            <p:cNvSpPr/>
            <p:nvPr/>
          </p:nvSpPr>
          <p:spPr>
            <a:xfrm>
              <a:off x="10898729" y="-8466"/>
              <a:ext cx="1290000" cy="6866400"/>
            </a:xfrm>
            <a:custGeom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FFE083">
                <a:alpha val="69800"/>
              </a:srgbClr>
            </a:solidFill>
            <a:ln>
              <a:noFill/>
            </a:ln>
          </p:spPr>
        </p:sp>
        <p:sp>
          <p:nvSpPr>
            <p:cNvPr id="72" name="Shape 72"/>
            <p:cNvSpPr/>
            <p:nvPr/>
          </p:nvSpPr>
          <p:spPr>
            <a:xfrm>
              <a:off x="10938999" y="-8466"/>
              <a:ext cx="12498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73" name="Shape 73"/>
            <p:cNvSpPr/>
            <p:nvPr/>
          </p:nvSpPr>
          <p:spPr>
            <a:xfrm>
              <a:off x="10371665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Shape 7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ct val="4074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508000" y="1620441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905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2400" lvl="1" marL="55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7000" lvl="2" marL="863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7000" lvl="3" marL="12065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7000" lvl="4" marL="1549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18923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235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25781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2921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5403849" y="4531021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508000" y="4531021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57142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442997" y="4531021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pectec.com/batteries/chemistry/" TargetMode="External"/><Relationship Id="rId4" Type="http://schemas.openxmlformats.org/officeDocument/2006/relationships/image" Target="../media/image06.png"/><Relationship Id="rId5" Type="http://schemas.openxmlformats.org/officeDocument/2006/relationships/image" Target="../media/image00.png"/><Relationship Id="rId6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ctrTitle"/>
          </p:nvPr>
        </p:nvSpPr>
        <p:spPr>
          <a:xfrm>
            <a:off x="1130300" y="2847009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i="0" lang="en-GB" sz="3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201</a:t>
            </a:r>
            <a:r>
              <a:rPr b="1" lang="en-GB" sz="3300">
                <a:solidFill>
                  <a:schemeClr val="accent2"/>
                </a:solidFill>
              </a:rPr>
              <a:t>7</a:t>
            </a:r>
            <a:r>
              <a:rPr b="1" i="0" lang="en-GB" sz="3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University of Waterloo E62</a:t>
            </a:r>
          </a:p>
          <a:p>
            <a:pPr indent="0" lvl="0" marL="0" marR="0" rtl="0" algn="r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i="0" lang="en-GB" sz="3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Clean Snowmobile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6896" y="441990"/>
            <a:ext cx="4572000" cy="17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lang="en-GB">
                <a:solidFill>
                  <a:schemeClr val="accent2"/>
                </a:solidFill>
              </a:rPr>
              <a:t>Environmental Benefits 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>
            <p:ph idx="1" type="body"/>
          </p:nvPr>
        </p:nvSpPr>
        <p:spPr>
          <a:xfrm>
            <a:off x="508000" y="1116450"/>
            <a:ext cx="4524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04800" lvl="0" marL="254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Designed for field research applications</a:t>
            </a:r>
            <a:r>
              <a:rPr lang="en-GB" sz="1800"/>
              <a:t> </a:t>
            </a:r>
          </a:p>
          <a:p>
            <a:pPr lvl="1" marR="0" rtl="0" algn="l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-GB" sz="1800"/>
              <a:t>Sustainable power source (solar and/or wind)</a:t>
            </a:r>
          </a:p>
          <a:p>
            <a:pPr lvl="1" marR="0" rtl="0" algn="l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-GB" sz="1800"/>
              <a:t>Zero emissions</a:t>
            </a:r>
          </a:p>
          <a:p>
            <a:pPr lvl="1" marR="0" rtl="0" algn="l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-GB" sz="1800"/>
              <a:t>Quiet (low wildlife impacts)</a:t>
            </a:r>
          </a:p>
          <a:p>
            <a:pPr lvl="1" marR="0" rtl="0" algn="l"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-GB" sz="1800"/>
              <a:t>Lightweight (less </a:t>
            </a:r>
            <a:r>
              <a:rPr lang="en-GB" sz="1800"/>
              <a:t>vegetation impacts) </a:t>
            </a:r>
            <a:r>
              <a:rPr lang="en-GB" sz="1800"/>
              <a:t> </a:t>
            </a:r>
          </a:p>
        </p:txBody>
      </p:sp>
      <p:pic>
        <p:nvPicPr>
          <p:cNvPr descr="leaf green nature plant ..."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499" y="1398955"/>
            <a:ext cx="1782000" cy="234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i="0" lang="en-GB" sz="27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body"/>
          </p:nvPr>
        </p:nvSpPr>
        <p:spPr>
          <a:xfrm>
            <a:off x="508000" y="1299741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54000" lvl="0" marL="254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b="0" i="0" lang="en-GB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Snowmobiler Perspective</a:t>
            </a:r>
          </a:p>
          <a:p>
            <a:pPr indent="-222250" lvl="1" marL="558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b="0" i="0" lang="en-GB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Familiar look and feel</a:t>
            </a:r>
          </a:p>
          <a:p>
            <a:pPr indent="-234950" lvl="1" marL="558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100"/>
              <a:t>Easy manoeuvrability and control</a:t>
            </a:r>
          </a:p>
          <a:p>
            <a:pPr indent="-254000" lvl="0" marL="2540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b="0" i="0" lang="en-GB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Dealer/Outfitter/Manufacturer Perspective</a:t>
            </a:r>
          </a:p>
          <a:p>
            <a:pPr indent="-222250" lvl="1" marL="558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b="0" i="0" lang="en-GB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Reliability/longevity</a:t>
            </a:r>
          </a:p>
          <a:p>
            <a:pPr indent="-234950" lvl="1" marL="558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100"/>
              <a:t>MSRP: $15910 USD</a:t>
            </a:r>
          </a:p>
          <a:p>
            <a:pPr indent="-254000" lvl="0" marL="2540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b="0" i="0" lang="en-GB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 Perspective</a:t>
            </a:r>
          </a:p>
          <a:p>
            <a:pPr indent="-222250" lvl="1" marL="558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/>
              <a:t>Zero-emissions </a:t>
            </a:r>
          </a:p>
          <a:p>
            <a:pPr indent="-234950" lvl="1" marL="558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100"/>
              <a:t>Quiet </a:t>
            </a:r>
          </a:p>
          <a:p>
            <a:pPr indent="-222250" lvl="1" marL="558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 b="14837" l="4067" r="22516" t="4124"/>
          <a:stretch/>
        </p:blipFill>
        <p:spPr>
          <a:xfrm>
            <a:off x="3357350" y="860925"/>
            <a:ext cx="3822000" cy="3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2143675" y="176005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i="0" lang="en-GB" sz="7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lang="en-GB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508000" y="1095500"/>
            <a:ext cx="7776300" cy="3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Chassis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Motor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Driveline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Batteries 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Battery Container 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Environmental Benefits 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Chassis</a:t>
            </a:r>
          </a:p>
        </p:txBody>
      </p:sp>
      <p:sp>
        <p:nvSpPr>
          <p:cNvPr id="215" name="Shape 215"/>
          <p:cNvSpPr txBox="1"/>
          <p:nvPr>
            <p:ph idx="2" type="body"/>
          </p:nvPr>
        </p:nvSpPr>
        <p:spPr>
          <a:xfrm>
            <a:off x="3716950" y="555875"/>
            <a:ext cx="4193700" cy="29106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Short track sled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Increased handling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Reduced weight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Stock seat maintains 			rider comfort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ssisRush.PNG"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24" y="1518624"/>
            <a:ext cx="3682350" cy="22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1973500" y="821725"/>
            <a:ext cx="38853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60350" lvl="0" marL="254000" rtl="0"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2015 Polaris AXYS 800 Rush Pro-X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lang="en-GB">
                <a:solidFill>
                  <a:schemeClr val="accent2"/>
                </a:solidFill>
              </a:rPr>
              <a:t>Motor</a:t>
            </a:r>
          </a:p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3135600" y="1081875"/>
            <a:ext cx="3997500" cy="3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/>
              <a:t>DC Brush Motor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Higher Starting Torque vs. AC Motors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Cheaper Speed Control vs. alternative options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Overall lower cost compared to BLDC Motor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24" y="1258332"/>
            <a:ext cx="2739649" cy="262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508000" y="448025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lang="en-GB">
                <a:solidFill>
                  <a:schemeClr val="accent2"/>
                </a:solidFill>
              </a:rPr>
              <a:t>Motor</a:t>
            </a:r>
          </a:p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508000" y="1036050"/>
            <a:ext cx="2857800" cy="3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/>
              <a:t>PMG 132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Peak Efficiency of 88.6%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Peak hp of 88.6%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Maintains torque at higher RPM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259575" y="4408800"/>
            <a:ext cx="68580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[1] </a:t>
            </a:r>
            <a:r>
              <a:rPr lang="en-GB" sz="1000"/>
              <a:t>https://www.shiftev.com/index.php/shop/motors-2014-01-09/motor-perm-pmg-132-24-72-vdc-19-1-peak-hp-detail.html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1200" y="1036050"/>
            <a:ext cx="5167901" cy="31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95675" y="494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lang="en-GB">
                <a:solidFill>
                  <a:schemeClr val="accent2"/>
                </a:solidFill>
              </a:rPr>
              <a:t>Driveline</a:t>
            </a:r>
          </a:p>
        </p:txBody>
      </p:sp>
      <p:sp>
        <p:nvSpPr>
          <p:cNvPr id="241" name="Shape 241"/>
          <p:cNvSpPr txBox="1"/>
          <p:nvPr>
            <p:ph idx="2" type="body"/>
          </p:nvPr>
        </p:nvSpPr>
        <p:spPr>
          <a:xfrm>
            <a:off x="3805275" y="1748850"/>
            <a:ext cx="35832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Timing belt drive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98% mechanical efficiency [2]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Minimal vibration and reduced noise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No need for lubrication or tensioning</a:t>
            </a:r>
          </a:p>
          <a:p>
            <a:pPr indent="-304800" lvl="0" marL="254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Focus on simplicity and reliability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iveBeltSnap.PNG"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25" y="1279500"/>
            <a:ext cx="262890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57700" y="4561200"/>
            <a:ext cx="64476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/>
              <a:t>[2] </a:t>
            </a:r>
            <a:r>
              <a:rPr lang="en-GB" sz="1000"/>
              <a:t>http://www.womackmachine.com/pdf/rb365/47th/section10/sec10pg504pumpmotortransmissionefficiencies.pdf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569675" y="481875"/>
            <a:ext cx="6447600" cy="9906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Driveline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508000" y="1406725"/>
            <a:ext cx="3138000" cy="30954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Modified sprocket ratio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-GB" sz="1800"/>
              <a:t>Optimized for maximum torque at 25 mph</a:t>
            </a:r>
          </a:p>
        </p:txBody>
      </p:sp>
      <p:pic>
        <p:nvPicPr>
          <p:cNvPr descr="IMG_0039 (2).JPG"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850" y="680687"/>
            <a:ext cx="2696127" cy="336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Batteries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12350" y="1116441"/>
            <a:ext cx="3138000" cy="29106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6x 12V Lithium Ion Modules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Lightweight and offer highest storage capacity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Range of 12-15 mi. </a:t>
            </a:r>
          </a:p>
        </p:txBody>
      </p:sp>
      <p:sp>
        <p:nvSpPr>
          <p:cNvPr id="259" name="Shape 259"/>
          <p:cNvSpPr txBox="1"/>
          <p:nvPr>
            <p:ph idx="2" type="body"/>
          </p:nvPr>
        </p:nvSpPr>
        <p:spPr>
          <a:xfrm>
            <a:off x="883050" y="4633225"/>
            <a:ext cx="3138000" cy="3810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700" u="sng">
                <a:solidFill>
                  <a:schemeClr val="hlink"/>
                </a:solidFill>
                <a:hlinkClick r:id="rId3"/>
              </a:rPr>
              <a:t>http://www.epectec.com/batteries/chemistry/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750" y="928750"/>
            <a:ext cx="1883599" cy="334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600" y="2779700"/>
            <a:ext cx="25908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b="1" lang="en-GB">
                <a:solidFill>
                  <a:schemeClr val="accent2"/>
                </a:solidFill>
              </a:rPr>
              <a:t>Battery Container 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>
            <p:ph idx="1" type="body"/>
          </p:nvPr>
        </p:nvSpPr>
        <p:spPr>
          <a:xfrm>
            <a:off x="508000" y="1295716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Lightweight, strong aluminum casing 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Withstands high force from acceleration and deceleration 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Insulation rated at 200V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Unobtrusive design 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400" y="1600200"/>
            <a:ext cx="32004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UWCST 20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C33"/>
      </a:accent1>
      <a:accent2>
        <a:srgbClr val="000000"/>
      </a:accent2>
      <a:accent3>
        <a:srgbClr val="660102"/>
      </a:accent3>
      <a:accent4>
        <a:srgbClr val="A5A5A5"/>
      </a:accent4>
      <a:accent5>
        <a:srgbClr val="4A1E1E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