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7" r:id="rId1"/>
    <p:sldMasterId id="2147483678" r:id="rId2"/>
  </p:sldMasterIdLst>
  <p:notesMasterIdLst>
    <p:notesMasterId r:id="rId2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irk Friese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35A8634-A678-4843-91A0-E418EBB963EA}">
  <a:tblStyle styleId="{E35A8634-A678-4843-91A0-E418EBB963EA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idx="1">
    <p:pos x="6000" y="0"/>
    <p:text>Table needs updating to match design paper.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325638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317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842513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3" name="Shape 29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22179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2" name="Shape 30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73355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36373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98728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Shape 3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24213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Shape 3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58996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0" name="Shape 34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362176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49" name="Shape 34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737756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57" name="Shape 35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0750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99793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65" name="Shape 36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0707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73" name="Shape 37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59562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81" name="Shape 38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28901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0" name="Shape 39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0415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8" name="Shape 39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9893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71567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8914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29142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7517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1833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442691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48263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508000" y="457200"/>
            <a:ext cx="6447501" cy="9906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SzPct val="40740"/>
              <a:buFont typeface="Trebuchet MS"/>
              <a:buNone/>
              <a:defRPr sz="2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508000" y="1620441"/>
            <a:ext cx="3138026" cy="2910578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254000" marR="0" lvl="0" indent="-1905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8571"/>
              <a:buFont typeface="Noto Sans Symbols"/>
              <a:buChar char="●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558800" marR="0" lvl="1" indent="-1524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3333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863600" marR="0" lvl="2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2727"/>
              <a:buFont typeface="Noto Sans Symbols"/>
              <a:buChar char="●"/>
              <a:defRPr sz="11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206500" marR="0" lvl="3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549400" marR="0" lvl="4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892300" marR="0" lvl="5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235200" marR="0" lvl="6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578100" marR="0" lvl="7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921000" marR="0" lvl="8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2"/>
          </p:nvPr>
        </p:nvSpPr>
        <p:spPr>
          <a:xfrm>
            <a:off x="3817477" y="1620441"/>
            <a:ext cx="3138025" cy="291057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254000" marR="0" lvl="0" indent="-1905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8571"/>
              <a:buFont typeface="Noto Sans Symbols"/>
              <a:buChar char="●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558800" marR="0" lvl="1" indent="-1524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3333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863600" marR="0" lvl="2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2727"/>
              <a:buFont typeface="Noto Sans Symbols"/>
              <a:buChar char="●"/>
              <a:defRPr sz="11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206500" marR="0" lvl="3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549400" marR="0" lvl="4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892300" marR="0" lvl="5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235200" marR="0" lvl="6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578100" marR="0" lvl="7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921000" marR="0" lvl="8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5403849" y="4531021"/>
            <a:ext cx="683954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r" rtl="0">
              <a:spcBef>
                <a:spcPts val="0"/>
              </a:spcBef>
              <a:buSzPct val="157142"/>
              <a:buNone/>
              <a:defRPr sz="7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342900" marR="0" lvl="1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marR="0" lvl="2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28700" marR="0" lvl="3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71600" marR="0" lvl="4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714500" marR="0" lvl="5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057400" marR="0" lvl="6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400300" marR="0" lvl="7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743200" marR="0" lvl="8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508000" y="4531021"/>
            <a:ext cx="4723209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SzPct val="157142"/>
              <a:buNone/>
              <a:defRPr sz="7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342900" marR="0" lvl="1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marR="0" lvl="2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28700" marR="0" lvl="3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71600" marR="0" lvl="4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714500" marR="0" lvl="5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057400" marR="0" lvl="6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400300" marR="0" lvl="7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743200" marR="0" lvl="8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6442997" y="4531021"/>
            <a:ext cx="512504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GB" sz="700" b="0" i="0" u="none" strike="noStrike" cap="none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508000" y="457200"/>
            <a:ext cx="6447501" cy="9906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SzPct val="40740"/>
              <a:buFont typeface="Trebuchet MS"/>
              <a:buNone/>
              <a:defRPr sz="2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508000" y="1620441"/>
            <a:ext cx="6447501" cy="291057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254000" marR="0" lvl="0" indent="-1905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8571"/>
              <a:buFont typeface="Noto Sans Symbols"/>
              <a:buChar char="●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558800" marR="0" lvl="1" indent="-1524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3333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863600" marR="0" lvl="2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2727"/>
              <a:buFont typeface="Noto Sans Symbols"/>
              <a:buChar char="●"/>
              <a:defRPr sz="11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206500" marR="0" lvl="3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549400" marR="0" lvl="4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892300" marR="0" lvl="5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235200" marR="0" lvl="6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578100" marR="0" lvl="7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921000" marR="0" lvl="8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5403849" y="4531021"/>
            <a:ext cx="683954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r" rtl="0">
              <a:spcBef>
                <a:spcPts val="0"/>
              </a:spcBef>
              <a:buSzPct val="157142"/>
              <a:buNone/>
              <a:defRPr sz="7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342900" marR="0" lvl="1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marR="0" lvl="2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28700" marR="0" lvl="3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71600" marR="0" lvl="4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714500" marR="0" lvl="5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057400" marR="0" lvl="6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400300" marR="0" lvl="7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743200" marR="0" lvl="8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508000" y="4531021"/>
            <a:ext cx="4723209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SzPct val="157142"/>
              <a:buNone/>
              <a:defRPr sz="7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342900" marR="0" lvl="1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marR="0" lvl="2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28700" marR="0" lvl="3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71600" marR="0" lvl="4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714500" marR="0" lvl="5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057400" marR="0" lvl="6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400300" marR="0" lvl="7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743200" marR="0" lvl="8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6442997" y="4531021"/>
            <a:ext cx="512504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GB" sz="700" b="0" i="0" u="none" strike="noStrike" cap="none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Shape 81"/>
          <p:cNvGrpSpPr/>
          <p:nvPr/>
        </p:nvGrpSpPr>
        <p:grpSpPr>
          <a:xfrm>
            <a:off x="0" y="-6350"/>
            <a:ext cx="9144000" cy="5149850"/>
            <a:chOff x="0" y="-8466"/>
            <a:chExt cx="12192000" cy="6866467"/>
          </a:xfrm>
        </p:grpSpPr>
        <p:cxnSp>
          <p:nvCxnSpPr>
            <p:cNvPr id="82" name="Shape 82"/>
            <p:cNvCxnSpPr/>
            <p:nvPr/>
          </p:nvCxnSpPr>
          <p:spPr>
            <a:xfrm>
              <a:off x="9371011" y="0"/>
              <a:ext cx="1219199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Shape 83"/>
            <p:cNvCxnSpPr/>
            <p:nvPr/>
          </p:nvCxnSpPr>
          <p:spPr>
            <a:xfrm flipH="1">
              <a:off x="7425266" y="3681412"/>
              <a:ext cx="4763558" cy="3176586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4" name="Shape 84"/>
            <p:cNvSpPr/>
            <p:nvPr/>
          </p:nvSpPr>
          <p:spPr>
            <a:xfrm>
              <a:off x="9181475" y="-8466"/>
              <a:ext cx="3007348" cy="686646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1621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0" y="119999"/>
                  </a:lnTo>
                  <a:lnTo>
                    <a:pt x="81621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85" name="Shape 85"/>
            <p:cNvSpPr/>
            <p:nvPr/>
          </p:nvSpPr>
          <p:spPr>
            <a:xfrm>
              <a:off x="9603442" y="-8466"/>
              <a:ext cx="2588558" cy="686646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56067" y="119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86" name="Shape 86"/>
            <p:cNvSpPr/>
            <p:nvPr/>
          </p:nvSpPr>
          <p:spPr>
            <a:xfrm>
              <a:off x="8932332" y="3048000"/>
              <a:ext cx="3259667" cy="3809999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lIns="68575" tIns="68575" rIns="68575" bIns="6857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9334500" y="-8466"/>
              <a:ext cx="2854326" cy="686646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103873" y="119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69803"/>
              </a:schemeClr>
            </a:solidFill>
            <a:ln>
              <a:noFill/>
            </a:ln>
          </p:spPr>
        </p:sp>
        <p:sp>
          <p:nvSpPr>
            <p:cNvPr id="88" name="Shape 88"/>
            <p:cNvSpPr/>
            <p:nvPr/>
          </p:nvSpPr>
          <p:spPr>
            <a:xfrm>
              <a:off x="10898729" y="-8466"/>
              <a:ext cx="1290093" cy="686646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4852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lnTo>
                    <a:pt x="94852" y="0"/>
                  </a:lnTo>
                  <a:close/>
                </a:path>
              </a:pathLst>
            </a:custGeom>
            <a:solidFill>
              <a:srgbClr val="FFE083">
                <a:alpha val="69803"/>
              </a:srgbClr>
            </a:solidFill>
            <a:ln>
              <a:noFill/>
            </a:ln>
          </p:spPr>
        </p:sp>
        <p:sp>
          <p:nvSpPr>
            <p:cNvPr id="89" name="Shape 89"/>
            <p:cNvSpPr/>
            <p:nvPr/>
          </p:nvSpPr>
          <p:spPr>
            <a:xfrm>
              <a:off x="10938999" y="-8466"/>
              <a:ext cx="1249825" cy="686646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106515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90" name="Shape 90"/>
            <p:cNvSpPr/>
            <p:nvPr/>
          </p:nvSpPr>
          <p:spPr>
            <a:xfrm>
              <a:off x="10371665" y="3589867"/>
              <a:ext cx="1817159" cy="3268132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lIns="68575" tIns="68575" rIns="68575" bIns="6857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lIns="68575" tIns="68575" rIns="68575" bIns="6857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92" name="Shape 92"/>
          <p:cNvSpPr txBox="1">
            <a:spLocks noGrp="1"/>
          </p:cNvSpPr>
          <p:nvPr>
            <p:ph type="ctrTitle"/>
          </p:nvPr>
        </p:nvSpPr>
        <p:spPr>
          <a:xfrm>
            <a:off x="1130300" y="1803400"/>
            <a:ext cx="5825202" cy="1234726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marL="0" marR="0" lvl="0" indent="0" algn="r" rtl="0">
              <a:spcBef>
                <a:spcPts val="0"/>
              </a:spcBef>
              <a:buClr>
                <a:schemeClr val="accent1"/>
              </a:buClr>
              <a:buFont typeface="Trebuchet MS"/>
              <a:buNone/>
              <a:defRPr sz="41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ubTitle" idx="1"/>
          </p:nvPr>
        </p:nvSpPr>
        <p:spPr>
          <a:xfrm>
            <a:off x="1130300" y="3038124"/>
            <a:ext cx="5825202" cy="822674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342900" marR="0" lvl="1" indent="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marR="0" lvl="2" indent="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28700" marR="0" lvl="3" indent="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71600" marR="0" lvl="4" indent="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714500" marR="0" lvl="5" indent="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057400" marR="0" lvl="6" indent="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400300" marR="0" lvl="7" indent="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743200" marR="0" lvl="8" indent="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dt" idx="10"/>
          </p:nvPr>
        </p:nvSpPr>
        <p:spPr>
          <a:xfrm>
            <a:off x="5403849" y="4531021"/>
            <a:ext cx="683954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xfrm>
            <a:off x="508000" y="4531021"/>
            <a:ext cx="4723209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6442997" y="4531021"/>
            <a:ext cx="512504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GB" sz="700" b="0" i="0" u="none" strike="noStrike" cap="none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508000" y="457200"/>
            <a:ext cx="6447501" cy="9906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Trebuchet MS"/>
              <a:buNone/>
              <a:defRPr sz="2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508000" y="1620441"/>
            <a:ext cx="3138026" cy="2910578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254000" marR="0" lvl="0" indent="-1905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8571"/>
              <a:buFont typeface="Noto Sans Symbols"/>
              <a:buChar char="●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558800" marR="0" lvl="1" indent="-1524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3333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863600" marR="0" lvl="2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2727"/>
              <a:buFont typeface="Noto Sans Symbols"/>
              <a:buChar char="●"/>
              <a:defRPr sz="11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206500" marR="0" lvl="3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549400" marR="0" lvl="4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892300" marR="0" lvl="5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235200" marR="0" lvl="6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578100" marR="0" lvl="7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921000" marR="0" lvl="8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2"/>
          </p:nvPr>
        </p:nvSpPr>
        <p:spPr>
          <a:xfrm>
            <a:off x="3817477" y="1620441"/>
            <a:ext cx="3138025" cy="291057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254000" marR="0" lvl="0" indent="-1905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8571"/>
              <a:buFont typeface="Noto Sans Symbols"/>
              <a:buChar char="●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558800" marR="0" lvl="1" indent="-1524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3333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863600" marR="0" lvl="2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2727"/>
              <a:buFont typeface="Noto Sans Symbols"/>
              <a:buChar char="●"/>
              <a:defRPr sz="11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206500" marR="0" lvl="3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549400" marR="0" lvl="4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892300" marR="0" lvl="5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235200" marR="0" lvl="6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578100" marR="0" lvl="7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921000" marR="0" lvl="8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dt" idx="10"/>
          </p:nvPr>
        </p:nvSpPr>
        <p:spPr>
          <a:xfrm>
            <a:off x="5403849" y="4531021"/>
            <a:ext cx="683954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ftr" idx="11"/>
          </p:nvPr>
        </p:nvSpPr>
        <p:spPr>
          <a:xfrm>
            <a:off x="508000" y="4531021"/>
            <a:ext cx="4723209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6442997" y="4531021"/>
            <a:ext cx="512504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GB" sz="700" b="0" i="0" u="none" strike="noStrike" cap="none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508000" y="457200"/>
            <a:ext cx="6447501" cy="9906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Trebuchet MS"/>
              <a:buNone/>
              <a:defRPr sz="2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dt" idx="10"/>
          </p:nvPr>
        </p:nvSpPr>
        <p:spPr>
          <a:xfrm>
            <a:off x="5403849" y="4531021"/>
            <a:ext cx="683954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ftr" idx="11"/>
          </p:nvPr>
        </p:nvSpPr>
        <p:spPr>
          <a:xfrm>
            <a:off x="508000" y="4531021"/>
            <a:ext cx="4723209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6442997" y="4531021"/>
            <a:ext cx="512504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GB" sz="700" b="0" i="0" u="none" strike="noStrike" cap="none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508000" y="457200"/>
            <a:ext cx="6447501" cy="9906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Trebuchet MS"/>
              <a:buNone/>
              <a:defRPr sz="2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508000" y="1620441"/>
            <a:ext cx="6447501" cy="291057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254000" marR="0" lvl="0" indent="-1905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8571"/>
              <a:buFont typeface="Noto Sans Symbols"/>
              <a:buChar char="●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558800" marR="0" lvl="1" indent="-1524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3333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863600" marR="0" lvl="2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2727"/>
              <a:buFont typeface="Noto Sans Symbols"/>
              <a:buChar char="●"/>
              <a:defRPr sz="11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206500" marR="0" lvl="3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549400" marR="0" lvl="4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892300" marR="0" lvl="5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235200" marR="0" lvl="6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578100" marR="0" lvl="7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921000" marR="0" lvl="8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dt" idx="10"/>
          </p:nvPr>
        </p:nvSpPr>
        <p:spPr>
          <a:xfrm>
            <a:off x="5403849" y="4531021"/>
            <a:ext cx="683954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ftr" idx="11"/>
          </p:nvPr>
        </p:nvSpPr>
        <p:spPr>
          <a:xfrm>
            <a:off x="508000" y="4531021"/>
            <a:ext cx="4723209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6442997" y="4531021"/>
            <a:ext cx="512504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GB" sz="700" b="0" i="0" u="none" strike="noStrike" cap="none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508001" y="2025650"/>
            <a:ext cx="6447501" cy="1369935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Trebuchet MS"/>
              <a:buNone/>
              <a:defRPr sz="30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508001" y="3395586"/>
            <a:ext cx="6447501" cy="64529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5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342900" marR="0" lvl="1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marR="0" lvl="2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28700" marR="0" lvl="3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71600" marR="0" lvl="4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714500" marR="0" lvl="5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057400" marR="0" lvl="6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400300" marR="0" lvl="7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743200" marR="0" lvl="8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dt" idx="10"/>
          </p:nvPr>
        </p:nvSpPr>
        <p:spPr>
          <a:xfrm>
            <a:off x="5403849" y="4531021"/>
            <a:ext cx="683954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ftr" idx="11"/>
          </p:nvPr>
        </p:nvSpPr>
        <p:spPr>
          <a:xfrm>
            <a:off x="508000" y="4531021"/>
            <a:ext cx="4723209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sldNum" idx="12"/>
          </p:nvPr>
        </p:nvSpPr>
        <p:spPr>
          <a:xfrm>
            <a:off x="6442997" y="4531021"/>
            <a:ext cx="512504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GB" sz="700" b="0" i="0" u="none" strike="noStrike" cap="none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508000" y="457200"/>
            <a:ext cx="6447501" cy="9906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Trebuchet MS"/>
              <a:buNone/>
              <a:defRPr sz="2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506808" y="1620737"/>
            <a:ext cx="3139217" cy="432196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marL="0" marR="0" lvl="0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342900" marR="0" lvl="1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5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marR="0" lvl="2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28700" marR="0" lvl="3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71600" marR="0" lvl="4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714500" marR="0" lvl="5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057400" marR="0" lvl="6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400300" marR="0" lvl="7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743200" marR="0" lvl="8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2"/>
          </p:nvPr>
        </p:nvSpPr>
        <p:spPr>
          <a:xfrm>
            <a:off x="506808" y="2052933"/>
            <a:ext cx="3139217" cy="2478087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254000" marR="0" lvl="0" indent="-1905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8571"/>
              <a:buFont typeface="Noto Sans Symbols"/>
              <a:buChar char="●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558800" marR="0" lvl="1" indent="-1524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3333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863600" marR="0" lvl="2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2727"/>
              <a:buFont typeface="Noto Sans Symbols"/>
              <a:buChar char="●"/>
              <a:defRPr sz="11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206500" marR="0" lvl="3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549400" marR="0" lvl="4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892300" marR="0" lvl="5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235200" marR="0" lvl="6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578100" marR="0" lvl="7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921000" marR="0" lvl="8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3"/>
          </p:nvPr>
        </p:nvSpPr>
        <p:spPr>
          <a:xfrm>
            <a:off x="3816287" y="1620737"/>
            <a:ext cx="3139213" cy="432196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marL="0" marR="0" lvl="0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342900" marR="0" lvl="1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5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marR="0" lvl="2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28700" marR="0" lvl="3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71600" marR="0" lvl="4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714500" marR="0" lvl="5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057400" marR="0" lvl="6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400300" marR="0" lvl="7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743200" marR="0" lvl="8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body" idx="4"/>
          </p:nvPr>
        </p:nvSpPr>
        <p:spPr>
          <a:xfrm>
            <a:off x="3816287" y="2052933"/>
            <a:ext cx="3139212" cy="2478087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254000" marR="0" lvl="0" indent="-1905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8571"/>
              <a:buFont typeface="Noto Sans Symbols"/>
              <a:buChar char="●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558800" marR="0" lvl="1" indent="-1524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3333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863600" marR="0" lvl="2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2727"/>
              <a:buFont typeface="Noto Sans Symbols"/>
              <a:buChar char="●"/>
              <a:defRPr sz="11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206500" marR="0" lvl="3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549400" marR="0" lvl="4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892300" marR="0" lvl="5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235200" marR="0" lvl="6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578100" marR="0" lvl="7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921000" marR="0" lvl="8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dt" idx="10"/>
          </p:nvPr>
        </p:nvSpPr>
        <p:spPr>
          <a:xfrm>
            <a:off x="5403849" y="4531021"/>
            <a:ext cx="683954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ftr" idx="11"/>
          </p:nvPr>
        </p:nvSpPr>
        <p:spPr>
          <a:xfrm>
            <a:off x="508000" y="4531021"/>
            <a:ext cx="4723209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sldNum" idx="12"/>
          </p:nvPr>
        </p:nvSpPr>
        <p:spPr>
          <a:xfrm>
            <a:off x="6442997" y="4531021"/>
            <a:ext cx="512504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GB" sz="700" b="0" i="0" u="none" strike="noStrike" cap="none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dt" idx="10"/>
          </p:nvPr>
        </p:nvSpPr>
        <p:spPr>
          <a:xfrm>
            <a:off x="5403849" y="4531021"/>
            <a:ext cx="683954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ftr" idx="11"/>
          </p:nvPr>
        </p:nvSpPr>
        <p:spPr>
          <a:xfrm>
            <a:off x="508000" y="4531021"/>
            <a:ext cx="4723209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sldNum" idx="12"/>
          </p:nvPr>
        </p:nvSpPr>
        <p:spPr>
          <a:xfrm>
            <a:off x="6442997" y="4531021"/>
            <a:ext cx="512504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GB" sz="700" b="0" i="0" u="none" strike="noStrike" cap="none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508000" y="1123953"/>
            <a:ext cx="2890895" cy="95884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Trebuchet MS"/>
              <a:buNone/>
              <a:defRPr sz="15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3570345" y="386193"/>
            <a:ext cx="3385155" cy="4144827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254000" marR="0" lvl="0" indent="-1905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8571"/>
              <a:buFont typeface="Noto Sans Symbols"/>
              <a:buChar char="●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558800" marR="0" lvl="1" indent="-1524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3333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863600" marR="0" lvl="2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2727"/>
              <a:buFont typeface="Noto Sans Symbols"/>
              <a:buChar char="●"/>
              <a:defRPr sz="11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206500" marR="0" lvl="3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549400" marR="0" lvl="4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892300" marR="0" lvl="5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235200" marR="0" lvl="6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578100" marR="0" lvl="7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921000" marR="0" lvl="8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body" idx="2"/>
          </p:nvPr>
        </p:nvSpPr>
        <p:spPr>
          <a:xfrm>
            <a:off x="508000" y="2082801"/>
            <a:ext cx="2890895" cy="1938336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342900" marR="0" lvl="1" indent="-127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marR="0" lvl="2" indent="-127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28700" marR="0" lvl="3" indent="-127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71600" marR="0" lvl="4" indent="-127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714500" marR="0" lvl="5" indent="-127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057400" marR="0" lvl="6" indent="-127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400300" marR="0" lvl="7" indent="-127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743200" marR="0" lvl="8" indent="-127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dt" idx="10"/>
          </p:nvPr>
        </p:nvSpPr>
        <p:spPr>
          <a:xfrm>
            <a:off x="5403849" y="4531021"/>
            <a:ext cx="683954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ftr" idx="11"/>
          </p:nvPr>
        </p:nvSpPr>
        <p:spPr>
          <a:xfrm>
            <a:off x="508000" y="4531021"/>
            <a:ext cx="4723209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sldNum" idx="12"/>
          </p:nvPr>
        </p:nvSpPr>
        <p:spPr>
          <a:xfrm>
            <a:off x="6442997" y="4531021"/>
            <a:ext cx="512504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GB" sz="700" b="0" i="0" u="none" strike="noStrike" cap="none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508000" y="3600450"/>
            <a:ext cx="6447500" cy="42505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Trebuchet MS"/>
              <a:buNone/>
              <a:defRPr sz="18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3" name="Shape 143"/>
          <p:cNvSpPr>
            <a:spLocks noGrp="1"/>
          </p:cNvSpPr>
          <p:nvPr>
            <p:ph type="pic" idx="2"/>
          </p:nvPr>
        </p:nvSpPr>
        <p:spPr>
          <a:xfrm>
            <a:off x="508000" y="457200"/>
            <a:ext cx="6447501" cy="2884288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342900" marR="0" lvl="1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marR="0" lvl="2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28700" marR="0" lvl="3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71600" marR="0" lvl="4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714500" marR="0" lvl="5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057400" marR="0" lvl="6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400300" marR="0" lvl="7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743200" marR="0" lvl="8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508000" y="4025503"/>
            <a:ext cx="6447500" cy="505518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342900" marR="0" lvl="1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marR="0" lvl="2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28700" marR="0" lvl="3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71600" marR="0" lvl="4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714500" marR="0" lvl="5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057400" marR="0" lvl="6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400300" marR="0" lvl="7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743200" marR="0" lvl="8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dt" idx="10"/>
          </p:nvPr>
        </p:nvSpPr>
        <p:spPr>
          <a:xfrm>
            <a:off x="5403849" y="4531021"/>
            <a:ext cx="683954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ftr" idx="11"/>
          </p:nvPr>
        </p:nvSpPr>
        <p:spPr>
          <a:xfrm>
            <a:off x="508000" y="4531021"/>
            <a:ext cx="4723209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sldNum" idx="12"/>
          </p:nvPr>
        </p:nvSpPr>
        <p:spPr>
          <a:xfrm>
            <a:off x="6442997" y="4531021"/>
            <a:ext cx="512504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GB" sz="700" b="0" i="0" u="none" strike="noStrike" cap="none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508001" y="457200"/>
            <a:ext cx="6447501" cy="255269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Trebuchet MS"/>
              <a:buNone/>
              <a:defRPr sz="33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1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342900" marR="0" lvl="1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marR="0" lvl="2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28700" marR="0" lvl="3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71600" marR="0" lvl="4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714500" marR="0" lvl="5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057400" marR="0" lvl="6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400300" marR="0" lvl="7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743200" marR="0" lvl="8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dt" idx="10"/>
          </p:nvPr>
        </p:nvSpPr>
        <p:spPr>
          <a:xfrm>
            <a:off x="5403849" y="4531021"/>
            <a:ext cx="683954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ftr" idx="11"/>
          </p:nvPr>
        </p:nvSpPr>
        <p:spPr>
          <a:xfrm>
            <a:off x="508000" y="4531021"/>
            <a:ext cx="4723209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sldNum" idx="12"/>
          </p:nvPr>
        </p:nvSpPr>
        <p:spPr>
          <a:xfrm>
            <a:off x="6442997" y="4531021"/>
            <a:ext cx="512504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GB" sz="700" b="0" i="0" u="none" strike="noStrike" cap="none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with Caption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698500" y="457200"/>
            <a:ext cx="6070600" cy="226694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Trebuchet MS"/>
              <a:buNone/>
              <a:defRPr sz="33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1024604" y="2724150"/>
            <a:ext cx="5418393" cy="28575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342900" marR="0" lvl="1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marR="0" lvl="2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28700" marR="0" lvl="3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71600" marR="0" lvl="4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892300" marR="0" lvl="5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235200" marR="0" lvl="6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578100" marR="0" lvl="7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921000" marR="0" lvl="8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body" idx="2"/>
          </p:nvPr>
        </p:nvSpPr>
        <p:spPr>
          <a:xfrm>
            <a:off x="508001" y="3352800"/>
            <a:ext cx="6447501" cy="1178221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342900" marR="0" lvl="1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marR="0" lvl="2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28700" marR="0" lvl="3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71600" marR="0" lvl="4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714500" marR="0" lvl="5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057400" marR="0" lvl="6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400300" marR="0" lvl="7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743200" marR="0" lvl="8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dt" idx="10"/>
          </p:nvPr>
        </p:nvSpPr>
        <p:spPr>
          <a:xfrm>
            <a:off x="5403849" y="4531021"/>
            <a:ext cx="683954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ftr" idx="11"/>
          </p:nvPr>
        </p:nvSpPr>
        <p:spPr>
          <a:xfrm>
            <a:off x="508000" y="4531021"/>
            <a:ext cx="4723209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6442997" y="4531021"/>
            <a:ext cx="512504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GB" sz="700" b="0" i="0" u="none" strike="noStrike" cap="none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1" name="Shape 161"/>
          <p:cNvSpPr txBox="1"/>
          <p:nvPr/>
        </p:nvSpPr>
        <p:spPr>
          <a:xfrm>
            <a:off x="406402" y="592783"/>
            <a:ext cx="457199" cy="438582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6000" b="0" i="0" u="none" strike="noStrike" cap="none">
                <a:solidFill>
                  <a:srgbClr val="FFE083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</a:p>
        </p:txBody>
      </p:sp>
      <p:sp>
        <p:nvSpPr>
          <p:cNvPr id="162" name="Shape 162"/>
          <p:cNvSpPr txBox="1"/>
          <p:nvPr/>
        </p:nvSpPr>
        <p:spPr>
          <a:xfrm>
            <a:off x="6669758" y="2164917"/>
            <a:ext cx="457199" cy="438582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6000" b="0" i="0" u="none" strike="noStrike" cap="none">
                <a:solidFill>
                  <a:srgbClr val="FFE083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me Card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508001" y="1448991"/>
            <a:ext cx="6447501" cy="1946594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Trebuchet MS"/>
              <a:buNone/>
              <a:defRPr sz="33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5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342900" marR="0" lvl="1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marR="0" lvl="2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28700" marR="0" lvl="3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71600" marR="0" lvl="4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714500" marR="0" lvl="5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057400" marR="0" lvl="6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400300" marR="0" lvl="7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743200" marR="0" lvl="8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dt" idx="10"/>
          </p:nvPr>
        </p:nvSpPr>
        <p:spPr>
          <a:xfrm>
            <a:off x="5403849" y="4531021"/>
            <a:ext cx="683954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ftr" idx="11"/>
          </p:nvPr>
        </p:nvSpPr>
        <p:spPr>
          <a:xfrm>
            <a:off x="508000" y="4531021"/>
            <a:ext cx="4723209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sldNum" idx="12"/>
          </p:nvPr>
        </p:nvSpPr>
        <p:spPr>
          <a:xfrm>
            <a:off x="6442997" y="4531021"/>
            <a:ext cx="512504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GB" sz="700" b="0" i="0" u="none" strike="noStrike" cap="none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Name Card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698500" y="457200"/>
            <a:ext cx="6070600" cy="226694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Trebuchet MS"/>
              <a:buNone/>
              <a:defRPr sz="33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507998" y="3009900"/>
            <a:ext cx="6447501" cy="385685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marL="0" marR="0" lvl="0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342900" marR="0" lvl="1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marR="0" lvl="2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28700" marR="0" lvl="3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71600" marR="0" lvl="4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892300" marR="0" lvl="5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235200" marR="0" lvl="6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578100" marR="0" lvl="7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921000" marR="0" lvl="8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body" idx="2"/>
          </p:nvPr>
        </p:nvSpPr>
        <p:spPr>
          <a:xfrm>
            <a:off x="508001" y="3395586"/>
            <a:ext cx="6447501" cy="1135435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342900" marR="0" lvl="1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marR="0" lvl="2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28700" marR="0" lvl="3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71600" marR="0" lvl="4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714500" marR="0" lvl="5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057400" marR="0" lvl="6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400300" marR="0" lvl="7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743200" marR="0" lvl="8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dt" idx="10"/>
          </p:nvPr>
        </p:nvSpPr>
        <p:spPr>
          <a:xfrm>
            <a:off x="5403849" y="4531021"/>
            <a:ext cx="683954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74" name="Shape 174"/>
          <p:cNvSpPr txBox="1">
            <a:spLocks noGrp="1"/>
          </p:cNvSpPr>
          <p:nvPr>
            <p:ph type="ftr" idx="11"/>
          </p:nvPr>
        </p:nvSpPr>
        <p:spPr>
          <a:xfrm>
            <a:off x="508000" y="4531021"/>
            <a:ext cx="4723209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75" name="Shape 175"/>
          <p:cNvSpPr txBox="1">
            <a:spLocks noGrp="1"/>
          </p:cNvSpPr>
          <p:nvPr>
            <p:ph type="sldNum" idx="12"/>
          </p:nvPr>
        </p:nvSpPr>
        <p:spPr>
          <a:xfrm>
            <a:off x="6442997" y="4531021"/>
            <a:ext cx="512504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GB" sz="700" b="0" i="0" u="none" strike="noStrike" cap="none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6" name="Shape 176"/>
          <p:cNvSpPr txBox="1"/>
          <p:nvPr/>
        </p:nvSpPr>
        <p:spPr>
          <a:xfrm>
            <a:off x="406402" y="592783"/>
            <a:ext cx="457199" cy="438582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6000" b="0" i="0" u="none" strike="noStrike" cap="none">
                <a:solidFill>
                  <a:srgbClr val="FFE083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</a:p>
        </p:txBody>
      </p:sp>
      <p:sp>
        <p:nvSpPr>
          <p:cNvPr id="177" name="Shape 177"/>
          <p:cNvSpPr txBox="1"/>
          <p:nvPr/>
        </p:nvSpPr>
        <p:spPr>
          <a:xfrm>
            <a:off x="6669758" y="2164917"/>
            <a:ext cx="457199" cy="438582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6000" b="0" i="0" u="none" strike="noStrike" cap="none">
                <a:solidFill>
                  <a:srgbClr val="FFE083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rue or False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514349" y="457200"/>
            <a:ext cx="6441152" cy="226694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Trebuchet MS"/>
              <a:buNone/>
              <a:defRPr sz="33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507998" y="3009900"/>
            <a:ext cx="6447501" cy="385685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marL="0" marR="0" lvl="0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342900" marR="0" lvl="1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marR="0" lvl="2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28700" marR="0" lvl="3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71600" marR="0" lvl="4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892300" marR="0" lvl="5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235200" marR="0" lvl="6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578100" marR="0" lvl="7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921000" marR="0" lvl="8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81" name="Shape 181"/>
          <p:cNvSpPr txBox="1">
            <a:spLocks noGrp="1"/>
          </p:cNvSpPr>
          <p:nvPr>
            <p:ph type="body" idx="2"/>
          </p:nvPr>
        </p:nvSpPr>
        <p:spPr>
          <a:xfrm>
            <a:off x="508001" y="3395586"/>
            <a:ext cx="6447501" cy="1135435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342900" marR="0" lvl="1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marR="0" lvl="2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28700" marR="0" lvl="3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71600" marR="0" lvl="4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714500" marR="0" lvl="5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057400" marR="0" lvl="6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400300" marR="0" lvl="7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743200" marR="0" lvl="8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dt" idx="10"/>
          </p:nvPr>
        </p:nvSpPr>
        <p:spPr>
          <a:xfrm>
            <a:off x="5403849" y="4531021"/>
            <a:ext cx="683954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83" name="Shape 183"/>
          <p:cNvSpPr txBox="1">
            <a:spLocks noGrp="1"/>
          </p:cNvSpPr>
          <p:nvPr>
            <p:ph type="ftr" idx="11"/>
          </p:nvPr>
        </p:nvSpPr>
        <p:spPr>
          <a:xfrm>
            <a:off x="508000" y="4531021"/>
            <a:ext cx="4723209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84" name="Shape 184"/>
          <p:cNvSpPr txBox="1">
            <a:spLocks noGrp="1"/>
          </p:cNvSpPr>
          <p:nvPr>
            <p:ph type="sldNum" idx="12"/>
          </p:nvPr>
        </p:nvSpPr>
        <p:spPr>
          <a:xfrm>
            <a:off x="6442997" y="4531021"/>
            <a:ext cx="512504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GB" sz="700" b="0" i="0" u="none" strike="noStrike" cap="none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508000" y="457200"/>
            <a:ext cx="6447501" cy="9906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Trebuchet MS"/>
              <a:buNone/>
              <a:defRPr sz="2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 rot="5400000">
            <a:off x="2276461" y="-148018"/>
            <a:ext cx="2910579" cy="6447501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254000" marR="0" lvl="0" indent="-1905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8571"/>
              <a:buFont typeface="Noto Sans Symbols"/>
              <a:buChar char="●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558800" marR="0" lvl="1" indent="-1524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3333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863600" marR="0" lvl="2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2727"/>
              <a:buFont typeface="Noto Sans Symbols"/>
              <a:buChar char="●"/>
              <a:defRPr sz="11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206500" marR="0" lvl="3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549400" marR="0" lvl="4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892300" marR="0" lvl="5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235200" marR="0" lvl="6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578100" marR="0" lvl="7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921000" marR="0" lvl="8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88" name="Shape 188"/>
          <p:cNvSpPr txBox="1">
            <a:spLocks noGrp="1"/>
          </p:cNvSpPr>
          <p:nvPr>
            <p:ph type="dt" idx="10"/>
          </p:nvPr>
        </p:nvSpPr>
        <p:spPr>
          <a:xfrm>
            <a:off x="5403849" y="4531021"/>
            <a:ext cx="683954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89" name="Shape 189"/>
          <p:cNvSpPr txBox="1">
            <a:spLocks noGrp="1"/>
          </p:cNvSpPr>
          <p:nvPr>
            <p:ph type="ftr" idx="11"/>
          </p:nvPr>
        </p:nvSpPr>
        <p:spPr>
          <a:xfrm>
            <a:off x="508000" y="4531021"/>
            <a:ext cx="4723209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90" name="Shape 190"/>
          <p:cNvSpPr txBox="1">
            <a:spLocks noGrp="1"/>
          </p:cNvSpPr>
          <p:nvPr>
            <p:ph type="sldNum" idx="12"/>
          </p:nvPr>
        </p:nvSpPr>
        <p:spPr>
          <a:xfrm>
            <a:off x="6442997" y="4531021"/>
            <a:ext cx="512504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GB" sz="700" b="0" i="0" u="none" strike="noStrike" cap="none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 rot="5400000">
            <a:off x="4495739" y="1937214"/>
            <a:ext cx="3938588" cy="978557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Trebuchet MS"/>
              <a:buNone/>
              <a:defRPr sz="2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 rot="5400000">
            <a:off x="1186263" y="-221062"/>
            <a:ext cx="3938587" cy="5295112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254000" marR="0" lvl="0" indent="-1905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8571"/>
              <a:buFont typeface="Noto Sans Symbols"/>
              <a:buChar char="●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558800" marR="0" lvl="1" indent="-1524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3333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863600" marR="0" lvl="2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2727"/>
              <a:buFont typeface="Noto Sans Symbols"/>
              <a:buChar char="●"/>
              <a:defRPr sz="11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206500" marR="0" lvl="3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549400" marR="0" lvl="4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892300" marR="0" lvl="5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235200" marR="0" lvl="6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578100" marR="0" lvl="7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921000" marR="0" lvl="8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94" name="Shape 194"/>
          <p:cNvSpPr txBox="1">
            <a:spLocks noGrp="1"/>
          </p:cNvSpPr>
          <p:nvPr>
            <p:ph type="dt" idx="10"/>
          </p:nvPr>
        </p:nvSpPr>
        <p:spPr>
          <a:xfrm>
            <a:off x="5403849" y="4531021"/>
            <a:ext cx="683954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95" name="Shape 195"/>
          <p:cNvSpPr txBox="1">
            <a:spLocks noGrp="1"/>
          </p:cNvSpPr>
          <p:nvPr>
            <p:ph type="ftr" idx="11"/>
          </p:nvPr>
        </p:nvSpPr>
        <p:spPr>
          <a:xfrm>
            <a:off x="508000" y="4531021"/>
            <a:ext cx="4723209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96" name="Shape 196"/>
          <p:cNvSpPr txBox="1">
            <a:spLocks noGrp="1"/>
          </p:cNvSpPr>
          <p:nvPr>
            <p:ph type="sldNum" idx="12"/>
          </p:nvPr>
        </p:nvSpPr>
        <p:spPr>
          <a:xfrm>
            <a:off x="6442997" y="4531021"/>
            <a:ext cx="512504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GB" sz="700" b="0" i="0" u="none" strike="noStrike" cap="none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1000">
                <a:solidFill>
                  <a:schemeClr val="dk2"/>
                </a:solidFill>
              </a:rPr>
              <a:t>‹#›</a:t>
            </a:fld>
            <a:endParaRPr lang="en-GB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Shape 64"/>
          <p:cNvGrpSpPr/>
          <p:nvPr/>
        </p:nvGrpSpPr>
        <p:grpSpPr>
          <a:xfrm>
            <a:off x="0" y="-6350"/>
            <a:ext cx="9144000" cy="5149850"/>
            <a:chOff x="0" y="-8466"/>
            <a:chExt cx="12192000" cy="6866467"/>
          </a:xfrm>
        </p:grpSpPr>
        <p:cxnSp>
          <p:nvCxnSpPr>
            <p:cNvPr id="65" name="Shape 65"/>
            <p:cNvCxnSpPr/>
            <p:nvPr/>
          </p:nvCxnSpPr>
          <p:spPr>
            <a:xfrm>
              <a:off x="9371011" y="0"/>
              <a:ext cx="1219199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" name="Shape 66"/>
            <p:cNvCxnSpPr/>
            <p:nvPr/>
          </p:nvCxnSpPr>
          <p:spPr>
            <a:xfrm flipH="1">
              <a:off x="7425266" y="3681412"/>
              <a:ext cx="4763558" cy="3176586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7" name="Shape 67"/>
            <p:cNvSpPr/>
            <p:nvPr/>
          </p:nvSpPr>
          <p:spPr>
            <a:xfrm>
              <a:off x="9181475" y="-8466"/>
              <a:ext cx="3007348" cy="686646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1621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0" y="119999"/>
                  </a:lnTo>
                  <a:lnTo>
                    <a:pt x="81621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68" name="Shape 68"/>
            <p:cNvSpPr/>
            <p:nvPr/>
          </p:nvSpPr>
          <p:spPr>
            <a:xfrm>
              <a:off x="9603442" y="-8466"/>
              <a:ext cx="2588558" cy="686646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56067" y="119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69" name="Shape 69"/>
            <p:cNvSpPr/>
            <p:nvPr/>
          </p:nvSpPr>
          <p:spPr>
            <a:xfrm>
              <a:off x="8932332" y="3048000"/>
              <a:ext cx="3259667" cy="3809999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lIns="68575" tIns="68575" rIns="68575" bIns="6857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" name="Shape 70"/>
            <p:cNvSpPr/>
            <p:nvPr/>
          </p:nvSpPr>
          <p:spPr>
            <a:xfrm>
              <a:off x="9334500" y="-8466"/>
              <a:ext cx="2854326" cy="686646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103873" y="119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69803"/>
              </a:schemeClr>
            </a:solidFill>
            <a:ln>
              <a:noFill/>
            </a:ln>
          </p:spPr>
        </p:sp>
        <p:sp>
          <p:nvSpPr>
            <p:cNvPr id="71" name="Shape 71"/>
            <p:cNvSpPr/>
            <p:nvPr/>
          </p:nvSpPr>
          <p:spPr>
            <a:xfrm>
              <a:off x="10898729" y="-8466"/>
              <a:ext cx="1290093" cy="686646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4852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lnTo>
                    <a:pt x="94852" y="0"/>
                  </a:lnTo>
                  <a:close/>
                </a:path>
              </a:pathLst>
            </a:custGeom>
            <a:solidFill>
              <a:srgbClr val="FFE083">
                <a:alpha val="69803"/>
              </a:srgbClr>
            </a:solidFill>
            <a:ln>
              <a:noFill/>
            </a:ln>
          </p:spPr>
        </p:sp>
        <p:sp>
          <p:nvSpPr>
            <p:cNvPr id="72" name="Shape 72"/>
            <p:cNvSpPr/>
            <p:nvPr/>
          </p:nvSpPr>
          <p:spPr>
            <a:xfrm>
              <a:off x="10938999" y="-8466"/>
              <a:ext cx="1249825" cy="686646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106515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73" name="Shape 73"/>
            <p:cNvSpPr/>
            <p:nvPr/>
          </p:nvSpPr>
          <p:spPr>
            <a:xfrm>
              <a:off x="10371665" y="3589867"/>
              <a:ext cx="1817159" cy="3268132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lIns="68575" tIns="68575" rIns="68575" bIns="6857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>
              <a:off x="0" y="4013200"/>
              <a:ext cx="448732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lIns="68575" tIns="68575" rIns="68575" bIns="6857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508000" y="457200"/>
            <a:ext cx="6447501" cy="9906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SzPct val="40740"/>
              <a:buFont typeface="Trebuchet MS"/>
              <a:buNone/>
              <a:defRPr sz="2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508000" y="1620441"/>
            <a:ext cx="6447501" cy="291057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254000" marR="0" lvl="0" indent="-1905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8571"/>
              <a:buFont typeface="Noto Sans Symbols"/>
              <a:buChar char="●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558800" marR="0" lvl="1" indent="-1524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3333"/>
              <a:buFont typeface="Noto Sans Symbols"/>
              <a:buChar char="●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863600" marR="0" lvl="2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2727"/>
              <a:buFont typeface="Noto Sans Symbols"/>
              <a:buChar char="●"/>
              <a:defRPr sz="11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206500" marR="0" lvl="3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549400" marR="0" lvl="4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892300" marR="0" lvl="5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235200" marR="0" lvl="6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578100" marR="0" lvl="7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921000" marR="0" lvl="8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●"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5403849" y="4531021"/>
            <a:ext cx="683954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r" rtl="0">
              <a:spcBef>
                <a:spcPts val="0"/>
              </a:spcBef>
              <a:buSzPct val="157142"/>
              <a:buNone/>
              <a:defRPr sz="7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342900" marR="0" lvl="1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marR="0" lvl="2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28700" marR="0" lvl="3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71600" marR="0" lvl="4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714500" marR="0" lvl="5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057400" marR="0" lvl="6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400300" marR="0" lvl="7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743200" marR="0" lvl="8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508000" y="4531021"/>
            <a:ext cx="4723209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SzPct val="157142"/>
              <a:buNone/>
              <a:defRPr sz="7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342900" marR="0" lvl="1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marR="0" lvl="2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28700" marR="0" lvl="3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71600" marR="0" lvl="4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714500" marR="0" lvl="5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057400" marR="0" lvl="6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400300" marR="0" lvl="7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743200" marR="0" lvl="8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442997" y="4531021"/>
            <a:ext cx="512504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GB" sz="700" b="0" i="0" u="none" strike="noStrike" cap="none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comments" Target="../comments/commen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ctrTitle"/>
          </p:nvPr>
        </p:nvSpPr>
        <p:spPr>
          <a:xfrm>
            <a:off x="1130300" y="2847009"/>
            <a:ext cx="5825202" cy="1234726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accent2"/>
              </a:buClr>
              <a:buSzPct val="25000"/>
              <a:buFont typeface="Trebuchet MS"/>
              <a:buNone/>
            </a:pPr>
            <a:r>
              <a:rPr lang="en-GB" sz="3300" b="1" i="0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201</a:t>
            </a:r>
            <a:r>
              <a:rPr lang="en-GB" sz="3300" b="1">
                <a:solidFill>
                  <a:schemeClr val="accent2"/>
                </a:solidFill>
              </a:rPr>
              <a:t>6</a:t>
            </a:r>
            <a:r>
              <a:rPr lang="en-GB" sz="3300" b="1" i="0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 University of Waterloo Clean Snowmobile</a:t>
            </a:r>
          </a:p>
        </p:txBody>
      </p:sp>
      <p:pic>
        <p:nvPicPr>
          <p:cNvPr id="202" name="Shape 2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6896" y="441990"/>
            <a:ext cx="4572009" cy="17876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title"/>
          </p:nvPr>
        </p:nvSpPr>
        <p:spPr>
          <a:xfrm>
            <a:off x="508000" y="457200"/>
            <a:ext cx="6447501" cy="9906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2"/>
              </a:buClr>
              <a:buSzPct val="25000"/>
              <a:buFont typeface="Trebuchet MS"/>
              <a:buNone/>
            </a:pPr>
            <a:r>
              <a:rPr lang="en-GB" sz="2700" b="1" i="0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Electronic Throttle Control</a:t>
            </a:r>
          </a:p>
        </p:txBody>
      </p:sp>
      <p:sp>
        <p:nvSpPr>
          <p:cNvPr id="288" name="Shape 288"/>
          <p:cNvSpPr txBox="1">
            <a:spLocks noGrp="1"/>
          </p:cNvSpPr>
          <p:nvPr>
            <p:ph type="body" idx="2"/>
          </p:nvPr>
        </p:nvSpPr>
        <p:spPr>
          <a:xfrm>
            <a:off x="3817477" y="1620441"/>
            <a:ext cx="3138025" cy="291057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3333"/>
              <a:buFont typeface="Noto Sans Symbols"/>
              <a:buChar char="●"/>
            </a:pPr>
            <a:r>
              <a:rPr lang="en-GB"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Dealer/Outfitter/Manufacturer Perspective</a:t>
            </a:r>
          </a:p>
          <a:p>
            <a:pPr marL="558800" marR="0" lvl="1" indent="-22225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1818"/>
              <a:buFont typeface="Noto Sans Symbols"/>
              <a:buChar char="●"/>
            </a:pPr>
            <a:r>
              <a:rPr lang="en-GB" sz="11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System is modular (upgrade path, assembly line)</a:t>
            </a:r>
          </a:p>
          <a:p>
            <a:pPr marL="558800" marR="0" lvl="1" indent="-22225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1818"/>
              <a:buFont typeface="Noto Sans Symbols"/>
              <a:buChar char="●"/>
            </a:pPr>
            <a:r>
              <a:rPr lang="en-GB" sz="11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System is invisible to the user</a:t>
            </a:r>
          </a:p>
          <a:p>
            <a:pPr marL="558800" marR="0" lvl="1" indent="-22225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1818"/>
              <a:buFont typeface="Noto Sans Symbols"/>
              <a:buChar char="●"/>
            </a:pPr>
            <a:r>
              <a:rPr lang="en-GB" sz="11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System can be marketed as high-tech</a:t>
            </a:r>
          </a:p>
          <a:p>
            <a:pPr marL="558800" marR="0" lvl="1" indent="-22225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1818"/>
              <a:buFont typeface="Noto Sans Symbols"/>
              <a:buChar char="●"/>
            </a:pPr>
            <a:r>
              <a:rPr lang="en-GB" sz="11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Opportunity for different response based on rider experience</a:t>
            </a:r>
          </a:p>
          <a:p>
            <a:pPr marL="254000" marR="0" lvl="0" indent="-254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3333"/>
              <a:buFont typeface="Noto Sans Symbols"/>
              <a:buChar char="●"/>
            </a:pPr>
            <a:r>
              <a:rPr lang="en-GB"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Environmental perspective</a:t>
            </a:r>
          </a:p>
          <a:p>
            <a:pPr marL="558800" marR="0" lvl="1" indent="-22225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1818"/>
              <a:buFont typeface="Noto Sans Symbols"/>
              <a:buChar char="●"/>
            </a:pPr>
            <a:r>
              <a:rPr lang="en-GB" sz="11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A ‘BAT’ package can use a smoother throttle response to reduce emissions from harsh transients</a:t>
            </a:r>
          </a:p>
          <a:p>
            <a:pPr marL="254000" marR="0" lvl="0" indent="-254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3333"/>
              <a:buFont typeface="Noto Sans Symbols"/>
              <a:buNone/>
            </a:pPr>
            <a:endParaRPr sz="12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89" name="Shape 2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32375" y="4317327"/>
            <a:ext cx="1782009" cy="696765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508000" y="1620441"/>
            <a:ext cx="3138026" cy="2910578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3333"/>
              <a:buFont typeface="Noto Sans Symbols"/>
              <a:buChar char="●"/>
            </a:pPr>
            <a:r>
              <a:rPr lang="en-GB"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Snowmobiler Perspective</a:t>
            </a:r>
          </a:p>
          <a:p>
            <a:pPr marL="558800" marR="0" lvl="1" indent="-22225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1818"/>
              <a:buFont typeface="Noto Sans Symbols"/>
              <a:buChar char="●"/>
            </a:pPr>
            <a:r>
              <a:rPr lang="en-GB" sz="11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Improved fuel economy</a:t>
            </a:r>
          </a:p>
          <a:p>
            <a:pPr marL="558800" marR="0" lvl="1" indent="-22225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1818"/>
              <a:buFont typeface="Noto Sans Symbols"/>
              <a:buChar char="●"/>
            </a:pPr>
            <a:r>
              <a:rPr lang="en-GB" sz="11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Extraordinarily responsive if so desired</a:t>
            </a:r>
          </a:p>
          <a:p>
            <a:pPr marL="558800" marR="0" lvl="1" indent="-22225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1818"/>
              <a:buFont typeface="Noto Sans Symbols"/>
              <a:buChar char="●"/>
            </a:pPr>
            <a:r>
              <a:rPr lang="en-GB" sz="11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Extraordinarily forgiving if so desired</a:t>
            </a:r>
          </a:p>
          <a:p>
            <a:pPr marL="558800" marR="0" lvl="1" indent="-22225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1818"/>
              <a:buFont typeface="Noto Sans Symbols"/>
              <a:buChar char="●"/>
            </a:pPr>
            <a:r>
              <a:rPr lang="en-GB" sz="11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Expensive components are protected inside the snowmobile</a:t>
            </a:r>
          </a:p>
          <a:p>
            <a:pPr marL="558800" marR="0" lvl="1" indent="-22225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1818"/>
              <a:buFont typeface="Noto Sans Symbols"/>
              <a:buChar char="●"/>
            </a:pPr>
            <a:r>
              <a:rPr lang="en-GB" sz="11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Familiar throttle cable feel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title"/>
          </p:nvPr>
        </p:nvSpPr>
        <p:spPr>
          <a:xfrm>
            <a:off x="508000" y="457200"/>
            <a:ext cx="6447501" cy="9906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2"/>
              </a:buClr>
              <a:buSzPct val="25000"/>
              <a:buFont typeface="Trebuchet MS"/>
              <a:buNone/>
            </a:pPr>
            <a:r>
              <a:rPr lang="en-GB" sz="2700" b="1" i="0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Drivetrain</a:t>
            </a:r>
          </a:p>
        </p:txBody>
      </p:sp>
      <p:pic>
        <p:nvPicPr>
          <p:cNvPr id="296" name="Shape 2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32375" y="4317327"/>
            <a:ext cx="1782009" cy="696765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508000" y="1620441"/>
            <a:ext cx="3138026" cy="2910578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254000" marR="0" lvl="0" indent="-260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8571"/>
              <a:buFont typeface="Noto Sans Symbols"/>
              <a:buChar char="●"/>
            </a:pPr>
            <a:r>
              <a:rPr lang="en-GB"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Large diameter rear idler wheels</a:t>
            </a:r>
          </a:p>
          <a:p>
            <a:pPr marL="558800" marR="0" lvl="1" indent="-215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3333"/>
              <a:buFont typeface="Noto Sans Symbols"/>
              <a:buChar char="●"/>
            </a:pPr>
            <a:r>
              <a:rPr lang="en-GB"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Reduce</a:t>
            </a:r>
            <a:r>
              <a:rPr lang="en-GB"/>
              <a:t>s</a:t>
            </a:r>
            <a:r>
              <a:rPr lang="en-GB"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bearing and track losses</a:t>
            </a: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100"/>
          </a:p>
          <a:p>
            <a:pPr marL="254000" marR="0" lvl="0" indent="-2603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8571"/>
              <a:buFont typeface="Noto Sans Symbols"/>
              <a:buNone/>
            </a:pPr>
            <a:endParaRPr sz="14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98" name="Shape 29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61767" y="533904"/>
            <a:ext cx="2993733" cy="2000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Shape 29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87222" y="2611041"/>
            <a:ext cx="3142823" cy="1767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>
            <a:spLocks noGrp="1"/>
          </p:cNvSpPr>
          <p:nvPr>
            <p:ph type="title"/>
          </p:nvPr>
        </p:nvSpPr>
        <p:spPr>
          <a:xfrm>
            <a:off x="508000" y="457200"/>
            <a:ext cx="6447501" cy="9906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2"/>
              </a:buClr>
              <a:buSzPct val="25000"/>
              <a:buFont typeface="Trebuchet MS"/>
              <a:buNone/>
            </a:pPr>
            <a:r>
              <a:rPr lang="en-GB" sz="2700" b="1" i="0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Drivetrain</a:t>
            </a:r>
          </a:p>
        </p:txBody>
      </p:sp>
      <p:pic>
        <p:nvPicPr>
          <p:cNvPr id="305" name="Shape 3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32375" y="4317327"/>
            <a:ext cx="1782009" cy="696765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508000" y="1620441"/>
            <a:ext cx="3138026" cy="2910578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254000" marR="0" lvl="0" indent="-2603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8571"/>
              <a:buFont typeface="Noto Sans Symbols"/>
              <a:buChar char="●"/>
            </a:pPr>
            <a:r>
              <a:rPr lang="en-GB"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2.86” Pitch Track</a:t>
            </a:r>
          </a:p>
          <a:p>
            <a:pPr marL="558800" marR="0" lvl="1" indent="-2159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3333"/>
              <a:buFont typeface="Noto Sans Symbols"/>
              <a:buChar char="●"/>
            </a:pPr>
            <a:r>
              <a:rPr lang="en-GB"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Camoplast ICE Attak XT, 120”</a:t>
            </a:r>
          </a:p>
          <a:p>
            <a:pPr marL="558800" marR="0" lvl="1" indent="-2159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3333"/>
              <a:buFont typeface="Noto Sans Symbols"/>
              <a:buChar char="●"/>
            </a:pPr>
            <a:r>
              <a:rPr lang="en-GB"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1.2” lug, pre-studded, 37lb</a:t>
            </a:r>
          </a:p>
          <a:p>
            <a:pPr marL="558800" marR="0" lvl="1" indent="-2159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3333"/>
              <a:buFont typeface="Noto Sans Symbols"/>
              <a:buChar char="●"/>
            </a:pPr>
            <a:r>
              <a:rPr lang="en-GB"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3lb savings over 2.52” pitch version (121”)</a:t>
            </a:r>
          </a:p>
          <a:p>
            <a:pPr marL="254000" marR="0" lvl="0" indent="-26035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8571"/>
              <a:buFont typeface="Noto Sans Symbols"/>
              <a:buChar char="●"/>
            </a:pPr>
            <a:r>
              <a:rPr lang="en-GB"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Use of pre-studded track allows for increased traction and control </a:t>
            </a:r>
          </a:p>
          <a:p>
            <a:pPr marL="558800" marR="0" lvl="1" indent="-2159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3333"/>
              <a:buFont typeface="Noto Sans Symbols"/>
              <a:buChar char="●"/>
            </a:pPr>
            <a:r>
              <a:rPr lang="en-GB"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Only 2lb heavier than the stock track for 2013 600 Pro-R</a:t>
            </a:r>
          </a:p>
        </p:txBody>
      </p:sp>
      <p:pic>
        <p:nvPicPr>
          <p:cNvPr id="307" name="Shape 30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50413" y="2032396"/>
            <a:ext cx="2500312" cy="1678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>
            <a:spLocks noGrp="1"/>
          </p:cNvSpPr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</p:spPr>
        <p:txBody>
          <a:bodyPr lIns="68575" tIns="68575" rIns="68575" bIns="685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>
                <a:solidFill>
                  <a:srgbClr val="000000"/>
                </a:solidFill>
              </a:rPr>
              <a:t>New for 2016</a:t>
            </a:r>
          </a:p>
        </p:txBody>
      </p:sp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508062" y="1239791"/>
            <a:ext cx="3138000" cy="2910600"/>
          </a:xfrm>
          <a:prstGeom prst="rect">
            <a:avLst/>
          </a:prstGeom>
        </p:spPr>
        <p:txBody>
          <a:bodyPr lIns="68575" tIns="68575" rIns="68575" bIns="685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Exhaust System</a:t>
            </a:r>
          </a:p>
        </p:txBody>
      </p:sp>
      <p:sp>
        <p:nvSpPr>
          <p:cNvPr id="314" name="Shape 314"/>
          <p:cNvSpPr txBox="1">
            <a:spLocks noGrp="1"/>
          </p:cNvSpPr>
          <p:nvPr>
            <p:ph type="body" idx="2"/>
          </p:nvPr>
        </p:nvSpPr>
        <p:spPr>
          <a:xfrm>
            <a:off x="3817539" y="1239791"/>
            <a:ext cx="3138000" cy="2910600"/>
          </a:xfrm>
          <a:prstGeom prst="rect">
            <a:avLst/>
          </a:prstGeom>
        </p:spPr>
        <p:txBody>
          <a:bodyPr lIns="68575" tIns="68575" rIns="68575" bIns="685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E-CVT</a:t>
            </a:r>
          </a:p>
        </p:txBody>
      </p:sp>
      <p:pic>
        <p:nvPicPr>
          <p:cNvPr id="315" name="Shape 3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072" y="1753599"/>
            <a:ext cx="2293575" cy="3058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Shape 3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73024" y="1753599"/>
            <a:ext cx="2293575" cy="30611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>
            <a:spLocks noGrp="1"/>
          </p:cNvSpPr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</p:spPr>
        <p:txBody>
          <a:bodyPr lIns="68575" tIns="68575" rIns="68575" bIns="6857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solidFill>
                  <a:srgbClr val="000000"/>
                </a:solidFill>
              </a:rPr>
              <a:t>Testing, yes testing.</a:t>
            </a:r>
          </a:p>
        </p:txBody>
      </p:sp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507987" y="1116441"/>
            <a:ext cx="3138000" cy="2910600"/>
          </a:xfrm>
          <a:prstGeom prst="rect">
            <a:avLst/>
          </a:prstGeom>
        </p:spPr>
        <p:txBody>
          <a:bodyPr lIns="68575" tIns="68575" rIns="68575" bIns="68575" anchor="t" anchorCtr="0">
            <a:noAutofit/>
          </a:bodyPr>
          <a:lstStyle/>
          <a:p>
            <a:pPr marL="63500" lvl="0" indent="0" rtl="0">
              <a:spcBef>
                <a:spcPts val="0"/>
              </a:spcBef>
              <a:buNone/>
            </a:pPr>
            <a:r>
              <a:rPr lang="en-GB"/>
              <a:t>BSFC Map</a:t>
            </a:r>
          </a:p>
        </p:txBody>
      </p:sp>
      <p:pic>
        <p:nvPicPr>
          <p:cNvPr id="323" name="Shape 3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8800" y="1890075"/>
            <a:ext cx="4991100" cy="249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>
            <a:spLocks noGrp="1"/>
          </p:cNvSpPr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</p:spPr>
        <p:txBody>
          <a:bodyPr lIns="68575" tIns="68575" rIns="68575" bIns="6857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solidFill>
                  <a:srgbClr val="000000"/>
                </a:solidFill>
              </a:rPr>
              <a:t>Testing, yes testing.</a:t>
            </a:r>
          </a:p>
        </p:txBody>
      </p:sp>
      <p:sp>
        <p:nvSpPr>
          <p:cNvPr id="329" name="Shape 329"/>
          <p:cNvSpPr txBox="1">
            <a:spLocks noGrp="1"/>
          </p:cNvSpPr>
          <p:nvPr>
            <p:ph type="body" idx="1"/>
          </p:nvPr>
        </p:nvSpPr>
        <p:spPr>
          <a:xfrm>
            <a:off x="507987" y="1034841"/>
            <a:ext cx="3138000" cy="2910600"/>
          </a:xfrm>
          <a:prstGeom prst="rect">
            <a:avLst/>
          </a:prstGeom>
        </p:spPr>
        <p:txBody>
          <a:bodyPr lIns="68575" tIns="68575" rIns="68575" bIns="6857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Clutch position</a:t>
            </a:r>
          </a:p>
        </p:txBody>
      </p:sp>
      <p:pic>
        <p:nvPicPr>
          <p:cNvPr id="330" name="Shape 3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2325" y="1592362"/>
            <a:ext cx="5524500" cy="343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>
            <a:spLocks noGrp="1"/>
          </p:cNvSpPr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</p:spPr>
        <p:txBody>
          <a:bodyPr lIns="68575" tIns="68575" rIns="68575" bIns="6857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solidFill>
                  <a:srgbClr val="000000"/>
                </a:solidFill>
              </a:rPr>
              <a:t>Testing, yes testing.</a:t>
            </a:r>
          </a:p>
        </p:txBody>
      </p:sp>
      <p:sp>
        <p:nvSpPr>
          <p:cNvPr id="336" name="Shape 336"/>
          <p:cNvSpPr txBox="1">
            <a:spLocks noGrp="1"/>
          </p:cNvSpPr>
          <p:nvPr>
            <p:ph type="body" idx="1"/>
          </p:nvPr>
        </p:nvSpPr>
        <p:spPr>
          <a:xfrm>
            <a:off x="507987" y="1034841"/>
            <a:ext cx="3138000" cy="2910600"/>
          </a:xfrm>
          <a:prstGeom prst="rect">
            <a:avLst/>
          </a:prstGeom>
        </p:spPr>
        <p:txBody>
          <a:bodyPr lIns="68575" tIns="68575" rIns="68575" bIns="6857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Clutch Efficiency</a:t>
            </a:r>
          </a:p>
        </p:txBody>
      </p:sp>
      <p:pic>
        <p:nvPicPr>
          <p:cNvPr id="337" name="Shape 3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6662" y="1563087"/>
            <a:ext cx="5495925" cy="343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>
            <a:spLocks noGrp="1"/>
          </p:cNvSpPr>
          <p:nvPr>
            <p:ph type="title"/>
          </p:nvPr>
        </p:nvSpPr>
        <p:spPr>
          <a:xfrm>
            <a:off x="508000" y="457200"/>
            <a:ext cx="6447501" cy="9906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2"/>
              </a:buClr>
              <a:buSzPct val="25000"/>
              <a:buFont typeface="Trebuchet MS"/>
              <a:buNone/>
            </a:pPr>
            <a:r>
              <a:rPr lang="en-GB" b="1">
                <a:solidFill>
                  <a:schemeClr val="accent2"/>
                </a:solidFill>
              </a:rPr>
              <a:t>Electronic Continuously Variable Transmission</a:t>
            </a:r>
          </a:p>
        </p:txBody>
      </p:sp>
      <p:pic>
        <p:nvPicPr>
          <p:cNvPr id="343" name="Shape 3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32375" y="4317327"/>
            <a:ext cx="1782009" cy="696765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Shape 344"/>
          <p:cNvSpPr txBox="1">
            <a:spLocks noGrp="1"/>
          </p:cNvSpPr>
          <p:nvPr>
            <p:ph type="body" idx="1"/>
          </p:nvPr>
        </p:nvSpPr>
        <p:spPr>
          <a:xfrm>
            <a:off x="3638287" y="1768116"/>
            <a:ext cx="3138000" cy="29106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54000" marR="0" lvl="0" indent="-2603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8571"/>
              <a:buFont typeface="Noto Sans Symbols"/>
              <a:buNone/>
            </a:pPr>
            <a:endParaRPr sz="14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45" name="Shape 3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32700" y="1479550"/>
            <a:ext cx="2933700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Shape 3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79055" y="2320918"/>
            <a:ext cx="4660175" cy="2616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 txBox="1">
            <a:spLocks noGrp="1"/>
          </p:cNvSpPr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2"/>
              </a:buClr>
              <a:buSzPct val="25000"/>
              <a:buFont typeface="Trebuchet MS"/>
              <a:buNone/>
            </a:pPr>
            <a:r>
              <a:rPr lang="en-GB" b="1">
                <a:solidFill>
                  <a:schemeClr val="accent2"/>
                </a:solidFill>
              </a:rPr>
              <a:t>Electronic Continuously Variable Transmission</a:t>
            </a:r>
          </a:p>
        </p:txBody>
      </p:sp>
      <p:pic>
        <p:nvPicPr>
          <p:cNvPr id="352" name="Shape 3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32375" y="4317327"/>
            <a:ext cx="1782000" cy="6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Shape 353"/>
          <p:cNvSpPr txBox="1">
            <a:spLocks noGrp="1"/>
          </p:cNvSpPr>
          <p:nvPr>
            <p:ph type="body" idx="1"/>
          </p:nvPr>
        </p:nvSpPr>
        <p:spPr>
          <a:xfrm>
            <a:off x="3638287" y="1768116"/>
            <a:ext cx="3138000" cy="29106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54000" marR="0" lvl="0" indent="-2603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8571"/>
              <a:buFont typeface="Noto Sans Symbols"/>
              <a:buNone/>
            </a:pPr>
            <a:endParaRPr sz="14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54" name="Shape 3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59324" y="1653499"/>
            <a:ext cx="4516175" cy="3360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>
            <a:spLocks noGrp="1"/>
          </p:cNvSpPr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2"/>
              </a:buClr>
              <a:buSzPct val="25000"/>
              <a:buFont typeface="Trebuchet MS"/>
              <a:buNone/>
            </a:pPr>
            <a:r>
              <a:rPr lang="en-GB" b="1">
                <a:solidFill>
                  <a:schemeClr val="accent2"/>
                </a:solidFill>
              </a:rPr>
              <a:t>Electronic Continuously Variable Transmission</a:t>
            </a:r>
          </a:p>
        </p:txBody>
      </p:sp>
      <p:pic>
        <p:nvPicPr>
          <p:cNvPr id="360" name="Shape 3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32375" y="4317327"/>
            <a:ext cx="1782000" cy="6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Shape 361"/>
          <p:cNvSpPr txBox="1">
            <a:spLocks noGrp="1"/>
          </p:cNvSpPr>
          <p:nvPr>
            <p:ph type="body" idx="1"/>
          </p:nvPr>
        </p:nvSpPr>
        <p:spPr>
          <a:xfrm>
            <a:off x="3638287" y="1768116"/>
            <a:ext cx="3138000" cy="29106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54000" marR="0" lvl="0" indent="-2603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8571"/>
              <a:buFont typeface="Noto Sans Symbols"/>
              <a:buNone/>
            </a:pPr>
            <a:endParaRPr sz="14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62" name="Shape 3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4425" y="1838550"/>
            <a:ext cx="6343650" cy="179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508000" y="457200"/>
            <a:ext cx="6447501" cy="9906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2"/>
              </a:buClr>
              <a:buSzPct val="25000"/>
              <a:buFont typeface="Trebuchet MS"/>
              <a:buNone/>
            </a:pPr>
            <a:r>
              <a:rPr lang="en-GB" sz="2700" b="1" i="0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Philosophy</a:t>
            </a:r>
          </a:p>
        </p:txBody>
      </p:sp>
      <p:sp>
        <p:nvSpPr>
          <p:cNvPr id="208" name="Shape 208"/>
          <p:cNvSpPr txBox="1">
            <a:spLocks noGrp="1"/>
          </p:cNvSpPr>
          <p:nvPr>
            <p:ph type="body" idx="2"/>
          </p:nvPr>
        </p:nvSpPr>
        <p:spPr>
          <a:xfrm>
            <a:off x="3744925" y="1924796"/>
            <a:ext cx="3138000" cy="16458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254000" marR="0" lvl="0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lang="en-GB" sz="1800"/>
              <a:t>Embrace design challenges</a:t>
            </a:r>
          </a:p>
          <a:p>
            <a:pPr marL="254000" marR="0" lvl="0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lang="en-GB" sz="1800"/>
              <a:t>Engage students and public through originality</a:t>
            </a:r>
          </a:p>
          <a:p>
            <a:pPr marL="254000" marR="0" lvl="0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lang="en-GB" sz="1800"/>
              <a:t>Open and safe learning environment for students</a:t>
            </a:r>
          </a:p>
          <a:p>
            <a:pPr marL="254000" marR="0" lvl="0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lang="en-GB" sz="1800"/>
              <a:t>3 Year Cycle</a:t>
            </a:r>
          </a:p>
          <a:p>
            <a:pPr marL="254000" marR="0" lvl="0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lang="en-GB" sz="1800"/>
              <a:t>Focus on reliability</a:t>
            </a:r>
          </a:p>
        </p:txBody>
      </p:sp>
      <p:pic>
        <p:nvPicPr>
          <p:cNvPr id="209" name="Shape 2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32375" y="4317327"/>
            <a:ext cx="1782009" cy="696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Shape 21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580580" y="1924806"/>
            <a:ext cx="2926200" cy="164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 txBox="1">
            <a:spLocks noGrp="1"/>
          </p:cNvSpPr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2"/>
              </a:buClr>
              <a:buSzPct val="25000"/>
              <a:buFont typeface="Trebuchet MS"/>
              <a:buNone/>
            </a:pPr>
            <a:r>
              <a:rPr lang="en-GB" sz="2700" b="1" i="0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Emissions After-Treatment</a:t>
            </a:r>
          </a:p>
        </p:txBody>
      </p:sp>
      <p:pic>
        <p:nvPicPr>
          <p:cNvPr id="368" name="Shape 3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32375" y="4317327"/>
            <a:ext cx="1782000" cy="6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Shape 369"/>
          <p:cNvSpPr txBox="1">
            <a:spLocks noGrp="1"/>
          </p:cNvSpPr>
          <p:nvPr>
            <p:ph type="body" idx="1"/>
          </p:nvPr>
        </p:nvSpPr>
        <p:spPr>
          <a:xfrm>
            <a:off x="3687087" y="1455791"/>
            <a:ext cx="3138000" cy="29106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254000" marR="0" lvl="0" indent="-260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8571"/>
              <a:buFont typeface="Noto Sans Symbols"/>
              <a:buChar char="●"/>
            </a:pPr>
            <a:r>
              <a:rPr lang="en-GB"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Three-Way Catalytic Converter</a:t>
            </a:r>
          </a:p>
          <a:p>
            <a:pPr marL="558800" marR="0" lvl="1" indent="-215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0909"/>
              <a:buFont typeface="Noto Sans Symbols"/>
              <a:buChar char="●"/>
            </a:pPr>
            <a:r>
              <a:rPr lang="en-GB"/>
              <a:t>D</a:t>
            </a:r>
            <a:r>
              <a:rPr lang="en-GB"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ramatically reduc</a:t>
            </a:r>
            <a:r>
              <a:rPr lang="en-GB"/>
              <a:t>es</a:t>
            </a:r>
            <a:r>
              <a:rPr lang="en-GB"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emissions</a:t>
            </a:r>
          </a:p>
          <a:p>
            <a:pPr marL="558800" marR="0" lvl="1" indent="-215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3333"/>
              <a:buFont typeface="Noto Sans Symbols"/>
              <a:buChar char="●"/>
            </a:pPr>
            <a:r>
              <a:rPr lang="en-GB"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Widely available technology</a:t>
            </a:r>
          </a:p>
          <a:p>
            <a:pPr marL="254000" marR="0" lvl="0" indent="-2603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lang="en-GB"/>
              <a:t>Muffler and Resonator</a:t>
            </a:r>
          </a:p>
          <a:p>
            <a:pPr marL="558800" marR="0" lvl="1" indent="-215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0909"/>
              <a:buFont typeface="Noto Sans Symbols"/>
              <a:buChar char="●"/>
            </a:pPr>
            <a:r>
              <a:rPr lang="en-GB"/>
              <a:t>Targets a wide range of sound frequencies</a:t>
            </a:r>
          </a:p>
          <a:p>
            <a:pPr marL="254000" marR="0" lvl="0" indent="-2603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8571"/>
              <a:buFont typeface="Noto Sans Symbols"/>
              <a:buChar char="●"/>
            </a:pPr>
            <a:r>
              <a:rPr lang="en-GB"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Complete assembly is 1</a:t>
            </a:r>
            <a:r>
              <a:rPr lang="en-GB"/>
              <a:t>5</a:t>
            </a:r>
            <a:r>
              <a:rPr lang="en-GB"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lb</a:t>
            </a:r>
          </a:p>
          <a:p>
            <a:pPr marL="254000" marR="0" lvl="0" indent="-2603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8571"/>
              <a:buFont typeface="Noto Sans Symbols"/>
              <a:buChar char="●"/>
            </a:pPr>
            <a:r>
              <a:rPr lang="en-GB"/>
              <a:t>Reduced Backpressure</a:t>
            </a:r>
          </a:p>
          <a:p>
            <a:pPr marR="0" lvl="1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3333"/>
              <a:buFont typeface="Noto Sans Symbols"/>
              <a:buChar char="●"/>
            </a:pPr>
            <a:r>
              <a:rPr lang="en-GB"/>
              <a:t>High flow muffler and resonator</a:t>
            </a:r>
          </a:p>
          <a:p>
            <a:pPr marR="0" lvl="1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3333"/>
              <a:buFont typeface="Noto Sans Symbols"/>
              <a:buChar char="●"/>
            </a:pPr>
            <a:r>
              <a:rPr lang="en-GB"/>
              <a:t>2” tubes</a:t>
            </a:r>
          </a:p>
          <a:p>
            <a:pPr marL="254000" marR="0" lvl="0" indent="-2603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8571"/>
              <a:buFont typeface="Noto Sans Symbols"/>
              <a:buNone/>
            </a:pPr>
            <a:endParaRPr sz="14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70" name="Shape 3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8037" y="1063250"/>
            <a:ext cx="2771783" cy="369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 txBox="1">
            <a:spLocks noGrp="1"/>
          </p:cNvSpPr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2"/>
              </a:buClr>
              <a:buSzPct val="25000"/>
              <a:buFont typeface="Trebuchet MS"/>
              <a:buNone/>
            </a:pPr>
            <a:r>
              <a:rPr lang="en-GB" sz="2700" b="1" i="0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Emissions After-Treatment</a:t>
            </a:r>
          </a:p>
        </p:txBody>
      </p:sp>
      <p:pic>
        <p:nvPicPr>
          <p:cNvPr id="376" name="Shape 3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32375" y="4317327"/>
            <a:ext cx="1782000" cy="6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Shape 377"/>
          <p:cNvSpPr txBox="1">
            <a:spLocks noGrp="1"/>
          </p:cNvSpPr>
          <p:nvPr>
            <p:ph type="body" idx="1"/>
          </p:nvPr>
        </p:nvSpPr>
        <p:spPr>
          <a:xfrm>
            <a:off x="3687087" y="1455791"/>
            <a:ext cx="3138000" cy="29106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254000" marR="0" lvl="0" indent="-260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8571"/>
              <a:buFont typeface="Noto Sans Symbols"/>
              <a:buChar char="●"/>
            </a:pPr>
            <a:r>
              <a:rPr lang="en-GB"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Three-Way Catalytic Converter</a:t>
            </a:r>
          </a:p>
          <a:p>
            <a:pPr marL="558800" marR="0" lvl="1" indent="-215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0909"/>
              <a:buFont typeface="Noto Sans Symbols"/>
              <a:buChar char="●"/>
            </a:pPr>
            <a:r>
              <a:rPr lang="en-GB"/>
              <a:t>D</a:t>
            </a:r>
            <a:r>
              <a:rPr lang="en-GB"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ramatically reduc</a:t>
            </a:r>
            <a:r>
              <a:rPr lang="en-GB"/>
              <a:t>es</a:t>
            </a:r>
            <a:r>
              <a:rPr lang="en-GB"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emissions</a:t>
            </a:r>
          </a:p>
          <a:p>
            <a:pPr marL="558800" marR="0" lvl="1" indent="-215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3333"/>
              <a:buFont typeface="Noto Sans Symbols"/>
              <a:buChar char="●"/>
            </a:pPr>
            <a:r>
              <a:rPr lang="en-GB"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Widely available technology</a:t>
            </a:r>
          </a:p>
          <a:p>
            <a:pPr marL="254000" marR="0" lvl="0" indent="-2603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lang="en-GB"/>
              <a:t>Muffler and Resonator</a:t>
            </a:r>
          </a:p>
          <a:p>
            <a:pPr marL="558800" marR="0" lvl="1" indent="-215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0909"/>
              <a:buFont typeface="Noto Sans Symbols"/>
              <a:buChar char="●"/>
            </a:pPr>
            <a:r>
              <a:rPr lang="en-GB"/>
              <a:t>Targets a wide range of sound frequencies</a:t>
            </a:r>
          </a:p>
          <a:p>
            <a:pPr marL="254000" marR="0" lvl="0" indent="-2603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8571"/>
              <a:buFont typeface="Noto Sans Symbols"/>
              <a:buChar char="●"/>
            </a:pPr>
            <a:r>
              <a:rPr lang="en-GB"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Complete assembly is 1</a:t>
            </a:r>
            <a:r>
              <a:rPr lang="en-GB"/>
              <a:t>5</a:t>
            </a:r>
            <a:r>
              <a:rPr lang="en-GB"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lb</a:t>
            </a:r>
          </a:p>
          <a:p>
            <a:pPr marL="254000" marR="0" lvl="0" indent="-2603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8571"/>
              <a:buFont typeface="Noto Sans Symbols"/>
              <a:buChar char="●"/>
            </a:pPr>
            <a:r>
              <a:rPr lang="en-GB"/>
              <a:t>Reduced Backpressure</a:t>
            </a:r>
          </a:p>
          <a:p>
            <a:pPr marR="0" lvl="1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3333"/>
              <a:buFont typeface="Noto Sans Symbols"/>
              <a:buChar char="●"/>
            </a:pPr>
            <a:r>
              <a:rPr lang="en-GB"/>
              <a:t>High flow muffler and resonator</a:t>
            </a:r>
          </a:p>
          <a:p>
            <a:pPr marR="0" lvl="1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3333"/>
              <a:buFont typeface="Noto Sans Symbols"/>
              <a:buChar char="●"/>
            </a:pPr>
            <a:r>
              <a:rPr lang="en-GB"/>
              <a:t>2” tubes</a:t>
            </a:r>
          </a:p>
          <a:p>
            <a:pPr marL="254000" marR="0" lvl="0" indent="-2603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8571"/>
              <a:buFont typeface="Noto Sans Symbols"/>
              <a:buNone/>
            </a:pPr>
            <a:endParaRPr sz="14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78" name="Shape 3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198" y="982023"/>
            <a:ext cx="5974524" cy="376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 txBox="1">
            <a:spLocks noGrp="1"/>
          </p:cNvSpPr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2"/>
              </a:buClr>
              <a:buSzPct val="25000"/>
              <a:buFont typeface="Trebuchet MS"/>
              <a:buNone/>
            </a:pPr>
            <a:r>
              <a:rPr lang="en-GB" sz="2700" b="1" i="0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Emissions After-Treatment</a:t>
            </a:r>
          </a:p>
        </p:txBody>
      </p:sp>
      <p:pic>
        <p:nvPicPr>
          <p:cNvPr id="384" name="Shape 3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32375" y="4317327"/>
            <a:ext cx="1782000" cy="6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Shape 385"/>
          <p:cNvSpPr txBox="1">
            <a:spLocks noGrp="1"/>
          </p:cNvSpPr>
          <p:nvPr>
            <p:ph type="body" idx="1"/>
          </p:nvPr>
        </p:nvSpPr>
        <p:spPr>
          <a:xfrm>
            <a:off x="3687087" y="1455791"/>
            <a:ext cx="3138000" cy="29106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254000" marR="0" lvl="0" indent="-260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8571"/>
              <a:buFont typeface="Noto Sans Symbols"/>
              <a:buChar char="●"/>
            </a:pPr>
            <a:r>
              <a:rPr lang="en-GB"/>
              <a:t>Stock Wideband lambda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3333"/>
              <a:buFont typeface="Noto Sans Symbols"/>
              <a:buChar char="●"/>
            </a:pPr>
            <a:r>
              <a:rPr lang="en-GB"/>
              <a:t>PID tuned for environment instabilities</a:t>
            </a:r>
          </a:p>
          <a:p>
            <a: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3333"/>
              <a:buFont typeface="Noto Sans Symbols"/>
              <a:buChar char="●"/>
            </a:pPr>
            <a:r>
              <a:rPr lang="en-GB"/>
              <a:t>Changes PID parameters based on rpm</a:t>
            </a:r>
          </a:p>
          <a:p>
            <a: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3333"/>
              <a:buFont typeface="Noto Sans Symbols"/>
              <a:buChar char="●"/>
            </a:pPr>
            <a:r>
              <a:rPr lang="en-GB"/>
              <a:t>Modifies open loop fuel table by up to +/- 20%</a:t>
            </a:r>
          </a:p>
          <a:p>
            <a: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3333"/>
              <a:buFont typeface="Noto Sans Symbols"/>
              <a:buChar char="●"/>
            </a:pPr>
            <a:r>
              <a:rPr lang="en-GB"/>
              <a:t>Can maintain lambda within +/-0.02 with constant input</a:t>
            </a: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54000" marR="0" lvl="0" indent="-2603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8571"/>
              <a:buFont typeface="Noto Sans Symbols"/>
              <a:buNone/>
            </a:pPr>
            <a:endParaRPr sz="14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86" name="Shape 3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9400" y="1299625"/>
            <a:ext cx="3030000" cy="227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Shape 38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00175" y="3522801"/>
            <a:ext cx="5317674" cy="154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 txBox="1">
            <a:spLocks noGrp="1"/>
          </p:cNvSpPr>
          <p:nvPr>
            <p:ph type="title"/>
          </p:nvPr>
        </p:nvSpPr>
        <p:spPr>
          <a:xfrm>
            <a:off x="508000" y="457200"/>
            <a:ext cx="6447501" cy="9906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2"/>
              </a:buClr>
              <a:buSzPct val="25000"/>
              <a:buFont typeface="Trebuchet MS"/>
              <a:buNone/>
            </a:pPr>
            <a:r>
              <a:rPr lang="en-GB" sz="2700" b="1" i="0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Summary</a:t>
            </a:r>
          </a:p>
        </p:txBody>
      </p:sp>
      <p:pic>
        <p:nvPicPr>
          <p:cNvPr id="393" name="Shape 3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32375" y="4317327"/>
            <a:ext cx="1782009" cy="696765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Shape 394"/>
          <p:cNvSpPr txBox="1">
            <a:spLocks noGrp="1"/>
          </p:cNvSpPr>
          <p:nvPr>
            <p:ph type="body" idx="1"/>
          </p:nvPr>
        </p:nvSpPr>
        <p:spPr>
          <a:xfrm>
            <a:off x="508000" y="1620441"/>
            <a:ext cx="3138026" cy="2910578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254000" marR="0" lvl="0" indent="-2540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3333"/>
              <a:buFont typeface="Noto Sans Symbols"/>
              <a:buChar char="●"/>
            </a:pPr>
            <a:r>
              <a:rPr lang="en-GB"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Snowmobiler Perspective</a:t>
            </a:r>
          </a:p>
          <a:p>
            <a:pPr marL="558800" marR="0" lvl="1" indent="-22225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1818"/>
              <a:buFont typeface="Noto Sans Symbols"/>
              <a:buChar char="●"/>
            </a:pPr>
            <a:r>
              <a:rPr lang="en-GB" sz="11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Four-stroke reliability and longevity</a:t>
            </a:r>
          </a:p>
          <a:p>
            <a:pPr marL="558800" marR="0" lvl="1" indent="-22225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1818"/>
              <a:buFont typeface="Noto Sans Symbols"/>
              <a:buChar char="●"/>
            </a:pPr>
            <a:r>
              <a:rPr lang="en-GB" sz="11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Capable of high performance</a:t>
            </a:r>
          </a:p>
          <a:p>
            <a:pPr marL="558800" marR="0" lvl="1" indent="-22225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1818"/>
              <a:buFont typeface="Noto Sans Symbols"/>
              <a:buChar char="●"/>
            </a:pPr>
            <a:r>
              <a:rPr lang="en-GB" sz="11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Premium suspension</a:t>
            </a:r>
          </a:p>
          <a:p>
            <a:pPr marL="558800" marR="0" lvl="1" indent="-22225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1818"/>
              <a:buFont typeface="Noto Sans Symbols"/>
              <a:buChar char="●"/>
            </a:pPr>
            <a:r>
              <a:rPr lang="en-GB" sz="11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Familiar look and feel</a:t>
            </a:r>
          </a:p>
          <a:p>
            <a:pPr marL="254000" marR="0" lvl="0" indent="-25400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3333"/>
              <a:buFont typeface="Noto Sans Symbols"/>
              <a:buChar char="●"/>
            </a:pPr>
            <a:r>
              <a:rPr lang="en-GB"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Dealer/Outfitter/Manufacturer Perspective</a:t>
            </a:r>
          </a:p>
          <a:p>
            <a:pPr marL="558800" marR="0" lvl="1" indent="-22225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1818"/>
              <a:buFont typeface="Noto Sans Symbols"/>
              <a:buChar char="●"/>
            </a:pPr>
            <a:r>
              <a:rPr lang="en-GB" sz="11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Modularity and configurability</a:t>
            </a:r>
          </a:p>
          <a:p>
            <a:pPr marL="558800" marR="0" lvl="1" indent="-22225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1818"/>
              <a:buFont typeface="Noto Sans Symbols"/>
              <a:buChar char="●"/>
            </a:pPr>
            <a:r>
              <a:rPr lang="en-GB" sz="11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Reliability/longevity</a:t>
            </a:r>
          </a:p>
          <a:p>
            <a:pPr marL="254000" marR="0" lvl="0" indent="-25400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3333"/>
              <a:buFont typeface="Noto Sans Symbols"/>
              <a:buChar char="●"/>
            </a:pPr>
            <a:r>
              <a:rPr lang="en-GB"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Environmental Perspective</a:t>
            </a:r>
          </a:p>
          <a:p>
            <a:pPr marL="558800" marR="0" lvl="1" indent="-22225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1818"/>
              <a:buFont typeface="Noto Sans Symbols"/>
              <a:buChar char="●"/>
            </a:pPr>
            <a:r>
              <a:rPr lang="en-GB" sz="11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Reduced fuel consumption</a:t>
            </a:r>
          </a:p>
          <a:p>
            <a:pPr marL="558800" marR="0" lvl="1" indent="-22225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1818"/>
              <a:buFont typeface="Noto Sans Symbols"/>
              <a:buChar char="●"/>
            </a:pPr>
            <a:r>
              <a:rPr lang="en-GB" sz="11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Reduced emissions</a:t>
            </a:r>
          </a:p>
          <a:p>
            <a:pPr marL="558800" marR="0" lvl="1" indent="-22225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1818"/>
              <a:buFont typeface="Noto Sans Symbols"/>
              <a:buNone/>
            </a:pPr>
            <a:endParaRPr sz="11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558800" marR="0" lvl="1" indent="-22225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1818"/>
              <a:buFont typeface="Noto Sans Symbols"/>
              <a:buNone/>
            </a:pPr>
            <a:endParaRPr sz="11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95" name="Shape 39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82038" y="759120"/>
            <a:ext cx="2106290" cy="3744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 txBox="1">
            <a:spLocks noGrp="1"/>
          </p:cNvSpPr>
          <p:nvPr>
            <p:ph type="title"/>
          </p:nvPr>
        </p:nvSpPr>
        <p:spPr>
          <a:xfrm>
            <a:off x="508000" y="457200"/>
            <a:ext cx="6447501" cy="9906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2"/>
              </a:buClr>
              <a:buSzPct val="25000"/>
              <a:buFont typeface="Trebuchet MS"/>
              <a:buNone/>
            </a:pPr>
            <a:r>
              <a:rPr lang="en-GB" sz="2700" b="1" i="0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Questions?</a:t>
            </a:r>
          </a:p>
        </p:txBody>
      </p:sp>
      <p:pic>
        <p:nvPicPr>
          <p:cNvPr id="401" name="Shape 4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32375" y="4317327"/>
            <a:ext cx="1782009" cy="696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Shape 40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00174" y="1447800"/>
            <a:ext cx="4485009" cy="29900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title"/>
          </p:nvPr>
        </p:nvSpPr>
        <p:spPr>
          <a:xfrm>
            <a:off x="508000" y="457200"/>
            <a:ext cx="6447501" cy="9906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2"/>
              </a:buClr>
              <a:buSzPct val="25000"/>
              <a:buFont typeface="Trebuchet MS"/>
              <a:buNone/>
            </a:pPr>
            <a:r>
              <a:rPr lang="en-GB" sz="2700" b="1" i="0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Design </a:t>
            </a:r>
            <a:r>
              <a:rPr lang="en-GB" b="1">
                <a:solidFill>
                  <a:schemeClr val="accent2"/>
                </a:solidFill>
              </a:rPr>
              <a:t>Criteria</a:t>
            </a:r>
          </a:p>
        </p:txBody>
      </p:sp>
      <p:pic>
        <p:nvPicPr>
          <p:cNvPr id="216" name="Shape 2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32375" y="4317327"/>
            <a:ext cx="1782009" cy="696765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508000" y="1620441"/>
            <a:ext cx="3138026" cy="2910578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254000" marR="0" lvl="0" indent="-2603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8571"/>
              <a:buFont typeface="Noto Sans Symbols"/>
              <a:buChar char="●"/>
            </a:pPr>
            <a:r>
              <a:rPr lang="en-GB"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Six criteria chosen to weigh against CSC scoring</a:t>
            </a:r>
          </a:p>
          <a:p>
            <a:pPr marL="254000" marR="0" lvl="0" indent="-26035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8571"/>
              <a:buFont typeface="Noto Sans Symbols"/>
              <a:buChar char="●"/>
            </a:pPr>
            <a:r>
              <a:rPr lang="en-GB"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Weighting represents impact based on prior experience</a:t>
            </a:r>
          </a:p>
          <a:p>
            <a:pPr marL="254000" marR="0" lvl="0" indent="-26035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8571"/>
              <a:buFont typeface="Noto Sans Symbols"/>
              <a:buChar char="●"/>
            </a:pPr>
            <a:r>
              <a:rPr lang="en-GB"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Used to evaluate relative merit of various design alternatives</a:t>
            </a:r>
          </a:p>
        </p:txBody>
      </p:sp>
      <p:graphicFrame>
        <p:nvGraphicFramePr>
          <p:cNvPr id="218" name="Shape 218"/>
          <p:cNvGraphicFramePr/>
          <p:nvPr/>
        </p:nvGraphicFramePr>
        <p:xfrm>
          <a:off x="4188618" y="273307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{E35A8634-A678-4843-91A0-E418EBB963EA}</a:tableStyleId>
              </a:tblPr>
              <a:tblGrid>
                <a:gridCol w="1197750"/>
                <a:gridCol w="1197750"/>
              </a:tblGrid>
              <a:tr h="171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Efficiency</a:t>
                      </a:r>
                    </a:p>
                  </a:txBody>
                  <a:tcPr marL="51425" marR="5142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20%</a:t>
                      </a:r>
                    </a:p>
                  </a:txBody>
                  <a:tcPr marL="51425" marR="5142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Emissions</a:t>
                      </a:r>
                    </a:p>
                  </a:txBody>
                  <a:tcPr marL="51425" marR="5142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21%</a:t>
                      </a:r>
                    </a:p>
                  </a:txBody>
                  <a:tcPr marL="51425" marR="5142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Weight</a:t>
                      </a:r>
                    </a:p>
                  </a:txBody>
                  <a:tcPr marL="51425" marR="5142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16%</a:t>
                      </a:r>
                    </a:p>
                  </a:txBody>
                  <a:tcPr marL="51425" marR="5142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Power</a:t>
                      </a:r>
                    </a:p>
                  </a:txBody>
                  <a:tcPr marL="51425" marR="5142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8%</a:t>
                      </a:r>
                    </a:p>
                  </a:txBody>
                  <a:tcPr marL="51425" marR="5142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Noise</a:t>
                      </a:r>
                    </a:p>
                  </a:txBody>
                  <a:tcPr marL="51425" marR="5142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18%</a:t>
                      </a:r>
                    </a:p>
                  </a:txBody>
                  <a:tcPr marL="51425" marR="5142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Reliability</a:t>
                      </a:r>
                    </a:p>
                  </a:txBody>
                  <a:tcPr marL="51425" marR="5142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GB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17%</a:t>
                      </a:r>
                    </a:p>
                  </a:txBody>
                  <a:tcPr marL="51425" marR="5142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title"/>
          </p:nvPr>
        </p:nvSpPr>
        <p:spPr>
          <a:xfrm>
            <a:off x="508000" y="457200"/>
            <a:ext cx="6447501" cy="9906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2"/>
              </a:buClr>
              <a:buSzPct val="25000"/>
              <a:buFont typeface="Trebuchet MS"/>
              <a:buNone/>
            </a:pPr>
            <a:r>
              <a:rPr lang="en-GB" b="1">
                <a:solidFill>
                  <a:schemeClr val="accent2"/>
                </a:solidFill>
              </a:rPr>
              <a:t>Before this year</a:t>
            </a:r>
          </a:p>
        </p:txBody>
      </p:sp>
      <p:pic>
        <p:nvPicPr>
          <p:cNvPr id="224" name="Shape 2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32375" y="4317327"/>
            <a:ext cx="1782009" cy="696765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508000" y="1809760"/>
            <a:ext cx="3138000" cy="17526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254000" marR="0" lvl="0" indent="-2603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8571"/>
              <a:buFont typeface="Noto Sans Symbols"/>
              <a:buChar char="●"/>
            </a:pPr>
            <a:r>
              <a:rPr lang="en-GB"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2013 Polaris Rush 600</a:t>
            </a:r>
          </a:p>
          <a:p>
            <a:pPr marL="254000" marR="0" lvl="0" indent="-26035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8571"/>
              <a:buFont typeface="Noto Sans Symbols"/>
              <a:buChar char="●"/>
            </a:pPr>
            <a:r>
              <a:rPr lang="en-GB"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Upgraded to align with 2014 Pro-R Model</a:t>
            </a:r>
          </a:p>
          <a:p>
            <a:pPr marL="558800" marR="0" lvl="1" indent="-2159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3333"/>
              <a:buFont typeface="Noto Sans Symbols"/>
              <a:buChar char="●"/>
            </a:pPr>
            <a:r>
              <a:rPr lang="en-GB"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Competition MSRP requires current model</a:t>
            </a:r>
          </a:p>
        </p:txBody>
      </p:sp>
      <p:pic>
        <p:nvPicPr>
          <p:cNvPr id="226" name="Shape 226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 l="14946" t="26169" r="21320" b="13267"/>
          <a:stretch/>
        </p:blipFill>
        <p:spPr>
          <a:xfrm>
            <a:off x="3992387" y="1699795"/>
            <a:ext cx="3138000" cy="197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title"/>
          </p:nvPr>
        </p:nvSpPr>
        <p:spPr>
          <a:xfrm>
            <a:off x="508000" y="457200"/>
            <a:ext cx="6447501" cy="9906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2"/>
              </a:buClr>
              <a:buSzPct val="25000"/>
              <a:buFont typeface="Trebuchet MS"/>
              <a:buNone/>
            </a:pPr>
            <a:r>
              <a:rPr lang="en-GB" sz="2700" b="1" i="0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Engine Selection</a:t>
            </a:r>
          </a:p>
        </p:txBody>
      </p:sp>
      <p:pic>
        <p:nvPicPr>
          <p:cNvPr id="232" name="Shape 2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32375" y="4317327"/>
            <a:ext cx="1782009" cy="696765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508000" y="1883658"/>
            <a:ext cx="3138000" cy="15189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254000" marR="0" lvl="0" indent="-2603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8571"/>
              <a:buFont typeface="Noto Sans Symbols"/>
              <a:buChar char="●"/>
            </a:pPr>
            <a:r>
              <a:rPr lang="en-GB"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Weber MPE 750 Turbo</a:t>
            </a:r>
          </a:p>
          <a:p>
            <a:pPr marL="254000" marR="0" lvl="0" indent="-26035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8571"/>
              <a:buFont typeface="Noto Sans Symbols"/>
              <a:buChar char="●"/>
            </a:pPr>
            <a:r>
              <a:rPr lang="en-GB"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Originally used in Polaris FST models</a:t>
            </a:r>
          </a:p>
          <a:p>
            <a:pPr marL="254000" marR="0" lvl="0" indent="-26035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8571"/>
              <a:buFont typeface="Noto Sans Symbols"/>
              <a:buChar char="●"/>
            </a:pPr>
            <a:r>
              <a:rPr lang="en-GB"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750cc, 2 cylinder, four-stroke</a:t>
            </a:r>
          </a:p>
          <a:p>
            <a:pPr marL="254000" marR="0" lvl="0" indent="-26035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8571"/>
              <a:buFont typeface="Noto Sans Symbols"/>
              <a:buChar char="●"/>
            </a:pPr>
            <a:r>
              <a:rPr lang="en-GB"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143hp @ 7750rpm</a:t>
            </a:r>
          </a:p>
        </p:txBody>
      </p:sp>
      <p:pic>
        <p:nvPicPr>
          <p:cNvPr id="234" name="Shape 234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4281487" y="1620441"/>
            <a:ext cx="2378286" cy="204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title"/>
          </p:nvPr>
        </p:nvSpPr>
        <p:spPr>
          <a:xfrm>
            <a:off x="508000" y="457200"/>
            <a:ext cx="6447501" cy="9906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2"/>
              </a:buClr>
              <a:buSzPct val="25000"/>
              <a:buFont typeface="Trebuchet MS"/>
              <a:buNone/>
            </a:pPr>
            <a:r>
              <a:rPr lang="en-GB" sz="2700" b="1" i="0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201</a:t>
            </a:r>
            <a:r>
              <a:rPr lang="en-GB" b="1">
                <a:solidFill>
                  <a:schemeClr val="accent2"/>
                </a:solidFill>
              </a:rPr>
              <a:t>6</a:t>
            </a:r>
            <a:r>
              <a:rPr lang="en-GB" sz="2700" b="1" i="0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 Design</a:t>
            </a:r>
          </a:p>
        </p:txBody>
      </p:sp>
      <p:pic>
        <p:nvPicPr>
          <p:cNvPr id="240" name="Shape 2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32375" y="4317327"/>
            <a:ext cx="1782009" cy="696765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508000" y="1584929"/>
            <a:ext cx="3138000" cy="29106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Overall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R="0"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</a:pPr>
            <a:r>
              <a:rPr lang="en-GB"/>
              <a:t>Balanced approach of engine, control, and driveline efficiency</a:t>
            </a: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R="0" lvl="1" algn="l" rtl="0">
              <a:spcBef>
                <a:spcPts val="0"/>
              </a:spcBef>
              <a:spcAft>
                <a:spcPts val="0"/>
              </a:spcAft>
              <a:buSzPct val="91666"/>
            </a:pPr>
            <a:r>
              <a:rPr lang="en-GB"/>
              <a:t>Systems with modularity and independence</a:t>
            </a: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Engine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R="0"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</a:pPr>
            <a:r>
              <a:rPr lang="en-GB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Miller Cycle</a:t>
            </a:r>
          </a:p>
          <a:p>
            <a:pPr marR="0" lvl="1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</a:pPr>
            <a:r>
              <a:rPr lang="en-GB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Electronic throttle control</a:t>
            </a:r>
          </a:p>
          <a:p>
            <a:pPr marR="0" lvl="1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</a:pPr>
            <a:r>
              <a:rPr lang="en-GB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Stoichiometric calibration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Shape 242"/>
          <p:cNvSpPr txBox="1">
            <a:spLocks noGrp="1"/>
          </p:cNvSpPr>
          <p:nvPr>
            <p:ph type="body" idx="2"/>
          </p:nvPr>
        </p:nvSpPr>
        <p:spPr>
          <a:xfrm>
            <a:off x="3817502" y="1406729"/>
            <a:ext cx="3138000" cy="29106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GB" b="1"/>
              <a:t>Drivetrain</a:t>
            </a:r>
          </a:p>
          <a:p>
            <a:pPr marR="0" lvl="1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3333"/>
              <a:buFont typeface="Noto Sans Symbols"/>
              <a:buChar char="●"/>
            </a:pPr>
            <a:r>
              <a:rPr lang="en-GB" b="1"/>
              <a:t>E-CVT</a:t>
            </a:r>
          </a:p>
          <a:p>
            <a:pPr marR="0" lvl="1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3333"/>
              <a:buFont typeface="Noto Sans Symbols"/>
              <a:buChar char="●"/>
            </a:pPr>
            <a:r>
              <a:rPr lang="en-GB"/>
              <a:t>Increased track pitch</a:t>
            </a:r>
          </a:p>
          <a:p>
            <a:pPr marR="0" lvl="1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3333"/>
              <a:buFont typeface="Noto Sans Symbols"/>
              <a:buChar char="●"/>
            </a:pPr>
            <a:r>
              <a:rPr lang="en-GB"/>
              <a:t>Increased idler diameter</a:t>
            </a:r>
          </a:p>
          <a:p>
            <a:pPr marL="45720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  <a:p>
            <a:pPr marL="45720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buNone/>
            </a:pPr>
            <a:r>
              <a:rPr lang="en-GB" b="1"/>
              <a:t>Exhaust System</a:t>
            </a:r>
          </a:p>
          <a:p>
            <a:pPr lvl="1" rtl="0">
              <a:spcBef>
                <a:spcPts val="0"/>
              </a:spcBef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lang="en-GB"/>
              <a:t>3 way catalytic converter</a:t>
            </a:r>
          </a:p>
          <a:p>
            <a:pPr lvl="1" rtl="0">
              <a:spcBef>
                <a:spcPts val="0"/>
              </a:spcBef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lang="en-GB"/>
              <a:t>Replaceable configuration</a:t>
            </a: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title"/>
          </p:nvPr>
        </p:nvSpPr>
        <p:spPr>
          <a:xfrm>
            <a:off x="508000" y="457200"/>
            <a:ext cx="6447501" cy="9906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2"/>
              </a:buClr>
              <a:buSzPct val="25000"/>
              <a:buFont typeface="Trebuchet MS"/>
              <a:buNone/>
            </a:pPr>
            <a:r>
              <a:rPr lang="en-GB" sz="2700" b="1" i="0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Miller Cycle</a:t>
            </a:r>
          </a:p>
        </p:txBody>
      </p:sp>
      <p:sp>
        <p:nvSpPr>
          <p:cNvPr id="248" name="Shape 248"/>
          <p:cNvSpPr txBox="1">
            <a:spLocks noGrp="1"/>
          </p:cNvSpPr>
          <p:nvPr>
            <p:ph type="body" idx="2"/>
          </p:nvPr>
        </p:nvSpPr>
        <p:spPr>
          <a:xfrm>
            <a:off x="3817477" y="1620441"/>
            <a:ext cx="3138025" cy="291057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254000" marR="0" lvl="0" indent="-2540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3333"/>
              <a:buFont typeface="Noto Sans Symbols"/>
              <a:buChar char="●"/>
            </a:pPr>
            <a:r>
              <a:rPr lang="en-GB"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Trade displacement (power) for efficiency (3% </a:t>
            </a:r>
            <a:r>
              <a:rPr lang="en-GB" sz="1200"/>
              <a:t>efficiency</a:t>
            </a:r>
            <a:r>
              <a:rPr lang="en-GB"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gain</a:t>
            </a:r>
            <a:r>
              <a:rPr lang="en-GB" sz="1200"/>
              <a:t>, 15% power loss)</a:t>
            </a:r>
          </a:p>
          <a:p>
            <a:pPr marL="254000" marR="0" lvl="0" indent="-25400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3333"/>
              <a:buFont typeface="Noto Sans Symbols"/>
              <a:buChar char="●"/>
            </a:pPr>
            <a:r>
              <a:rPr lang="en-GB"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Expansion ratio is greater than compression ratio</a:t>
            </a:r>
          </a:p>
          <a:p>
            <a:pPr marL="254000" marR="0" lvl="0" indent="-26670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lang="en-GB" sz="1200"/>
              <a:t>11:1 pistons 30 degree later valve closing produces stock 9:1</a:t>
            </a:r>
          </a:p>
        </p:txBody>
      </p:sp>
      <p:pic>
        <p:nvPicPr>
          <p:cNvPr id="249" name="Shape 2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32375" y="4317327"/>
            <a:ext cx="1782009" cy="696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Shape 2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28709" y="2082999"/>
            <a:ext cx="1893093" cy="2524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Shape 25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423416" y="1268016"/>
            <a:ext cx="1557783" cy="20770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>
            <a:spLocks noGrp="1"/>
          </p:cNvSpPr>
          <p:nvPr>
            <p:ph type="title"/>
          </p:nvPr>
        </p:nvSpPr>
        <p:spPr>
          <a:xfrm>
            <a:off x="508000" y="457200"/>
            <a:ext cx="6447501" cy="9906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2"/>
              </a:buClr>
              <a:buSzPct val="25000"/>
              <a:buFont typeface="Trebuchet MS"/>
              <a:buNone/>
            </a:pPr>
            <a:r>
              <a:rPr lang="en-GB" sz="2700" b="1" i="0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Electronic Throttle Control</a:t>
            </a:r>
          </a:p>
        </p:txBody>
      </p:sp>
      <p:pic>
        <p:nvPicPr>
          <p:cNvPr id="257" name="Shape 2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32375" y="4317327"/>
            <a:ext cx="1782009" cy="696765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Shape 258"/>
          <p:cNvSpPr/>
          <p:nvPr/>
        </p:nvSpPr>
        <p:spPr>
          <a:xfrm>
            <a:off x="517262" y="2560744"/>
            <a:ext cx="3485100" cy="27117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215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AC00"/>
              </a:buClr>
              <a:buSzPct val="138461"/>
              <a:buFont typeface="Arial"/>
              <a:buChar char="•"/>
            </a:pPr>
            <a:r>
              <a:rPr lang="en-GB" sz="1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Motec M400 ECU</a:t>
            </a:r>
          </a:p>
          <a:p>
            <a:pPr marL="558800" marR="0" lvl="1" indent="-2095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E5AC00"/>
              </a:buClr>
              <a:buSzPct val="136363"/>
              <a:buFont typeface="Arial"/>
              <a:buChar char="•"/>
            </a:pPr>
            <a:r>
              <a:rPr lang="en-GB" sz="11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Processes analog values from request unit</a:t>
            </a:r>
          </a:p>
          <a:p>
            <a:pPr marL="558800" marR="0" lvl="1" indent="-2095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E5AC00"/>
              </a:buClr>
              <a:buSzPct val="136363"/>
              <a:buFont typeface="Arial"/>
              <a:buChar char="•"/>
            </a:pPr>
            <a:r>
              <a:rPr lang="en-GB" sz="11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Translation table, with throttle safety switch</a:t>
            </a:r>
          </a:p>
          <a:p>
            <a:pPr marL="215900" marR="0" lvl="0" indent="-2159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E5AC00"/>
              </a:buClr>
              <a:buSzPct val="138461"/>
              <a:buFont typeface="Arial"/>
              <a:buChar char="•"/>
            </a:pPr>
            <a:r>
              <a:rPr lang="en-GB" sz="1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Motec DBW4</a:t>
            </a:r>
          </a:p>
          <a:p>
            <a:pPr marL="558800" marR="0" lvl="1" indent="-2095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E5AC00"/>
              </a:buClr>
              <a:buSzPct val="136363"/>
              <a:buFont typeface="Arial"/>
              <a:buChar char="•"/>
            </a:pPr>
            <a:r>
              <a:rPr lang="en-GB" sz="11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Independent feedback control of throttle bodies</a:t>
            </a:r>
          </a:p>
          <a:p>
            <a:pPr marL="558800" marR="0" lvl="1" indent="-2095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E5AC00"/>
              </a:buClr>
              <a:buSzPct val="136363"/>
              <a:buFont typeface="Arial"/>
              <a:buChar char="•"/>
            </a:pPr>
            <a:r>
              <a:rPr lang="en-GB" sz="11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Emphasis on safety</a:t>
            </a:r>
          </a:p>
          <a:p>
            <a:pPr marL="215900" marR="0" lvl="0" indent="-2159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E5AC00"/>
              </a:buClr>
              <a:buFont typeface="Arial"/>
              <a:buNone/>
            </a:pPr>
            <a:endParaRPr sz="13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59" name="Shape 259"/>
          <p:cNvPicPr preferRelativeResize="0"/>
          <p:nvPr/>
        </p:nvPicPr>
        <p:blipFill rotWithShape="1">
          <a:blip r:embed="rId4">
            <a:alphaModFix/>
          </a:blip>
          <a:srcRect l="9550" t="15774" b="4810"/>
          <a:stretch/>
        </p:blipFill>
        <p:spPr>
          <a:xfrm>
            <a:off x="4809192" y="2370520"/>
            <a:ext cx="1671221" cy="972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Shape 260"/>
          <p:cNvPicPr preferRelativeResize="0"/>
          <p:nvPr/>
        </p:nvPicPr>
        <p:blipFill rotWithShape="1">
          <a:blip r:embed="rId5">
            <a:alphaModFix/>
          </a:blip>
          <a:srcRect l="21232" t="21406" r="21486" b="22736"/>
          <a:stretch/>
        </p:blipFill>
        <p:spPr>
          <a:xfrm>
            <a:off x="3575428" y="1259144"/>
            <a:ext cx="1107437" cy="807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Shape 261"/>
          <p:cNvPicPr preferRelativeResize="0"/>
          <p:nvPr/>
        </p:nvPicPr>
        <p:blipFill rotWithShape="1">
          <a:blip r:embed="rId6">
            <a:alphaModFix/>
          </a:blip>
          <a:srcRect r="31889"/>
          <a:stretch/>
        </p:blipFill>
        <p:spPr>
          <a:xfrm>
            <a:off x="2372172" y="1284839"/>
            <a:ext cx="998683" cy="735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Shape 26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21907" y="1188500"/>
            <a:ext cx="1245692" cy="832083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Shape 263"/>
          <p:cNvSpPr/>
          <p:nvPr/>
        </p:nvSpPr>
        <p:spPr>
          <a:xfrm>
            <a:off x="2025159" y="1531305"/>
            <a:ext cx="492710" cy="29553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rnd" cmpd="sng">
            <a:solidFill>
              <a:srgbClr val="BA942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4" name="Shape 264"/>
          <p:cNvSpPr/>
          <p:nvPr/>
        </p:nvSpPr>
        <p:spPr>
          <a:xfrm>
            <a:off x="3265910" y="1575083"/>
            <a:ext cx="492710" cy="17523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rnd" cmpd="sng">
            <a:solidFill>
              <a:srgbClr val="BA942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65" name="Shape 26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736888" y="3427829"/>
            <a:ext cx="1815830" cy="1210553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Shape 266"/>
          <p:cNvSpPr/>
          <p:nvPr/>
        </p:nvSpPr>
        <p:spPr>
          <a:xfrm rot="5400000">
            <a:off x="5613319" y="3257469"/>
            <a:ext cx="492710" cy="17523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rnd" cmpd="sng">
            <a:solidFill>
              <a:srgbClr val="BA942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7" name="Shape 267"/>
          <p:cNvSpPr/>
          <p:nvPr/>
        </p:nvSpPr>
        <p:spPr>
          <a:xfrm rot="-5400000">
            <a:off x="5158705" y="3248031"/>
            <a:ext cx="492710" cy="17523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rnd" cmpd="sng">
            <a:solidFill>
              <a:srgbClr val="BA942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268" name="Shape 268"/>
          <p:cNvCxnSpPr>
            <a:stCxn id="260" idx="2"/>
            <a:endCxn id="259" idx="1"/>
          </p:cNvCxnSpPr>
          <p:nvPr/>
        </p:nvCxnSpPr>
        <p:spPr>
          <a:xfrm rot="-5400000" flipH="1">
            <a:off x="4074097" y="2121310"/>
            <a:ext cx="790200" cy="680100"/>
          </a:xfrm>
          <a:prstGeom prst="bentConnector2">
            <a:avLst/>
          </a:prstGeom>
          <a:noFill/>
          <a:ln w="38100" cap="flat" cmpd="sng">
            <a:solidFill>
              <a:srgbClr val="002060"/>
            </a:solidFill>
            <a:prstDash val="solid"/>
            <a:round/>
            <a:headEnd type="triangle" w="lg" len="lg"/>
            <a:tailEnd type="triangle" w="lg" len="lg"/>
          </a:ln>
        </p:spPr>
      </p:cxnSp>
      <p:sp>
        <p:nvSpPr>
          <p:cNvPr id="269" name="Shape 269"/>
          <p:cNvSpPr txBox="1"/>
          <p:nvPr/>
        </p:nvSpPr>
        <p:spPr>
          <a:xfrm>
            <a:off x="4201964" y="2560742"/>
            <a:ext cx="471066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1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CAN</a:t>
            </a:r>
          </a:p>
        </p:txBody>
      </p:sp>
      <p:sp>
        <p:nvSpPr>
          <p:cNvPr id="270" name="Shape 270"/>
          <p:cNvSpPr/>
          <p:nvPr/>
        </p:nvSpPr>
        <p:spPr>
          <a:xfrm>
            <a:off x="4506741" y="856761"/>
            <a:ext cx="2185571" cy="933633"/>
          </a:xfrm>
          <a:prstGeom prst="cloudCallout">
            <a:avLst>
              <a:gd name="adj1" fmla="val -50018"/>
              <a:gd name="adj2" fmla="val 52516"/>
            </a:avLst>
          </a:prstGeom>
          <a:solidFill>
            <a:schemeClr val="accent1"/>
          </a:solidFill>
          <a:ln w="19050" cap="rnd" cmpd="sng">
            <a:solidFill>
              <a:srgbClr val="BA942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71" name="Shape 271"/>
          <p:cNvPicPr preferRelativeResize="0"/>
          <p:nvPr/>
        </p:nvPicPr>
        <p:blipFill rotWithShape="1">
          <a:blip r:embed="rId9">
            <a:alphaModFix/>
          </a:blip>
          <a:srcRect l="45110"/>
          <a:stretch/>
        </p:blipFill>
        <p:spPr>
          <a:xfrm>
            <a:off x="5166448" y="1030588"/>
            <a:ext cx="706939" cy="681491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Shape 272"/>
          <p:cNvSpPr txBox="1"/>
          <p:nvPr/>
        </p:nvSpPr>
        <p:spPr>
          <a:xfrm>
            <a:off x="1980101" y="1536383"/>
            <a:ext cx="559292" cy="2769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Cable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title"/>
          </p:nvPr>
        </p:nvSpPr>
        <p:spPr>
          <a:xfrm>
            <a:off x="508000" y="457200"/>
            <a:ext cx="6447501" cy="9906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2"/>
              </a:buClr>
              <a:buSzPct val="25000"/>
              <a:buFont typeface="Trebuchet MS"/>
              <a:buNone/>
            </a:pPr>
            <a:r>
              <a:rPr lang="en-GB" sz="2700" b="1" i="0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Electronic Throttle Control</a:t>
            </a:r>
          </a:p>
        </p:txBody>
      </p:sp>
      <p:pic>
        <p:nvPicPr>
          <p:cNvPr id="278" name="Shape 2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32375" y="4317327"/>
            <a:ext cx="1782009" cy="696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Shape 279"/>
          <p:cNvPicPr preferRelativeResize="0"/>
          <p:nvPr/>
        </p:nvPicPr>
        <p:blipFill rotWithShape="1">
          <a:blip r:embed="rId4">
            <a:alphaModFix/>
          </a:blip>
          <a:srcRect l="19693" t="7462" r="25059"/>
          <a:stretch/>
        </p:blipFill>
        <p:spPr>
          <a:xfrm>
            <a:off x="2061324" y="2937656"/>
            <a:ext cx="2575200" cy="2109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Shape 28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3576" y="1064522"/>
            <a:ext cx="2575200" cy="171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Shape 281"/>
          <p:cNvPicPr preferRelativeResize="0"/>
          <p:nvPr/>
        </p:nvPicPr>
        <p:blipFill rotWithShape="1">
          <a:blip r:embed="rId6">
            <a:alphaModFix/>
          </a:blip>
          <a:srcRect l="20624" r="19178" b="22287"/>
          <a:stretch/>
        </p:blipFill>
        <p:spPr>
          <a:xfrm>
            <a:off x="3808675" y="1064525"/>
            <a:ext cx="2364600" cy="1716900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Shape 282"/>
          <p:cNvSpPr/>
          <p:nvPr/>
        </p:nvSpPr>
        <p:spPr>
          <a:xfrm>
            <a:off x="3248412" y="2937644"/>
            <a:ext cx="3485100" cy="27117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sz="1100"/>
          </a:p>
          <a:p>
            <a:pPr marL="215900" marR="0" lvl="0" indent="-2159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E5AC00"/>
              </a:buClr>
              <a:buFont typeface="Arial"/>
              <a:buNone/>
            </a:pPr>
            <a:endParaRPr sz="13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cet">
  <a:themeElements>
    <a:clrScheme name="UWCST 2015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CC33"/>
      </a:accent1>
      <a:accent2>
        <a:srgbClr val="000000"/>
      </a:accent2>
      <a:accent3>
        <a:srgbClr val="660102"/>
      </a:accent3>
      <a:accent4>
        <a:srgbClr val="A5A5A5"/>
      </a:accent4>
      <a:accent5>
        <a:srgbClr val="4A1E1E"/>
      </a:accent5>
      <a:accent6>
        <a:srgbClr val="59595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545</Words>
  <Application>Microsoft Office PowerPoint</Application>
  <PresentationFormat>On-screen Show (16:9)</PresentationFormat>
  <Paragraphs>143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Noto Sans Symbols</vt:lpstr>
      <vt:lpstr>Times New Roman</vt:lpstr>
      <vt:lpstr>Trebuchet MS</vt:lpstr>
      <vt:lpstr>simple-light-2</vt:lpstr>
      <vt:lpstr>Facet</vt:lpstr>
      <vt:lpstr>2016 University of Waterloo Clean Snowmobile</vt:lpstr>
      <vt:lpstr>Philosophy</vt:lpstr>
      <vt:lpstr>Design Criteria</vt:lpstr>
      <vt:lpstr>Before this year</vt:lpstr>
      <vt:lpstr>Engine Selection</vt:lpstr>
      <vt:lpstr>2016 Design</vt:lpstr>
      <vt:lpstr>Miller Cycle</vt:lpstr>
      <vt:lpstr>Electronic Throttle Control</vt:lpstr>
      <vt:lpstr>Electronic Throttle Control</vt:lpstr>
      <vt:lpstr>Electronic Throttle Control</vt:lpstr>
      <vt:lpstr>Drivetrain</vt:lpstr>
      <vt:lpstr>Drivetrain</vt:lpstr>
      <vt:lpstr>New for 2016</vt:lpstr>
      <vt:lpstr>Testing, yes testing.</vt:lpstr>
      <vt:lpstr>Testing, yes testing.</vt:lpstr>
      <vt:lpstr>Testing, yes testing.</vt:lpstr>
      <vt:lpstr>Electronic Continuously Variable Transmission</vt:lpstr>
      <vt:lpstr>Electronic Continuously Variable Transmission</vt:lpstr>
      <vt:lpstr>Electronic Continuously Variable Transmission</vt:lpstr>
      <vt:lpstr>Emissions After-Treatment</vt:lpstr>
      <vt:lpstr>Emissions After-Treatment</vt:lpstr>
      <vt:lpstr>Emissions After-Treatment</vt:lpstr>
      <vt:lpstr>Summary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2016 University of Waterloo Clean Snowmobile</dc:title>
  <dc:creator>Nick Mulder</dc:creator>
  <cp:lastModifiedBy>Nick Mulder</cp:lastModifiedBy>
  <cp:revision>2</cp:revision>
  <dcterms:modified xsi:type="dcterms:W3CDTF">2016-03-09T20:01:53Z</dcterms:modified>
</cp:coreProperties>
</file>