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\Documents\Class\ME%20481\Miller%20Cycle\Miller%20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\Documents\Class\ME%20481\Miller%20Cycle\Miller%20Workb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lean%20Snowmobile\Muffler\Flow%20Ben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Sheet2!$D$5</c:f>
              <c:strCache>
                <c:ptCount val="1"/>
                <c:pt idx="0">
                  <c:v>Vol Sweep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Sheet2!$A$6:$A$366</c:f>
              <c:numCache>
                <c:formatCode>General</c:formatCode>
                <c:ptCount val="3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</c:numCache>
            </c:numRef>
          </c:xVal>
          <c:yVal>
            <c:numRef>
              <c:f>Sheet2!$D$6:$D$366</c:f>
              <c:numCache>
                <c:formatCode>General</c:formatCode>
                <c:ptCount val="361"/>
                <c:pt idx="0">
                  <c:v>0</c:v>
                </c:pt>
                <c:pt idx="1">
                  <c:v>3.6703923879251754E-2</c:v>
                </c:pt>
                <c:pt idx="2">
                  <c:v>0.14679765289815652</c:v>
                </c:pt>
                <c:pt idx="3">
                  <c:v>0.33022707047840594</c:v>
                </c:pt>
                <c:pt idx="4">
                  <c:v>0.58690201991260915</c:v>
                </c:pt>
                <c:pt idx="5">
                  <c:v>0.91669636074873473</c:v>
                </c:pt>
                <c:pt idx="6">
                  <c:v>1.3194480477281372</c:v>
                </c:pt>
                <c:pt idx="7">
                  <c:v>1.7949592322723269</c:v>
                </c:pt>
                <c:pt idx="8">
                  <c:v>2.3429963865197774</c:v>
                </c:pt>
                <c:pt idx="9">
                  <c:v>2.9632904499066366</c:v>
                </c:pt>
                <c:pt idx="10">
                  <c:v>3.6555369982860264</c:v>
                </c:pt>
                <c:pt idx="11">
                  <c:v>4.4193964355817288</c:v>
                </c:pt>
                <c:pt idx="12">
                  <c:v>5.2544942079619128</c:v>
                </c:pt>
                <c:pt idx="13">
                  <c:v>6.1604210405251578</c:v>
                </c:pt>
                <c:pt idx="14">
                  <c:v>7.1367331964782856</c:v>
                </c:pt>
                <c:pt idx="15">
                  <c:v>8.1829527587889146</c:v>
                </c:pt>
                <c:pt idx="16">
                  <c:v>9.2985679342851579</c:v>
                </c:pt>
                <c:pt idx="17">
                  <c:v>10.483033380171483</c:v>
                </c:pt>
                <c:pt idx="18">
                  <c:v>11.735770552923173</c:v>
                </c:pt>
                <c:pt idx="19">
                  <c:v>13.056168079512622</c:v>
                </c:pt>
                <c:pt idx="20">
                  <c:v>14.443582150914857</c:v>
                </c:pt>
                <c:pt idx="21">
                  <c:v>15.897336937824925</c:v>
                </c:pt>
                <c:pt idx="22">
                  <c:v>17.416725028516904</c:v>
                </c:pt>
                <c:pt idx="23">
                  <c:v>19.001007888753545</c:v>
                </c:pt>
                <c:pt idx="24">
                  <c:v>20.64941634364946</c:v>
                </c:pt>
                <c:pt idx="25">
                  <c:v>22.361151081373801</c:v>
                </c:pt>
                <c:pt idx="26">
                  <c:v>24.135383178559955</c:v>
                </c:pt>
                <c:pt idx="27">
                  <c:v>25.971254647280009</c:v>
                </c:pt>
                <c:pt idx="28">
                  <c:v>27.867879003415325</c:v>
                </c:pt>
                <c:pt idx="29">
                  <c:v>29.824341856242043</c:v>
                </c:pt>
                <c:pt idx="30">
                  <c:v>31.83970151902243</c:v>
                </c:pt>
                <c:pt idx="31">
                  <c:v>33.91298964037825</c:v>
                </c:pt>
                <c:pt idx="32">
                  <c:v>36.043211856192585</c:v>
                </c:pt>
                <c:pt idx="33">
                  <c:v>38.229348461761887</c:v>
                </c:pt>
                <c:pt idx="34">
                  <c:v>40.47035510389734</c:v>
                </c:pt>
                <c:pt idx="35">
                  <c:v>42.765163492642174</c:v>
                </c:pt>
                <c:pt idx="36">
                  <c:v>45.112682132243947</c:v>
                </c:pt>
                <c:pt idx="37">
                  <c:v>47.511797070990625</c:v>
                </c:pt>
                <c:pt idx="38">
                  <c:v>49.961372669484177</c:v>
                </c:pt>
                <c:pt idx="39">
                  <c:v>52.460252386897139</c:v>
                </c:pt>
                <c:pt idx="40">
                  <c:v>55.007259584716806</c:v>
                </c:pt>
                <c:pt idx="41">
                  <c:v>57.601198347451174</c:v>
                </c:pt>
                <c:pt idx="42">
                  <c:v>60.240854319730268</c:v>
                </c:pt>
                <c:pt idx="43">
                  <c:v>62.924995559199672</c:v>
                </c:pt>
                <c:pt idx="44">
                  <c:v>65.652373404567214</c:v>
                </c:pt>
                <c:pt idx="45">
                  <c:v>68.421723358118044</c:v>
                </c:pt>
                <c:pt idx="46">
                  <c:v>71.231765981979734</c:v>
                </c:pt>
                <c:pt idx="47">
                  <c:v>74.081207807374454</c:v>
                </c:pt>
                <c:pt idx="48">
                  <c:v>76.968742256055648</c:v>
                </c:pt>
                <c:pt idx="49">
                  <c:v>79.893050573084622</c:v>
                </c:pt>
                <c:pt idx="50">
                  <c:v>82.852802770063505</c:v>
                </c:pt>
                <c:pt idx="51">
                  <c:v>85.846658577897443</c:v>
                </c:pt>
                <c:pt idx="52">
                  <c:v>88.87326840811879</c:v>
                </c:pt>
                <c:pt idx="53">
                  <c:v>91.931274321769138</c:v>
                </c:pt>
                <c:pt idx="54">
                  <c:v>95.019311004790282</c:v>
                </c:pt>
                <c:pt idx="55">
                  <c:v>98.136006748842505</c:v>
                </c:pt>
                <c:pt idx="56">
                  <c:v>101.27998443642763</c:v>
                </c:pt>
                <c:pt idx="57">
                  <c:v>104.44986252916077</c:v>
                </c:pt>
                <c:pt idx="58">
                  <c:v>107.64425605800187</c:v>
                </c:pt>
                <c:pt idx="59">
                  <c:v>110.86177761422047</c:v>
                </c:pt>
                <c:pt idx="60">
                  <c:v>114.1010383398488</c:v>
                </c:pt>
                <c:pt idx="61">
                  <c:v>117.36064891633637</c:v>
                </c:pt>
                <c:pt idx="62">
                  <c:v>120.63922055010885</c:v>
                </c:pt>
                <c:pt idx="63">
                  <c:v>123.93536595370141</c:v>
                </c:pt>
                <c:pt idx="64">
                  <c:v>127.24770032112566</c:v>
                </c:pt>
                <c:pt idx="65">
                  <c:v>130.57484229610952</c:v>
                </c:pt>
                <c:pt idx="66">
                  <c:v>133.91541493183954</c:v>
                </c:pt>
                <c:pt idx="67">
                  <c:v>137.26804664082758</c:v>
                </c:pt>
                <c:pt idx="68">
                  <c:v>140.63137213351959</c:v>
                </c:pt>
                <c:pt idx="69">
                  <c:v>144.00403334426372</c:v>
                </c:pt>
                <c:pt idx="70">
                  <c:v>147.38468034325973</c:v>
                </c:pt>
                <c:pt idx="71">
                  <c:v>150.771972233122</c:v>
                </c:pt>
                <c:pt idx="72">
                  <c:v>154.16457802869954</c:v>
                </c:pt>
                <c:pt idx="73">
                  <c:v>157.56117751881447</c:v>
                </c:pt>
                <c:pt idx="74">
                  <c:v>160.96046210860769</c:v>
                </c:pt>
                <c:pt idx="75">
                  <c:v>164.36113564119731</c:v>
                </c:pt>
                <c:pt idx="76">
                  <c:v>167.76191519740078</c:v>
                </c:pt>
                <c:pt idx="77">
                  <c:v>171.16153187229682</c:v>
                </c:pt>
                <c:pt idx="78">
                  <c:v>174.55873152744891</c:v>
                </c:pt>
                <c:pt idx="79">
                  <c:v>177.95227551766089</c:v>
                </c:pt>
                <c:pt idx="80">
                  <c:v>181.34094139117784</c:v>
                </c:pt>
                <c:pt idx="81">
                  <c:v>184.72352356230635</c:v>
                </c:pt>
                <c:pt idx="82">
                  <c:v>188.09883395548417</c:v>
                </c:pt>
                <c:pt idx="83">
                  <c:v>191.46570261988919</c:v>
                </c:pt>
                <c:pt idx="84">
                  <c:v>194.82297831374808</c:v>
                </c:pt>
                <c:pt idx="85">
                  <c:v>198.16952905757105</c:v>
                </c:pt>
                <c:pt idx="86">
                  <c:v>201.50424265561134</c:v>
                </c:pt>
                <c:pt idx="87">
                  <c:v>204.82602718492632</c:v>
                </c:pt>
                <c:pt idx="88">
                  <c:v>208.13381145148975</c:v>
                </c:pt>
                <c:pt idx="89">
                  <c:v>211.42654541289033</c:v>
                </c:pt>
                <c:pt idx="90">
                  <c:v>214.70320056722844</c:v>
                </c:pt>
                <c:pt idx="91">
                  <c:v>217.96277030790776</c:v>
                </c:pt>
                <c:pt idx="92">
                  <c:v>221.20427024410375</c:v>
                </c:pt>
                <c:pt idx="93">
                  <c:v>224.42673848677234</c:v>
                </c:pt>
                <c:pt idx="94">
                  <c:v>227.62923590015052</c:v>
                </c:pt>
                <c:pt idx="95">
                  <c:v>230.81084631878238</c:v>
                </c:pt>
                <c:pt idx="96">
                  <c:v>233.97067673019041</c:v>
                </c:pt>
                <c:pt idx="97">
                  <c:v>237.10785742339263</c:v>
                </c:pt>
                <c:pt idx="98">
                  <c:v>240.22154210355006</c:v>
                </c:pt>
                <c:pt idx="99">
                  <c:v>243.31090797310881</c:v>
                </c:pt>
                <c:pt idx="100">
                  <c:v>246.37515577987651</c:v>
                </c:pt>
                <c:pt idx="101">
                  <c:v>249.41350983255248</c:v>
                </c:pt>
                <c:pt idx="102">
                  <c:v>252.42521798430053</c:v>
                </c:pt>
                <c:pt idx="103">
                  <c:v>255.40955158502408</c:v>
                </c:pt>
                <c:pt idx="104">
                  <c:v>258.36580540307057</c:v>
                </c:pt>
                <c:pt idx="105">
                  <c:v>261.29329751715306</c:v>
                </c:pt>
                <c:pt idx="106">
                  <c:v>264.19136917933918</c:v>
                </c:pt>
                <c:pt idx="107">
                  <c:v>267.0593846500077</c:v>
                </c:pt>
                <c:pt idx="108">
                  <c:v>269.89673100572935</c:v>
                </c:pt>
                <c:pt idx="109">
                  <c:v>272.70281792106914</c:v>
                </c:pt>
                <c:pt idx="110">
                  <c:v>275.47707742535709</c:v>
                </c:pt>
                <c:pt idx="111">
                  <c:v>278.21896363550093</c:v>
                </c:pt>
                <c:pt idx="112">
                  <c:v>280.92795246596086</c:v>
                </c:pt>
                <c:pt idx="113">
                  <c:v>283.60354131702007</c:v>
                </c:pt>
                <c:pt idx="114">
                  <c:v>286.2452487425212</c:v>
                </c:pt>
                <c:pt idx="115">
                  <c:v>288.85261409824943</c:v>
                </c:pt>
                <c:pt idx="116">
                  <c:v>291.42519717216157</c:v>
                </c:pt>
                <c:pt idx="117">
                  <c:v>293.96257779766938</c:v>
                </c:pt>
                <c:pt idx="118">
                  <c:v>296.46435545119067</c:v>
                </c:pt>
                <c:pt idx="119">
                  <c:v>298.93014883518487</c:v>
                </c:pt>
                <c:pt idx="120">
                  <c:v>301.3595954478854</c:v>
                </c:pt>
                <c:pt idx="121">
                  <c:v>303.75235114093567</c:v>
                </c:pt>
                <c:pt idx="122">
                  <c:v>306.10808966612643</c:v>
                </c:pt>
                <c:pt idx="123">
                  <c:v>308.4265022124157</c:v>
                </c:pt>
                <c:pt idx="124">
                  <c:v>310.70729693439876</c:v>
                </c:pt>
                <c:pt idx="125">
                  <c:v>312.95019847337545</c:v>
                </c:pt>
                <c:pt idx="126">
                  <c:v>315.15494747213393</c:v>
                </c:pt>
                <c:pt idx="127">
                  <c:v>317.32130008455363</c:v>
                </c:pt>
                <c:pt idx="128">
                  <c:v>319.4490274810945</c:v>
                </c:pt>
                <c:pt idx="129">
                  <c:v>321.53791535121326</c:v>
                </c:pt>
                <c:pt idx="130">
                  <c:v>323.58776340371395</c:v>
                </c:pt>
                <c:pt idx="131">
                  <c:v>325.59838486600859</c:v>
                </c:pt>
                <c:pt idx="132">
                  <c:v>327.56960598322655</c:v>
                </c:pt>
                <c:pt idx="133">
                  <c:v>329.50126551807591</c:v>
                </c:pt>
                <c:pt idx="134">
                  <c:v>331.39321425232333</c:v>
                </c:pt>
                <c:pt idx="135">
                  <c:v>333.24531449072003</c:v>
                </c:pt>
                <c:pt idx="136">
                  <c:v>335.05743956816525</c:v>
                </c:pt>
                <c:pt idx="137">
                  <c:v>336.82947336085454</c:v>
                </c:pt>
                <c:pt idx="138">
                  <c:v>338.56130980213135</c:v>
                </c:pt>
                <c:pt idx="139">
                  <c:v>340.25285240370778</c:v>
                </c:pt>
                <c:pt idx="140">
                  <c:v>341.90401378289533</c:v>
                </c:pt>
                <c:pt idx="141">
                  <c:v>343.51471519643752</c:v>
                </c:pt>
                <c:pt idx="142">
                  <c:v>345.08488608150674</c:v>
                </c:pt>
                <c:pt idx="143">
                  <c:v>346.61446360438447</c:v>
                </c:pt>
                <c:pt idx="144">
                  <c:v>348.10339221731044</c:v>
                </c:pt>
                <c:pt idx="145">
                  <c:v>349.55162322395233</c:v>
                </c:pt>
                <c:pt idx="146">
                  <c:v>350.95911435390991</c:v>
                </c:pt>
                <c:pt idx="147">
                  <c:v>352.32582934663731</c:v>
                </c:pt>
                <c:pt idx="148">
                  <c:v>353.65173754513222</c:v>
                </c:pt>
                <c:pt idx="149">
                  <c:v>354.93681349971445</c:v>
                </c:pt>
                <c:pt idx="150">
                  <c:v>356.1810365821799</c:v>
                </c:pt>
                <c:pt idx="151">
                  <c:v>357.38439061059563</c:v>
                </c:pt>
                <c:pt idx="152">
                  <c:v>358.54686348496898</c:v>
                </c:pt>
                <c:pt idx="153">
                  <c:v>359.66844683400126</c:v>
                </c:pt>
                <c:pt idx="154">
                  <c:v>360.7491356731116</c:v>
                </c:pt>
                <c:pt idx="155">
                  <c:v>361.78892807389531</c:v>
                </c:pt>
                <c:pt idx="156">
                  <c:v>362.7878248451583</c:v>
                </c:pt>
                <c:pt idx="157">
                  <c:v>363.74582922565077</c:v>
                </c:pt>
                <c:pt idx="158">
                  <c:v>364.66294658860545</c:v>
                </c:pt>
                <c:pt idx="159">
                  <c:v>365.53918415816781</c:v>
                </c:pt>
                <c:pt idx="160">
                  <c:v>366.37455073779211</c:v>
                </c:pt>
                <c:pt idx="161">
                  <c:v>367.16905645066089</c:v>
                </c:pt>
                <c:pt idx="162">
                  <c:v>367.92271249217583</c:v>
                </c:pt>
                <c:pt idx="163">
                  <c:v>368.63553089455365</c:v>
                </c:pt>
                <c:pt idx="164">
                  <c:v>369.30752430355273</c:v>
                </c:pt>
                <c:pt idx="165">
                  <c:v>369.93870576734685</c:v>
                </c:pt>
                <c:pt idx="166">
                  <c:v>370.52908853755343</c:v>
                </c:pt>
                <c:pt idx="167">
                  <c:v>371.07868588241973</c:v>
                </c:pt>
                <c:pt idx="168">
                  <c:v>371.58751091216271</c:v>
                </c:pt>
                <c:pt idx="169">
                  <c:v>372.05557641645271</c:v>
                </c:pt>
                <c:pt idx="170">
                  <c:v>372.48289471403348</c:v>
                </c:pt>
                <c:pt idx="171">
                  <c:v>372.8694775144595</c:v>
                </c:pt>
                <c:pt idx="172">
                  <c:v>373.21533579193675</c:v>
                </c:pt>
                <c:pt idx="173">
                  <c:v>373.52047967124929</c:v>
                </c:pt>
                <c:pt idx="174">
                  <c:v>373.78491832575338</c:v>
                </c:pt>
                <c:pt idx="175">
                  <c:v>374.00865988742163</c:v>
                </c:pt>
                <c:pt idx="176">
                  <c:v>374.19171136891975</c:v>
                </c:pt>
                <c:pt idx="177">
                  <c:v>374.33407859770125</c:v>
                </c:pt>
                <c:pt idx="178">
                  <c:v>374.43576616210481</c:v>
                </c:pt>
                <c:pt idx="179">
                  <c:v>374.4967773694429</c:v>
                </c:pt>
                <c:pt idx="180">
                  <c:v>374.51711421607325</c:v>
                </c:pt>
                <c:pt idx="181">
                  <c:v>374.4967773694429</c:v>
                </c:pt>
                <c:pt idx="182">
                  <c:v>374.43576616210481</c:v>
                </c:pt>
                <c:pt idx="183">
                  <c:v>374.33407859770125</c:v>
                </c:pt>
                <c:pt idx="184">
                  <c:v>374.19171136891975</c:v>
                </c:pt>
                <c:pt idx="185">
                  <c:v>374.00865988742163</c:v>
                </c:pt>
                <c:pt idx="186">
                  <c:v>373.78491832575338</c:v>
                </c:pt>
                <c:pt idx="187">
                  <c:v>373.52047967124929</c:v>
                </c:pt>
                <c:pt idx="188">
                  <c:v>373.21533579193675</c:v>
                </c:pt>
                <c:pt idx="189">
                  <c:v>372.8694775144595</c:v>
                </c:pt>
                <c:pt idx="190">
                  <c:v>372.48289471403348</c:v>
                </c:pt>
                <c:pt idx="191">
                  <c:v>372.05557641645271</c:v>
                </c:pt>
                <c:pt idx="192">
                  <c:v>371.5875109121626</c:v>
                </c:pt>
                <c:pt idx="193">
                  <c:v>371.07868588241973</c:v>
                </c:pt>
                <c:pt idx="194">
                  <c:v>370.52908853755343</c:v>
                </c:pt>
                <c:pt idx="195">
                  <c:v>369.9387057673469</c:v>
                </c:pt>
                <c:pt idx="196">
                  <c:v>369.30752430355273</c:v>
                </c:pt>
                <c:pt idx="197">
                  <c:v>368.63553089455365</c:v>
                </c:pt>
                <c:pt idx="198">
                  <c:v>367.92271249217583</c:v>
                </c:pt>
                <c:pt idx="199">
                  <c:v>367.16905645066089</c:v>
                </c:pt>
                <c:pt idx="200">
                  <c:v>366.37455073779205</c:v>
                </c:pt>
                <c:pt idx="201">
                  <c:v>365.53918415816781</c:v>
                </c:pt>
                <c:pt idx="202">
                  <c:v>364.66294658860545</c:v>
                </c:pt>
                <c:pt idx="203">
                  <c:v>363.74582922565077</c:v>
                </c:pt>
                <c:pt idx="204">
                  <c:v>362.78782484515835</c:v>
                </c:pt>
                <c:pt idx="205">
                  <c:v>361.78892807389542</c:v>
                </c:pt>
                <c:pt idx="206">
                  <c:v>360.7491356731116</c:v>
                </c:pt>
                <c:pt idx="207">
                  <c:v>359.66844683400137</c:v>
                </c:pt>
                <c:pt idx="208">
                  <c:v>358.54686348496909</c:v>
                </c:pt>
                <c:pt idx="209">
                  <c:v>357.38439061059563</c:v>
                </c:pt>
                <c:pt idx="210">
                  <c:v>356.1810365821799</c:v>
                </c:pt>
                <c:pt idx="211">
                  <c:v>354.93681349971445</c:v>
                </c:pt>
                <c:pt idx="212">
                  <c:v>353.65173754513222</c:v>
                </c:pt>
                <c:pt idx="213">
                  <c:v>352.32582934663731</c:v>
                </c:pt>
                <c:pt idx="214">
                  <c:v>350.95911435390997</c:v>
                </c:pt>
                <c:pt idx="215">
                  <c:v>349.55162322395245</c:v>
                </c:pt>
                <c:pt idx="216">
                  <c:v>348.10339221731056</c:v>
                </c:pt>
                <c:pt idx="217">
                  <c:v>346.61446360438453</c:v>
                </c:pt>
                <c:pt idx="218">
                  <c:v>345.08488608150685</c:v>
                </c:pt>
                <c:pt idx="219">
                  <c:v>343.51471519643752</c:v>
                </c:pt>
                <c:pt idx="220">
                  <c:v>341.90401378289533</c:v>
                </c:pt>
                <c:pt idx="221">
                  <c:v>340.25285240370778</c:v>
                </c:pt>
                <c:pt idx="222">
                  <c:v>338.56130980213135</c:v>
                </c:pt>
                <c:pt idx="223">
                  <c:v>336.82947336085454</c:v>
                </c:pt>
                <c:pt idx="224">
                  <c:v>335.05743956816525</c:v>
                </c:pt>
                <c:pt idx="225">
                  <c:v>333.24531449072015</c:v>
                </c:pt>
                <c:pt idx="226">
                  <c:v>331.39321425232339</c:v>
                </c:pt>
                <c:pt idx="227">
                  <c:v>329.50126551807591</c:v>
                </c:pt>
                <c:pt idx="228">
                  <c:v>327.56960598322655</c:v>
                </c:pt>
                <c:pt idx="229">
                  <c:v>325.59838486600859</c:v>
                </c:pt>
                <c:pt idx="230">
                  <c:v>323.58776340371395</c:v>
                </c:pt>
                <c:pt idx="231">
                  <c:v>321.53791535121326</c:v>
                </c:pt>
                <c:pt idx="232">
                  <c:v>319.44902748109445</c:v>
                </c:pt>
                <c:pt idx="233">
                  <c:v>317.32130008455363</c:v>
                </c:pt>
                <c:pt idx="234">
                  <c:v>315.15494747213387</c:v>
                </c:pt>
                <c:pt idx="235">
                  <c:v>312.95019847337562</c:v>
                </c:pt>
                <c:pt idx="236">
                  <c:v>310.70729693439893</c:v>
                </c:pt>
                <c:pt idx="237">
                  <c:v>308.42650221241558</c:v>
                </c:pt>
                <c:pt idx="238">
                  <c:v>306.10808966612649</c:v>
                </c:pt>
                <c:pt idx="239">
                  <c:v>303.75235114093573</c:v>
                </c:pt>
                <c:pt idx="240">
                  <c:v>301.35959544788545</c:v>
                </c:pt>
                <c:pt idx="241">
                  <c:v>298.93014883518487</c:v>
                </c:pt>
                <c:pt idx="242">
                  <c:v>296.46435545119073</c:v>
                </c:pt>
                <c:pt idx="243">
                  <c:v>293.96257779766938</c:v>
                </c:pt>
                <c:pt idx="244">
                  <c:v>291.42519717216157</c:v>
                </c:pt>
                <c:pt idx="245">
                  <c:v>288.85261409824955</c:v>
                </c:pt>
                <c:pt idx="246">
                  <c:v>286.2452487425212</c:v>
                </c:pt>
                <c:pt idx="247">
                  <c:v>283.60354131702007</c:v>
                </c:pt>
                <c:pt idx="248">
                  <c:v>280.92795246596086</c:v>
                </c:pt>
                <c:pt idx="249">
                  <c:v>278.21896363550104</c:v>
                </c:pt>
                <c:pt idx="250">
                  <c:v>275.47707742535709</c:v>
                </c:pt>
                <c:pt idx="251">
                  <c:v>272.70281792106914</c:v>
                </c:pt>
                <c:pt idx="252">
                  <c:v>269.89673100572941</c:v>
                </c:pt>
                <c:pt idx="253">
                  <c:v>267.05938465000787</c:v>
                </c:pt>
                <c:pt idx="254">
                  <c:v>264.19136917933918</c:v>
                </c:pt>
                <c:pt idx="255">
                  <c:v>261.29329751715301</c:v>
                </c:pt>
                <c:pt idx="256">
                  <c:v>258.36580540307057</c:v>
                </c:pt>
                <c:pt idx="257">
                  <c:v>255.40955158502419</c:v>
                </c:pt>
                <c:pt idx="258">
                  <c:v>252.4252179843007</c:v>
                </c:pt>
                <c:pt idx="259">
                  <c:v>249.41350983255262</c:v>
                </c:pt>
                <c:pt idx="260">
                  <c:v>246.37515577987651</c:v>
                </c:pt>
                <c:pt idx="261">
                  <c:v>243.31090797310881</c:v>
                </c:pt>
                <c:pt idx="262">
                  <c:v>240.22154210354995</c:v>
                </c:pt>
                <c:pt idx="263">
                  <c:v>237.10785742339263</c:v>
                </c:pt>
                <c:pt idx="264">
                  <c:v>233.97067673019041</c:v>
                </c:pt>
                <c:pt idx="265">
                  <c:v>230.81084631878238</c:v>
                </c:pt>
                <c:pt idx="266">
                  <c:v>227.62923590015052</c:v>
                </c:pt>
                <c:pt idx="267">
                  <c:v>224.42673848677242</c:v>
                </c:pt>
                <c:pt idx="268">
                  <c:v>221.20427024410392</c:v>
                </c:pt>
                <c:pt idx="269">
                  <c:v>217.96277030790776</c:v>
                </c:pt>
                <c:pt idx="270">
                  <c:v>214.70320056722844</c:v>
                </c:pt>
                <c:pt idx="271">
                  <c:v>211.42654541289039</c:v>
                </c:pt>
                <c:pt idx="272">
                  <c:v>208.13381145148966</c:v>
                </c:pt>
                <c:pt idx="273">
                  <c:v>204.82602718492632</c:v>
                </c:pt>
                <c:pt idx="274">
                  <c:v>201.50424265561142</c:v>
                </c:pt>
                <c:pt idx="275">
                  <c:v>198.16952905757105</c:v>
                </c:pt>
                <c:pt idx="276">
                  <c:v>194.82297831374817</c:v>
                </c:pt>
                <c:pt idx="277">
                  <c:v>191.4657026198891</c:v>
                </c:pt>
                <c:pt idx="278">
                  <c:v>188.09883395548417</c:v>
                </c:pt>
                <c:pt idx="279">
                  <c:v>184.72352356230635</c:v>
                </c:pt>
                <c:pt idx="280">
                  <c:v>181.34094139117784</c:v>
                </c:pt>
                <c:pt idx="281">
                  <c:v>177.95227551766098</c:v>
                </c:pt>
                <c:pt idx="282">
                  <c:v>174.55873152744905</c:v>
                </c:pt>
                <c:pt idx="283">
                  <c:v>171.16153187229682</c:v>
                </c:pt>
                <c:pt idx="284">
                  <c:v>167.76191519740087</c:v>
                </c:pt>
                <c:pt idx="285">
                  <c:v>164.36113564119714</c:v>
                </c:pt>
                <c:pt idx="286">
                  <c:v>160.96046210860763</c:v>
                </c:pt>
                <c:pt idx="287">
                  <c:v>157.56117751881447</c:v>
                </c:pt>
                <c:pt idx="288">
                  <c:v>154.16457802869954</c:v>
                </c:pt>
                <c:pt idx="289">
                  <c:v>150.7719722331222</c:v>
                </c:pt>
                <c:pt idx="290">
                  <c:v>147.38468034325996</c:v>
                </c:pt>
                <c:pt idx="291">
                  <c:v>144.00403334426386</c:v>
                </c:pt>
                <c:pt idx="292">
                  <c:v>140.63137213351959</c:v>
                </c:pt>
                <c:pt idx="293">
                  <c:v>137.26804664082763</c:v>
                </c:pt>
                <c:pt idx="294">
                  <c:v>133.91541493183948</c:v>
                </c:pt>
                <c:pt idx="295">
                  <c:v>130.57484229610952</c:v>
                </c:pt>
                <c:pt idx="296">
                  <c:v>127.24770032112566</c:v>
                </c:pt>
                <c:pt idx="297">
                  <c:v>123.93536595370141</c:v>
                </c:pt>
                <c:pt idx="298">
                  <c:v>120.63922055010893</c:v>
                </c:pt>
                <c:pt idx="299">
                  <c:v>117.36064891633653</c:v>
                </c:pt>
                <c:pt idx="300">
                  <c:v>114.1010383398488</c:v>
                </c:pt>
                <c:pt idx="301">
                  <c:v>110.86177761422047</c:v>
                </c:pt>
                <c:pt idx="302">
                  <c:v>107.64425605800187</c:v>
                </c:pt>
                <c:pt idx="303">
                  <c:v>104.44986252916095</c:v>
                </c:pt>
                <c:pt idx="304">
                  <c:v>101.27998443642778</c:v>
                </c:pt>
                <c:pt idx="305">
                  <c:v>98.136006748842505</c:v>
                </c:pt>
                <c:pt idx="306">
                  <c:v>95.019311004790467</c:v>
                </c:pt>
                <c:pt idx="307">
                  <c:v>91.931274321769294</c:v>
                </c:pt>
                <c:pt idx="308">
                  <c:v>88.87326840811879</c:v>
                </c:pt>
                <c:pt idx="309">
                  <c:v>85.846658577897443</c:v>
                </c:pt>
                <c:pt idx="310">
                  <c:v>82.852802770063505</c:v>
                </c:pt>
                <c:pt idx="311">
                  <c:v>79.893050573084622</c:v>
                </c:pt>
                <c:pt idx="312">
                  <c:v>76.968742256055805</c:v>
                </c:pt>
                <c:pt idx="313">
                  <c:v>74.081207807374625</c:v>
                </c:pt>
                <c:pt idx="314">
                  <c:v>71.231765981979919</c:v>
                </c:pt>
                <c:pt idx="315">
                  <c:v>68.421723358118044</c:v>
                </c:pt>
                <c:pt idx="316">
                  <c:v>65.652373404567214</c:v>
                </c:pt>
                <c:pt idx="317">
                  <c:v>62.924995559199672</c:v>
                </c:pt>
                <c:pt idx="318">
                  <c:v>60.240854319730268</c:v>
                </c:pt>
                <c:pt idx="319">
                  <c:v>57.601198347451174</c:v>
                </c:pt>
                <c:pt idx="320">
                  <c:v>55.007259584716806</c:v>
                </c:pt>
                <c:pt idx="321">
                  <c:v>52.460252386897139</c:v>
                </c:pt>
                <c:pt idx="322">
                  <c:v>49.961372669484334</c:v>
                </c:pt>
                <c:pt idx="323">
                  <c:v>47.511797070990625</c:v>
                </c:pt>
                <c:pt idx="324">
                  <c:v>45.112682132243947</c:v>
                </c:pt>
                <c:pt idx="325">
                  <c:v>42.765163492642174</c:v>
                </c:pt>
                <c:pt idx="326">
                  <c:v>40.47035510389734</c:v>
                </c:pt>
                <c:pt idx="327">
                  <c:v>38.229348461761887</c:v>
                </c:pt>
                <c:pt idx="328">
                  <c:v>36.043211856192748</c:v>
                </c:pt>
                <c:pt idx="329">
                  <c:v>33.912989640378406</c:v>
                </c:pt>
                <c:pt idx="330">
                  <c:v>31.83970151902243</c:v>
                </c:pt>
                <c:pt idx="331">
                  <c:v>29.824341856242043</c:v>
                </c:pt>
                <c:pt idx="332">
                  <c:v>27.867879003415485</c:v>
                </c:pt>
                <c:pt idx="333">
                  <c:v>25.971254647280009</c:v>
                </c:pt>
                <c:pt idx="334">
                  <c:v>24.135383178559795</c:v>
                </c:pt>
                <c:pt idx="335">
                  <c:v>22.361151081373801</c:v>
                </c:pt>
                <c:pt idx="336">
                  <c:v>20.64941634364946</c:v>
                </c:pt>
                <c:pt idx="337">
                  <c:v>19.001007888753545</c:v>
                </c:pt>
                <c:pt idx="338">
                  <c:v>17.416725028516904</c:v>
                </c:pt>
                <c:pt idx="339">
                  <c:v>15.897336937825084</c:v>
                </c:pt>
                <c:pt idx="340">
                  <c:v>14.443582150914857</c:v>
                </c:pt>
                <c:pt idx="341">
                  <c:v>13.056168079512782</c:v>
                </c:pt>
                <c:pt idx="342">
                  <c:v>11.735770552923173</c:v>
                </c:pt>
                <c:pt idx="343">
                  <c:v>10.483033380171483</c:v>
                </c:pt>
                <c:pt idx="344">
                  <c:v>9.2985679342851579</c:v>
                </c:pt>
                <c:pt idx="345">
                  <c:v>8.1829527587889146</c:v>
                </c:pt>
                <c:pt idx="346">
                  <c:v>7.1367331964782856</c:v>
                </c:pt>
                <c:pt idx="347">
                  <c:v>6.1604210405251578</c:v>
                </c:pt>
                <c:pt idx="348">
                  <c:v>5.2544942079620753</c:v>
                </c:pt>
                <c:pt idx="349">
                  <c:v>4.4193964355817288</c:v>
                </c:pt>
                <c:pt idx="350">
                  <c:v>3.6555369982860264</c:v>
                </c:pt>
                <c:pt idx="351">
                  <c:v>2.9632904499066366</c:v>
                </c:pt>
                <c:pt idx="352">
                  <c:v>2.3429963865197774</c:v>
                </c:pt>
                <c:pt idx="353">
                  <c:v>1.7949592322723269</c:v>
                </c:pt>
                <c:pt idx="354">
                  <c:v>1.3194480477281372</c:v>
                </c:pt>
                <c:pt idx="355">
                  <c:v>0.91669636074873473</c:v>
                </c:pt>
                <c:pt idx="356">
                  <c:v>0.58690201991260915</c:v>
                </c:pt>
                <c:pt idx="357">
                  <c:v>0.33022707047840594</c:v>
                </c:pt>
                <c:pt idx="358">
                  <c:v>0.14679765289815652</c:v>
                </c:pt>
                <c:pt idx="359">
                  <c:v>3.6703923879251754E-2</c:v>
                </c:pt>
                <c:pt idx="360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Ideal Modified Valve Closure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3611111111111122"/>
                  <c:y val="0.18518518518518509"/>
                </c:manualLayout>
              </c:layout>
              <c:tx>
                <c:rich>
                  <a:bodyPr/>
                  <a:lstStyle/>
                  <a:p>
                    <a:fld id="{1850214E-F93D-40A1-8454-AB84186B3E49}" type="SERIESNAME">
                      <a:rPr lang="en-CA"/>
                      <a:pPr/>
                      <a:t>[SERIES NAME]</a:t>
                    </a:fld>
                    <a:r>
                      <a:rPr lang="en-CA" baseline="0"/>
                      <a:t>, </a:t>
                    </a:r>
                    <a:fld id="{E7723BFD-A1A9-45DD-89DF-EFF1131EB1FE}" type="XVALUE">
                      <a:rPr lang="en-CA" baseline="0"/>
                      <a:pPr/>
                      <a:t>[X VALUE]</a:t>
                    </a:fld>
                    <a:r>
                      <a:rPr lang="en-CA" baseline="0"/>
                      <a:t>°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Sheet2!$F$259</c:f>
              <c:numCache>
                <c:formatCode>General</c:formatCode>
                <c:ptCount val="1"/>
                <c:pt idx="0">
                  <c:v>253</c:v>
                </c:pt>
              </c:numCache>
            </c:numRef>
          </c:xVal>
          <c:yVal>
            <c:numRef>
              <c:f>Sheet2!$G$259</c:f>
              <c:numCache>
                <c:formatCode>General</c:formatCode>
                <c:ptCount val="1"/>
                <c:pt idx="0">
                  <c:v>267.05938465000787</c:v>
                </c:pt>
              </c:numCache>
            </c:numRef>
          </c:yVal>
          <c:smooth val="1"/>
        </c:ser>
        <c:ser>
          <c:idx val="0"/>
          <c:order val="2"/>
          <c:tx>
            <c:v>Stock Valve Closure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4444444444444342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C781ABCB-4C81-42A9-99B5-0050F41E7EBD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4EB33678-3FF7-4B8B-80EE-33345EEF84B7}" type="XVALUE">
                      <a:rPr lang="en-US" baseline="0"/>
                      <a:pPr/>
                      <a:t>[X VALUE]</a:t>
                    </a:fld>
                    <a:r>
                      <a:rPr lang="en-US" baseline="0"/>
                      <a:t>°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Sheet2!$F$236</c:f>
              <c:numCache>
                <c:formatCode>General</c:formatCode>
                <c:ptCount val="1"/>
                <c:pt idx="0">
                  <c:v>230</c:v>
                </c:pt>
              </c:numCache>
            </c:numRef>
          </c:xVal>
          <c:yVal>
            <c:numRef>
              <c:f>Sheet2!$G$236</c:f>
              <c:numCache>
                <c:formatCode>General</c:formatCode>
                <c:ptCount val="1"/>
                <c:pt idx="0">
                  <c:v>323.58780000000002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98048"/>
        <c:axId val="140198432"/>
      </c:scatterChart>
      <c:valAx>
        <c:axId val="140198048"/>
        <c:scaling>
          <c:orientation val="minMax"/>
          <c:max val="3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Crank Angle (°)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98432"/>
        <c:crosses val="autoZero"/>
        <c:crossBetween val="midCat"/>
        <c:majorUnit val="60"/>
      </c:valAx>
      <c:valAx>
        <c:axId val="1401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Swept Volume (cm</a:t>
                </a:r>
                <a:r>
                  <a:rPr lang="en-CA" baseline="30000"/>
                  <a:t>3</a:t>
                </a:r>
                <a:r>
                  <a:rPr lang="en-CA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980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Sheet2!$D$5</c:f>
              <c:strCache>
                <c:ptCount val="1"/>
                <c:pt idx="0">
                  <c:v>Vol Sweep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Sheet2!$A$6:$A$366</c:f>
              <c:numCache>
                <c:formatCode>General</c:formatCode>
                <c:ptCount val="3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</c:numCache>
            </c:numRef>
          </c:xVal>
          <c:yVal>
            <c:numRef>
              <c:f>Sheet2!$D$6:$D$366</c:f>
              <c:numCache>
                <c:formatCode>General</c:formatCode>
                <c:ptCount val="361"/>
                <c:pt idx="0">
                  <c:v>0</c:v>
                </c:pt>
                <c:pt idx="1">
                  <c:v>3.6703923879251754E-2</c:v>
                </c:pt>
                <c:pt idx="2">
                  <c:v>0.14679765289815652</c:v>
                </c:pt>
                <c:pt idx="3">
                  <c:v>0.33022707047840594</c:v>
                </c:pt>
                <c:pt idx="4">
                  <c:v>0.58690201991260915</c:v>
                </c:pt>
                <c:pt idx="5">
                  <c:v>0.91669636074873473</c:v>
                </c:pt>
                <c:pt idx="6">
                  <c:v>1.3194480477281372</c:v>
                </c:pt>
                <c:pt idx="7">
                  <c:v>1.7949592322723269</c:v>
                </c:pt>
                <c:pt idx="8">
                  <c:v>2.3429963865197774</c:v>
                </c:pt>
                <c:pt idx="9">
                  <c:v>2.9632904499066366</c:v>
                </c:pt>
                <c:pt idx="10">
                  <c:v>3.6555369982860264</c:v>
                </c:pt>
                <c:pt idx="11">
                  <c:v>4.4193964355817288</c:v>
                </c:pt>
                <c:pt idx="12">
                  <c:v>5.2544942079619128</c:v>
                </c:pt>
                <c:pt idx="13">
                  <c:v>6.1604210405251578</c:v>
                </c:pt>
                <c:pt idx="14">
                  <c:v>7.1367331964782856</c:v>
                </c:pt>
                <c:pt idx="15">
                  <c:v>8.1829527587889146</c:v>
                </c:pt>
                <c:pt idx="16">
                  <c:v>9.2985679342851579</c:v>
                </c:pt>
                <c:pt idx="17">
                  <c:v>10.483033380171483</c:v>
                </c:pt>
                <c:pt idx="18">
                  <c:v>11.735770552923173</c:v>
                </c:pt>
                <c:pt idx="19">
                  <c:v>13.056168079512622</c:v>
                </c:pt>
                <c:pt idx="20">
                  <c:v>14.443582150914857</c:v>
                </c:pt>
                <c:pt idx="21">
                  <c:v>15.897336937824925</c:v>
                </c:pt>
                <c:pt idx="22">
                  <c:v>17.416725028516904</c:v>
                </c:pt>
                <c:pt idx="23">
                  <c:v>19.001007888753545</c:v>
                </c:pt>
                <c:pt idx="24">
                  <c:v>20.64941634364946</c:v>
                </c:pt>
                <c:pt idx="25">
                  <c:v>22.361151081373801</c:v>
                </c:pt>
                <c:pt idx="26">
                  <c:v>24.135383178559955</c:v>
                </c:pt>
                <c:pt idx="27">
                  <c:v>25.971254647280009</c:v>
                </c:pt>
                <c:pt idx="28">
                  <c:v>27.867879003415325</c:v>
                </c:pt>
                <c:pt idx="29">
                  <c:v>29.824341856242043</c:v>
                </c:pt>
                <c:pt idx="30">
                  <c:v>31.83970151902243</c:v>
                </c:pt>
                <c:pt idx="31">
                  <c:v>33.91298964037825</c:v>
                </c:pt>
                <c:pt idx="32">
                  <c:v>36.043211856192585</c:v>
                </c:pt>
                <c:pt idx="33">
                  <c:v>38.229348461761887</c:v>
                </c:pt>
                <c:pt idx="34">
                  <c:v>40.47035510389734</c:v>
                </c:pt>
                <c:pt idx="35">
                  <c:v>42.765163492642174</c:v>
                </c:pt>
                <c:pt idx="36">
                  <c:v>45.112682132243947</c:v>
                </c:pt>
                <c:pt idx="37">
                  <c:v>47.511797070990625</c:v>
                </c:pt>
                <c:pt idx="38">
                  <c:v>49.961372669484177</c:v>
                </c:pt>
                <c:pt idx="39">
                  <c:v>52.460252386897139</c:v>
                </c:pt>
                <c:pt idx="40">
                  <c:v>55.007259584716806</c:v>
                </c:pt>
                <c:pt idx="41">
                  <c:v>57.601198347451174</c:v>
                </c:pt>
                <c:pt idx="42">
                  <c:v>60.240854319730268</c:v>
                </c:pt>
                <c:pt idx="43">
                  <c:v>62.924995559199672</c:v>
                </c:pt>
                <c:pt idx="44">
                  <c:v>65.652373404567214</c:v>
                </c:pt>
                <c:pt idx="45">
                  <c:v>68.421723358118044</c:v>
                </c:pt>
                <c:pt idx="46">
                  <c:v>71.231765981979734</c:v>
                </c:pt>
                <c:pt idx="47">
                  <c:v>74.081207807374454</c:v>
                </c:pt>
                <c:pt idx="48">
                  <c:v>76.968742256055648</c:v>
                </c:pt>
                <c:pt idx="49">
                  <c:v>79.893050573084622</c:v>
                </c:pt>
                <c:pt idx="50">
                  <c:v>82.852802770063505</c:v>
                </c:pt>
                <c:pt idx="51">
                  <c:v>85.846658577897443</c:v>
                </c:pt>
                <c:pt idx="52">
                  <c:v>88.87326840811879</c:v>
                </c:pt>
                <c:pt idx="53">
                  <c:v>91.931274321769138</c:v>
                </c:pt>
                <c:pt idx="54">
                  <c:v>95.019311004790282</c:v>
                </c:pt>
                <c:pt idx="55">
                  <c:v>98.136006748842505</c:v>
                </c:pt>
                <c:pt idx="56">
                  <c:v>101.27998443642763</c:v>
                </c:pt>
                <c:pt idx="57">
                  <c:v>104.44986252916077</c:v>
                </c:pt>
                <c:pt idx="58">
                  <c:v>107.64425605800187</c:v>
                </c:pt>
                <c:pt idx="59">
                  <c:v>110.86177761422047</c:v>
                </c:pt>
                <c:pt idx="60">
                  <c:v>114.1010383398488</c:v>
                </c:pt>
                <c:pt idx="61">
                  <c:v>117.36064891633637</c:v>
                </c:pt>
                <c:pt idx="62">
                  <c:v>120.63922055010885</c:v>
                </c:pt>
                <c:pt idx="63">
                  <c:v>123.93536595370141</c:v>
                </c:pt>
                <c:pt idx="64">
                  <c:v>127.24770032112566</c:v>
                </c:pt>
                <c:pt idx="65">
                  <c:v>130.57484229610952</c:v>
                </c:pt>
                <c:pt idx="66">
                  <c:v>133.91541493183954</c:v>
                </c:pt>
                <c:pt idx="67">
                  <c:v>137.26804664082758</c:v>
                </c:pt>
                <c:pt idx="68">
                  <c:v>140.63137213351959</c:v>
                </c:pt>
                <c:pt idx="69">
                  <c:v>144.00403334426372</c:v>
                </c:pt>
                <c:pt idx="70">
                  <c:v>147.38468034325973</c:v>
                </c:pt>
                <c:pt idx="71">
                  <c:v>150.771972233122</c:v>
                </c:pt>
                <c:pt idx="72">
                  <c:v>154.16457802869954</c:v>
                </c:pt>
                <c:pt idx="73">
                  <c:v>157.56117751881447</c:v>
                </c:pt>
                <c:pt idx="74">
                  <c:v>160.96046210860769</c:v>
                </c:pt>
                <c:pt idx="75">
                  <c:v>164.36113564119731</c:v>
                </c:pt>
                <c:pt idx="76">
                  <c:v>167.76191519740078</c:v>
                </c:pt>
                <c:pt idx="77">
                  <c:v>171.16153187229682</c:v>
                </c:pt>
                <c:pt idx="78">
                  <c:v>174.55873152744891</c:v>
                </c:pt>
                <c:pt idx="79">
                  <c:v>177.95227551766089</c:v>
                </c:pt>
                <c:pt idx="80">
                  <c:v>181.34094139117784</c:v>
                </c:pt>
                <c:pt idx="81">
                  <c:v>184.72352356230635</c:v>
                </c:pt>
                <c:pt idx="82">
                  <c:v>188.09883395548417</c:v>
                </c:pt>
                <c:pt idx="83">
                  <c:v>191.46570261988919</c:v>
                </c:pt>
                <c:pt idx="84">
                  <c:v>194.82297831374808</c:v>
                </c:pt>
                <c:pt idx="85">
                  <c:v>198.16952905757105</c:v>
                </c:pt>
                <c:pt idx="86">
                  <c:v>201.50424265561134</c:v>
                </c:pt>
                <c:pt idx="87">
                  <c:v>204.82602718492632</c:v>
                </c:pt>
                <c:pt idx="88">
                  <c:v>208.13381145148975</c:v>
                </c:pt>
                <c:pt idx="89">
                  <c:v>211.42654541289033</c:v>
                </c:pt>
                <c:pt idx="90">
                  <c:v>214.70320056722844</c:v>
                </c:pt>
                <c:pt idx="91">
                  <c:v>217.96277030790776</c:v>
                </c:pt>
                <c:pt idx="92">
                  <c:v>221.20427024410375</c:v>
                </c:pt>
                <c:pt idx="93">
                  <c:v>224.42673848677234</c:v>
                </c:pt>
                <c:pt idx="94">
                  <c:v>227.62923590015052</c:v>
                </c:pt>
                <c:pt idx="95">
                  <c:v>230.81084631878238</c:v>
                </c:pt>
                <c:pt idx="96">
                  <c:v>233.97067673019041</c:v>
                </c:pt>
                <c:pt idx="97">
                  <c:v>237.10785742339263</c:v>
                </c:pt>
                <c:pt idx="98">
                  <c:v>240.22154210355006</c:v>
                </c:pt>
                <c:pt idx="99">
                  <c:v>243.31090797310881</c:v>
                </c:pt>
                <c:pt idx="100">
                  <c:v>246.37515577987651</c:v>
                </c:pt>
                <c:pt idx="101">
                  <c:v>249.41350983255248</c:v>
                </c:pt>
                <c:pt idx="102">
                  <c:v>252.42521798430053</c:v>
                </c:pt>
                <c:pt idx="103">
                  <c:v>255.40955158502408</c:v>
                </c:pt>
                <c:pt idx="104">
                  <c:v>258.36580540307057</c:v>
                </c:pt>
                <c:pt idx="105">
                  <c:v>261.29329751715306</c:v>
                </c:pt>
                <c:pt idx="106">
                  <c:v>264.19136917933918</c:v>
                </c:pt>
                <c:pt idx="107">
                  <c:v>267.0593846500077</c:v>
                </c:pt>
                <c:pt idx="108">
                  <c:v>269.89673100572935</c:v>
                </c:pt>
                <c:pt idx="109">
                  <c:v>272.70281792106914</c:v>
                </c:pt>
                <c:pt idx="110">
                  <c:v>275.47707742535709</c:v>
                </c:pt>
                <c:pt idx="111">
                  <c:v>278.21896363550093</c:v>
                </c:pt>
                <c:pt idx="112">
                  <c:v>280.92795246596086</c:v>
                </c:pt>
                <c:pt idx="113">
                  <c:v>283.60354131702007</c:v>
                </c:pt>
                <c:pt idx="114">
                  <c:v>286.2452487425212</c:v>
                </c:pt>
                <c:pt idx="115">
                  <c:v>288.85261409824943</c:v>
                </c:pt>
                <c:pt idx="116">
                  <c:v>291.42519717216157</c:v>
                </c:pt>
                <c:pt idx="117">
                  <c:v>293.96257779766938</c:v>
                </c:pt>
                <c:pt idx="118">
                  <c:v>296.46435545119067</c:v>
                </c:pt>
                <c:pt idx="119">
                  <c:v>298.93014883518487</c:v>
                </c:pt>
                <c:pt idx="120">
                  <c:v>301.3595954478854</c:v>
                </c:pt>
                <c:pt idx="121">
                  <c:v>303.75235114093567</c:v>
                </c:pt>
                <c:pt idx="122">
                  <c:v>306.10808966612643</c:v>
                </c:pt>
                <c:pt idx="123">
                  <c:v>308.4265022124157</c:v>
                </c:pt>
                <c:pt idx="124">
                  <c:v>310.70729693439876</c:v>
                </c:pt>
                <c:pt idx="125">
                  <c:v>312.95019847337545</c:v>
                </c:pt>
                <c:pt idx="126">
                  <c:v>315.15494747213393</c:v>
                </c:pt>
                <c:pt idx="127">
                  <c:v>317.32130008455363</c:v>
                </c:pt>
                <c:pt idx="128">
                  <c:v>319.4490274810945</c:v>
                </c:pt>
                <c:pt idx="129">
                  <c:v>321.53791535121326</c:v>
                </c:pt>
                <c:pt idx="130">
                  <c:v>323.58776340371395</c:v>
                </c:pt>
                <c:pt idx="131">
                  <c:v>325.59838486600859</c:v>
                </c:pt>
                <c:pt idx="132">
                  <c:v>327.56960598322655</c:v>
                </c:pt>
                <c:pt idx="133">
                  <c:v>329.50126551807591</c:v>
                </c:pt>
                <c:pt idx="134">
                  <c:v>331.39321425232333</c:v>
                </c:pt>
                <c:pt idx="135">
                  <c:v>333.24531449072003</c:v>
                </c:pt>
                <c:pt idx="136">
                  <c:v>335.05743956816525</c:v>
                </c:pt>
                <c:pt idx="137">
                  <c:v>336.82947336085454</c:v>
                </c:pt>
                <c:pt idx="138">
                  <c:v>338.56130980213135</c:v>
                </c:pt>
                <c:pt idx="139">
                  <c:v>340.25285240370778</c:v>
                </c:pt>
                <c:pt idx="140">
                  <c:v>341.90401378289533</c:v>
                </c:pt>
                <c:pt idx="141">
                  <c:v>343.51471519643752</c:v>
                </c:pt>
                <c:pt idx="142">
                  <c:v>345.08488608150674</c:v>
                </c:pt>
                <c:pt idx="143">
                  <c:v>346.61446360438447</c:v>
                </c:pt>
                <c:pt idx="144">
                  <c:v>348.10339221731044</c:v>
                </c:pt>
                <c:pt idx="145">
                  <c:v>349.55162322395233</c:v>
                </c:pt>
                <c:pt idx="146">
                  <c:v>350.95911435390991</c:v>
                </c:pt>
                <c:pt idx="147">
                  <c:v>352.32582934663731</c:v>
                </c:pt>
                <c:pt idx="148">
                  <c:v>353.65173754513222</c:v>
                </c:pt>
                <c:pt idx="149">
                  <c:v>354.93681349971445</c:v>
                </c:pt>
                <c:pt idx="150">
                  <c:v>356.1810365821799</c:v>
                </c:pt>
                <c:pt idx="151">
                  <c:v>357.38439061059563</c:v>
                </c:pt>
                <c:pt idx="152">
                  <c:v>358.54686348496898</c:v>
                </c:pt>
                <c:pt idx="153">
                  <c:v>359.66844683400126</c:v>
                </c:pt>
                <c:pt idx="154">
                  <c:v>360.7491356731116</c:v>
                </c:pt>
                <c:pt idx="155">
                  <c:v>361.78892807389531</c:v>
                </c:pt>
                <c:pt idx="156">
                  <c:v>362.7878248451583</c:v>
                </c:pt>
                <c:pt idx="157">
                  <c:v>363.74582922565077</c:v>
                </c:pt>
                <c:pt idx="158">
                  <c:v>364.66294658860545</c:v>
                </c:pt>
                <c:pt idx="159">
                  <c:v>365.53918415816781</c:v>
                </c:pt>
                <c:pt idx="160">
                  <c:v>366.37455073779211</c:v>
                </c:pt>
                <c:pt idx="161">
                  <c:v>367.16905645066089</c:v>
                </c:pt>
                <c:pt idx="162">
                  <c:v>367.92271249217583</c:v>
                </c:pt>
                <c:pt idx="163">
                  <c:v>368.63553089455365</c:v>
                </c:pt>
                <c:pt idx="164">
                  <c:v>369.30752430355273</c:v>
                </c:pt>
                <c:pt idx="165">
                  <c:v>369.93870576734685</c:v>
                </c:pt>
                <c:pt idx="166">
                  <c:v>370.52908853755343</c:v>
                </c:pt>
                <c:pt idx="167">
                  <c:v>371.07868588241973</c:v>
                </c:pt>
                <c:pt idx="168">
                  <c:v>371.58751091216271</c:v>
                </c:pt>
                <c:pt idx="169">
                  <c:v>372.05557641645271</c:v>
                </c:pt>
                <c:pt idx="170">
                  <c:v>372.48289471403348</c:v>
                </c:pt>
                <c:pt idx="171">
                  <c:v>372.8694775144595</c:v>
                </c:pt>
                <c:pt idx="172">
                  <c:v>373.21533579193675</c:v>
                </c:pt>
                <c:pt idx="173">
                  <c:v>373.52047967124929</c:v>
                </c:pt>
                <c:pt idx="174">
                  <c:v>373.78491832575338</c:v>
                </c:pt>
                <c:pt idx="175">
                  <c:v>374.00865988742163</c:v>
                </c:pt>
                <c:pt idx="176">
                  <c:v>374.19171136891975</c:v>
                </c:pt>
                <c:pt idx="177">
                  <c:v>374.33407859770125</c:v>
                </c:pt>
                <c:pt idx="178">
                  <c:v>374.43576616210481</c:v>
                </c:pt>
                <c:pt idx="179">
                  <c:v>374.4967773694429</c:v>
                </c:pt>
                <c:pt idx="180">
                  <c:v>374.51711421607325</c:v>
                </c:pt>
                <c:pt idx="181">
                  <c:v>374.4967773694429</c:v>
                </c:pt>
                <c:pt idx="182">
                  <c:v>374.43576616210481</c:v>
                </c:pt>
                <c:pt idx="183">
                  <c:v>374.33407859770125</c:v>
                </c:pt>
                <c:pt idx="184">
                  <c:v>374.19171136891975</c:v>
                </c:pt>
                <c:pt idx="185">
                  <c:v>374.00865988742163</c:v>
                </c:pt>
                <c:pt idx="186">
                  <c:v>373.78491832575338</c:v>
                </c:pt>
                <c:pt idx="187">
                  <c:v>373.52047967124929</c:v>
                </c:pt>
                <c:pt idx="188">
                  <c:v>373.21533579193675</c:v>
                </c:pt>
                <c:pt idx="189">
                  <c:v>372.8694775144595</c:v>
                </c:pt>
                <c:pt idx="190">
                  <c:v>372.48289471403348</c:v>
                </c:pt>
                <c:pt idx="191">
                  <c:v>372.05557641645271</c:v>
                </c:pt>
                <c:pt idx="192">
                  <c:v>371.5875109121626</c:v>
                </c:pt>
                <c:pt idx="193">
                  <c:v>371.07868588241973</c:v>
                </c:pt>
                <c:pt idx="194">
                  <c:v>370.52908853755343</c:v>
                </c:pt>
                <c:pt idx="195">
                  <c:v>369.9387057673469</c:v>
                </c:pt>
                <c:pt idx="196">
                  <c:v>369.30752430355273</c:v>
                </c:pt>
                <c:pt idx="197">
                  <c:v>368.63553089455365</c:v>
                </c:pt>
                <c:pt idx="198">
                  <c:v>367.92271249217583</c:v>
                </c:pt>
                <c:pt idx="199">
                  <c:v>367.16905645066089</c:v>
                </c:pt>
                <c:pt idx="200">
                  <c:v>366.37455073779205</c:v>
                </c:pt>
                <c:pt idx="201">
                  <c:v>365.53918415816781</c:v>
                </c:pt>
                <c:pt idx="202">
                  <c:v>364.66294658860545</c:v>
                </c:pt>
                <c:pt idx="203">
                  <c:v>363.74582922565077</c:v>
                </c:pt>
                <c:pt idx="204">
                  <c:v>362.78782484515835</c:v>
                </c:pt>
                <c:pt idx="205">
                  <c:v>361.78892807389542</c:v>
                </c:pt>
                <c:pt idx="206">
                  <c:v>360.7491356731116</c:v>
                </c:pt>
                <c:pt idx="207">
                  <c:v>359.66844683400137</c:v>
                </c:pt>
                <c:pt idx="208">
                  <c:v>358.54686348496909</c:v>
                </c:pt>
                <c:pt idx="209">
                  <c:v>357.38439061059563</c:v>
                </c:pt>
                <c:pt idx="210">
                  <c:v>356.1810365821799</c:v>
                </c:pt>
                <c:pt idx="211">
                  <c:v>354.93681349971445</c:v>
                </c:pt>
                <c:pt idx="212">
                  <c:v>353.65173754513222</c:v>
                </c:pt>
                <c:pt idx="213">
                  <c:v>352.32582934663731</c:v>
                </c:pt>
                <c:pt idx="214">
                  <c:v>350.95911435390997</c:v>
                </c:pt>
                <c:pt idx="215">
                  <c:v>349.55162322395245</c:v>
                </c:pt>
                <c:pt idx="216">
                  <c:v>348.10339221731056</c:v>
                </c:pt>
                <c:pt idx="217">
                  <c:v>346.61446360438453</c:v>
                </c:pt>
                <c:pt idx="218">
                  <c:v>345.08488608150685</c:v>
                </c:pt>
                <c:pt idx="219">
                  <c:v>343.51471519643752</c:v>
                </c:pt>
                <c:pt idx="220">
                  <c:v>341.90401378289533</c:v>
                </c:pt>
                <c:pt idx="221">
                  <c:v>340.25285240370778</c:v>
                </c:pt>
                <c:pt idx="222">
                  <c:v>338.56130980213135</c:v>
                </c:pt>
                <c:pt idx="223">
                  <c:v>336.82947336085454</c:v>
                </c:pt>
                <c:pt idx="224">
                  <c:v>335.05743956816525</c:v>
                </c:pt>
                <c:pt idx="225">
                  <c:v>333.24531449072015</c:v>
                </c:pt>
                <c:pt idx="226">
                  <c:v>331.39321425232339</c:v>
                </c:pt>
                <c:pt idx="227">
                  <c:v>329.50126551807591</c:v>
                </c:pt>
                <c:pt idx="228">
                  <c:v>327.56960598322655</c:v>
                </c:pt>
                <c:pt idx="229">
                  <c:v>325.59838486600859</c:v>
                </c:pt>
                <c:pt idx="230">
                  <c:v>323.58776340371395</c:v>
                </c:pt>
                <c:pt idx="231">
                  <c:v>321.53791535121326</c:v>
                </c:pt>
                <c:pt idx="232">
                  <c:v>319.44902748109445</c:v>
                </c:pt>
                <c:pt idx="233">
                  <c:v>317.32130008455363</c:v>
                </c:pt>
                <c:pt idx="234">
                  <c:v>315.15494747213387</c:v>
                </c:pt>
                <c:pt idx="235">
                  <c:v>312.95019847337562</c:v>
                </c:pt>
                <c:pt idx="236">
                  <c:v>310.70729693439893</c:v>
                </c:pt>
                <c:pt idx="237">
                  <c:v>308.42650221241558</c:v>
                </c:pt>
                <c:pt idx="238">
                  <c:v>306.10808966612649</c:v>
                </c:pt>
                <c:pt idx="239">
                  <c:v>303.75235114093573</c:v>
                </c:pt>
                <c:pt idx="240">
                  <c:v>301.35959544788545</c:v>
                </c:pt>
                <c:pt idx="241">
                  <c:v>298.93014883518487</c:v>
                </c:pt>
                <c:pt idx="242">
                  <c:v>296.46435545119073</c:v>
                </c:pt>
                <c:pt idx="243">
                  <c:v>293.96257779766938</c:v>
                </c:pt>
                <c:pt idx="244">
                  <c:v>291.42519717216157</c:v>
                </c:pt>
                <c:pt idx="245">
                  <c:v>288.85261409824955</c:v>
                </c:pt>
                <c:pt idx="246">
                  <c:v>286.2452487425212</c:v>
                </c:pt>
                <c:pt idx="247">
                  <c:v>283.60354131702007</c:v>
                </c:pt>
                <c:pt idx="248">
                  <c:v>280.92795246596086</c:v>
                </c:pt>
                <c:pt idx="249">
                  <c:v>278.21896363550104</c:v>
                </c:pt>
                <c:pt idx="250">
                  <c:v>275.47707742535709</c:v>
                </c:pt>
                <c:pt idx="251">
                  <c:v>272.70281792106914</c:v>
                </c:pt>
                <c:pt idx="252">
                  <c:v>269.89673100572941</c:v>
                </c:pt>
                <c:pt idx="253">
                  <c:v>267.05938465000787</c:v>
                </c:pt>
                <c:pt idx="254">
                  <c:v>264.19136917933918</c:v>
                </c:pt>
                <c:pt idx="255">
                  <c:v>261.29329751715301</c:v>
                </c:pt>
                <c:pt idx="256">
                  <c:v>258.36580540307057</c:v>
                </c:pt>
                <c:pt idx="257">
                  <c:v>255.40955158502419</c:v>
                </c:pt>
                <c:pt idx="258">
                  <c:v>252.4252179843007</c:v>
                </c:pt>
                <c:pt idx="259">
                  <c:v>249.41350983255262</c:v>
                </c:pt>
                <c:pt idx="260">
                  <c:v>246.37515577987651</c:v>
                </c:pt>
                <c:pt idx="261">
                  <c:v>243.31090797310881</c:v>
                </c:pt>
                <c:pt idx="262">
                  <c:v>240.22154210354995</c:v>
                </c:pt>
                <c:pt idx="263">
                  <c:v>237.10785742339263</c:v>
                </c:pt>
                <c:pt idx="264">
                  <c:v>233.97067673019041</c:v>
                </c:pt>
                <c:pt idx="265">
                  <c:v>230.81084631878238</c:v>
                </c:pt>
                <c:pt idx="266">
                  <c:v>227.62923590015052</c:v>
                </c:pt>
                <c:pt idx="267">
                  <c:v>224.42673848677242</c:v>
                </c:pt>
                <c:pt idx="268">
                  <c:v>221.20427024410392</c:v>
                </c:pt>
                <c:pt idx="269">
                  <c:v>217.96277030790776</c:v>
                </c:pt>
                <c:pt idx="270">
                  <c:v>214.70320056722844</c:v>
                </c:pt>
                <c:pt idx="271">
                  <c:v>211.42654541289039</c:v>
                </c:pt>
                <c:pt idx="272">
                  <c:v>208.13381145148966</c:v>
                </c:pt>
                <c:pt idx="273">
                  <c:v>204.82602718492632</c:v>
                </c:pt>
                <c:pt idx="274">
                  <c:v>201.50424265561142</c:v>
                </c:pt>
                <c:pt idx="275">
                  <c:v>198.16952905757105</c:v>
                </c:pt>
                <c:pt idx="276">
                  <c:v>194.82297831374817</c:v>
                </c:pt>
                <c:pt idx="277">
                  <c:v>191.4657026198891</c:v>
                </c:pt>
                <c:pt idx="278">
                  <c:v>188.09883395548417</c:v>
                </c:pt>
                <c:pt idx="279">
                  <c:v>184.72352356230635</c:v>
                </c:pt>
                <c:pt idx="280">
                  <c:v>181.34094139117784</c:v>
                </c:pt>
                <c:pt idx="281">
                  <c:v>177.95227551766098</c:v>
                </c:pt>
                <c:pt idx="282">
                  <c:v>174.55873152744905</c:v>
                </c:pt>
                <c:pt idx="283">
                  <c:v>171.16153187229682</c:v>
                </c:pt>
                <c:pt idx="284">
                  <c:v>167.76191519740087</c:v>
                </c:pt>
                <c:pt idx="285">
                  <c:v>164.36113564119714</c:v>
                </c:pt>
                <c:pt idx="286">
                  <c:v>160.96046210860763</c:v>
                </c:pt>
                <c:pt idx="287">
                  <c:v>157.56117751881447</c:v>
                </c:pt>
                <c:pt idx="288">
                  <c:v>154.16457802869954</c:v>
                </c:pt>
                <c:pt idx="289">
                  <c:v>150.7719722331222</c:v>
                </c:pt>
                <c:pt idx="290">
                  <c:v>147.38468034325996</c:v>
                </c:pt>
                <c:pt idx="291">
                  <c:v>144.00403334426386</c:v>
                </c:pt>
                <c:pt idx="292">
                  <c:v>140.63137213351959</c:v>
                </c:pt>
                <c:pt idx="293">
                  <c:v>137.26804664082763</c:v>
                </c:pt>
                <c:pt idx="294">
                  <c:v>133.91541493183948</c:v>
                </c:pt>
                <c:pt idx="295">
                  <c:v>130.57484229610952</c:v>
                </c:pt>
                <c:pt idx="296">
                  <c:v>127.24770032112566</c:v>
                </c:pt>
                <c:pt idx="297">
                  <c:v>123.93536595370141</c:v>
                </c:pt>
                <c:pt idx="298">
                  <c:v>120.63922055010893</c:v>
                </c:pt>
                <c:pt idx="299">
                  <c:v>117.36064891633653</c:v>
                </c:pt>
                <c:pt idx="300">
                  <c:v>114.1010383398488</c:v>
                </c:pt>
                <c:pt idx="301">
                  <c:v>110.86177761422047</c:v>
                </c:pt>
                <c:pt idx="302">
                  <c:v>107.64425605800187</c:v>
                </c:pt>
                <c:pt idx="303">
                  <c:v>104.44986252916095</c:v>
                </c:pt>
                <c:pt idx="304">
                  <c:v>101.27998443642778</c:v>
                </c:pt>
                <c:pt idx="305">
                  <c:v>98.136006748842505</c:v>
                </c:pt>
                <c:pt idx="306">
                  <c:v>95.019311004790467</c:v>
                </c:pt>
                <c:pt idx="307">
                  <c:v>91.931274321769294</c:v>
                </c:pt>
                <c:pt idx="308">
                  <c:v>88.87326840811879</c:v>
                </c:pt>
                <c:pt idx="309">
                  <c:v>85.846658577897443</c:v>
                </c:pt>
                <c:pt idx="310">
                  <c:v>82.852802770063505</c:v>
                </c:pt>
                <c:pt idx="311">
                  <c:v>79.893050573084622</c:v>
                </c:pt>
                <c:pt idx="312">
                  <c:v>76.968742256055805</c:v>
                </c:pt>
                <c:pt idx="313">
                  <c:v>74.081207807374625</c:v>
                </c:pt>
                <c:pt idx="314">
                  <c:v>71.231765981979919</c:v>
                </c:pt>
                <c:pt idx="315">
                  <c:v>68.421723358118044</c:v>
                </c:pt>
                <c:pt idx="316">
                  <c:v>65.652373404567214</c:v>
                </c:pt>
                <c:pt idx="317">
                  <c:v>62.924995559199672</c:v>
                </c:pt>
                <c:pt idx="318">
                  <c:v>60.240854319730268</c:v>
                </c:pt>
                <c:pt idx="319">
                  <c:v>57.601198347451174</c:v>
                </c:pt>
                <c:pt idx="320">
                  <c:v>55.007259584716806</c:v>
                </c:pt>
                <c:pt idx="321">
                  <c:v>52.460252386897139</c:v>
                </c:pt>
                <c:pt idx="322">
                  <c:v>49.961372669484334</c:v>
                </c:pt>
                <c:pt idx="323">
                  <c:v>47.511797070990625</c:v>
                </c:pt>
                <c:pt idx="324">
                  <c:v>45.112682132243947</c:v>
                </c:pt>
                <c:pt idx="325">
                  <c:v>42.765163492642174</c:v>
                </c:pt>
                <c:pt idx="326">
                  <c:v>40.47035510389734</c:v>
                </c:pt>
                <c:pt idx="327">
                  <c:v>38.229348461761887</c:v>
                </c:pt>
                <c:pt idx="328">
                  <c:v>36.043211856192748</c:v>
                </c:pt>
                <c:pt idx="329">
                  <c:v>33.912989640378406</c:v>
                </c:pt>
                <c:pt idx="330">
                  <c:v>31.83970151902243</c:v>
                </c:pt>
                <c:pt idx="331">
                  <c:v>29.824341856242043</c:v>
                </c:pt>
                <c:pt idx="332">
                  <c:v>27.867879003415485</c:v>
                </c:pt>
                <c:pt idx="333">
                  <c:v>25.971254647280009</c:v>
                </c:pt>
                <c:pt idx="334">
                  <c:v>24.135383178559795</c:v>
                </c:pt>
                <c:pt idx="335">
                  <c:v>22.361151081373801</c:v>
                </c:pt>
                <c:pt idx="336">
                  <c:v>20.64941634364946</c:v>
                </c:pt>
                <c:pt idx="337">
                  <c:v>19.001007888753545</c:v>
                </c:pt>
                <c:pt idx="338">
                  <c:v>17.416725028516904</c:v>
                </c:pt>
                <c:pt idx="339">
                  <c:v>15.897336937825084</c:v>
                </c:pt>
                <c:pt idx="340">
                  <c:v>14.443582150914857</c:v>
                </c:pt>
                <c:pt idx="341">
                  <c:v>13.056168079512782</c:v>
                </c:pt>
                <c:pt idx="342">
                  <c:v>11.735770552923173</c:v>
                </c:pt>
                <c:pt idx="343">
                  <c:v>10.483033380171483</c:v>
                </c:pt>
                <c:pt idx="344">
                  <c:v>9.2985679342851579</c:v>
                </c:pt>
                <c:pt idx="345">
                  <c:v>8.1829527587889146</c:v>
                </c:pt>
                <c:pt idx="346">
                  <c:v>7.1367331964782856</c:v>
                </c:pt>
                <c:pt idx="347">
                  <c:v>6.1604210405251578</c:v>
                </c:pt>
                <c:pt idx="348">
                  <c:v>5.2544942079620753</c:v>
                </c:pt>
                <c:pt idx="349">
                  <c:v>4.4193964355817288</c:v>
                </c:pt>
                <c:pt idx="350">
                  <c:v>3.6555369982860264</c:v>
                </c:pt>
                <c:pt idx="351">
                  <c:v>2.9632904499066366</c:v>
                </c:pt>
                <c:pt idx="352">
                  <c:v>2.3429963865197774</c:v>
                </c:pt>
                <c:pt idx="353">
                  <c:v>1.7949592322723269</c:v>
                </c:pt>
                <c:pt idx="354">
                  <c:v>1.3194480477281372</c:v>
                </c:pt>
                <c:pt idx="355">
                  <c:v>0.91669636074873473</c:v>
                </c:pt>
                <c:pt idx="356">
                  <c:v>0.58690201991260915</c:v>
                </c:pt>
                <c:pt idx="357">
                  <c:v>0.33022707047840594</c:v>
                </c:pt>
                <c:pt idx="358">
                  <c:v>0.14679765289815652</c:v>
                </c:pt>
                <c:pt idx="359">
                  <c:v>3.6703923879251754E-2</c:v>
                </c:pt>
                <c:pt idx="360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Ideal Modified Valve Closure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3611111111111122"/>
                  <c:y val="0.18518518518518509"/>
                </c:manualLayout>
              </c:layout>
              <c:tx>
                <c:rich>
                  <a:bodyPr/>
                  <a:lstStyle/>
                  <a:p>
                    <a:fld id="{1850214E-F93D-40A1-8454-AB84186B3E49}" type="SERIESNAME">
                      <a:rPr lang="en-CA"/>
                      <a:pPr/>
                      <a:t>[SERIES NAME]</a:t>
                    </a:fld>
                    <a:r>
                      <a:rPr lang="en-CA" baseline="0"/>
                      <a:t>, </a:t>
                    </a:r>
                    <a:fld id="{E7723BFD-A1A9-45DD-89DF-EFF1131EB1FE}" type="XVALUE">
                      <a:rPr lang="en-CA" baseline="0"/>
                      <a:pPr/>
                      <a:t>[X VALUE]</a:t>
                    </a:fld>
                    <a:r>
                      <a:rPr lang="en-CA" baseline="0"/>
                      <a:t>°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Sheet2!$F$259</c:f>
              <c:numCache>
                <c:formatCode>General</c:formatCode>
                <c:ptCount val="1"/>
                <c:pt idx="0">
                  <c:v>253</c:v>
                </c:pt>
              </c:numCache>
            </c:numRef>
          </c:xVal>
          <c:yVal>
            <c:numRef>
              <c:f>Sheet2!$G$259</c:f>
              <c:numCache>
                <c:formatCode>General</c:formatCode>
                <c:ptCount val="1"/>
                <c:pt idx="0">
                  <c:v>267.05938465000787</c:v>
                </c:pt>
              </c:numCache>
            </c:numRef>
          </c:yVal>
          <c:smooth val="1"/>
        </c:ser>
        <c:ser>
          <c:idx val="0"/>
          <c:order val="2"/>
          <c:tx>
            <c:v>Stock Valve Closure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4444444444444342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C781ABCB-4C81-42A9-99B5-0050F41E7EBD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4EB33678-3FF7-4B8B-80EE-33345EEF84B7}" type="XVALUE">
                      <a:rPr lang="en-US" baseline="0"/>
                      <a:pPr/>
                      <a:t>[X VALUE]</a:t>
                    </a:fld>
                    <a:r>
                      <a:rPr lang="en-US" baseline="0"/>
                      <a:t>°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Sheet2!$F$236</c:f>
              <c:numCache>
                <c:formatCode>General</c:formatCode>
                <c:ptCount val="1"/>
                <c:pt idx="0">
                  <c:v>230</c:v>
                </c:pt>
              </c:numCache>
            </c:numRef>
          </c:xVal>
          <c:yVal>
            <c:numRef>
              <c:f>Sheet2!$G$236</c:f>
              <c:numCache>
                <c:formatCode>General</c:formatCode>
                <c:ptCount val="1"/>
                <c:pt idx="0">
                  <c:v>323.58780000000002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057648"/>
        <c:axId val="140130304"/>
      </c:scatterChart>
      <c:valAx>
        <c:axId val="141057648"/>
        <c:scaling>
          <c:orientation val="minMax"/>
          <c:max val="3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Crank Angle (°)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30304"/>
        <c:crosses val="autoZero"/>
        <c:crossBetween val="midCat"/>
        <c:majorUnit val="60"/>
      </c:valAx>
      <c:valAx>
        <c:axId val="14013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Swept Volume (cm</a:t>
                </a:r>
                <a:r>
                  <a:rPr lang="en-CA" baseline="30000"/>
                  <a:t>3</a:t>
                </a:r>
                <a:r>
                  <a:rPr lang="en-CA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576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Stock Rev Muffler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Sheet1!$B$3:$B$16</c:f>
              <c:numCache>
                <c:formatCode>General</c:formatCode>
                <c:ptCount val="14"/>
                <c:pt idx="0">
                  <c:v>27.9</c:v>
                </c:pt>
                <c:pt idx="1">
                  <c:v>37.200000000000003</c:v>
                </c:pt>
                <c:pt idx="2">
                  <c:v>46.7</c:v>
                </c:pt>
                <c:pt idx="3">
                  <c:v>58</c:v>
                </c:pt>
                <c:pt idx="4">
                  <c:v>66.3</c:v>
                </c:pt>
                <c:pt idx="5">
                  <c:v>75</c:v>
                </c:pt>
                <c:pt idx="6">
                  <c:v>85.7</c:v>
                </c:pt>
                <c:pt idx="7">
                  <c:v>96.3</c:v>
                </c:pt>
                <c:pt idx="8">
                  <c:v>102.2</c:v>
                </c:pt>
                <c:pt idx="9">
                  <c:v>115.1</c:v>
                </c:pt>
                <c:pt idx="10">
                  <c:v>124.6</c:v>
                </c:pt>
                <c:pt idx="11">
                  <c:v>130.69999999999999</c:v>
                </c:pt>
                <c:pt idx="12">
                  <c:v>139.19999999999999</c:v>
                </c:pt>
                <c:pt idx="13">
                  <c:v>149.69999999999999</c:v>
                </c:pt>
              </c:numCache>
            </c:numRef>
          </c:xVal>
          <c:yVal>
            <c:numRef>
              <c:f>Sheet1!$C$3:$C$16</c:f>
              <c:numCache>
                <c:formatCode>General</c:formatCode>
                <c:ptCount val="14"/>
                <c:pt idx="0">
                  <c:v>0.38500000000000001</c:v>
                </c:pt>
                <c:pt idx="1">
                  <c:v>0.58199999999999996</c:v>
                </c:pt>
                <c:pt idx="2">
                  <c:v>0.83199999999999996</c:v>
                </c:pt>
                <c:pt idx="3">
                  <c:v>1.1879999999999999</c:v>
                </c:pt>
                <c:pt idx="4">
                  <c:v>1.5129999999999999</c:v>
                </c:pt>
                <c:pt idx="5">
                  <c:v>1.9</c:v>
                </c:pt>
                <c:pt idx="6">
                  <c:v>2.4500000000000002</c:v>
                </c:pt>
                <c:pt idx="7">
                  <c:v>3.02</c:v>
                </c:pt>
                <c:pt idx="8">
                  <c:v>3.37</c:v>
                </c:pt>
                <c:pt idx="9">
                  <c:v>3.83</c:v>
                </c:pt>
                <c:pt idx="10">
                  <c:v>4.45</c:v>
                </c:pt>
                <c:pt idx="11">
                  <c:v>4.91</c:v>
                </c:pt>
                <c:pt idx="12">
                  <c:v>5.56</c:v>
                </c:pt>
                <c:pt idx="13">
                  <c:v>6.3</c:v>
                </c:pt>
              </c:numCache>
            </c:numRef>
          </c:yVal>
          <c:smooth val="1"/>
        </c:ser>
        <c:ser>
          <c:idx val="1"/>
          <c:order val="1"/>
          <c:tx>
            <c:v>Custom Muffler With Spring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Sheet1!$B$19:$B$24</c:f>
              <c:numCache>
                <c:formatCode>General</c:formatCode>
                <c:ptCount val="6"/>
                <c:pt idx="0">
                  <c:v>11.4</c:v>
                </c:pt>
                <c:pt idx="1">
                  <c:v>17.5</c:v>
                </c:pt>
                <c:pt idx="2">
                  <c:v>23.7</c:v>
                </c:pt>
                <c:pt idx="3">
                  <c:v>31.6</c:v>
                </c:pt>
                <c:pt idx="4">
                  <c:v>36.6</c:v>
                </c:pt>
                <c:pt idx="5">
                  <c:v>42.1</c:v>
                </c:pt>
              </c:numCache>
            </c:numRef>
          </c:xVal>
          <c:yVal>
            <c:numRef>
              <c:f>Sheet1!$C$19:$C$24</c:f>
              <c:numCache>
                <c:formatCode>General</c:formatCode>
                <c:ptCount val="6"/>
                <c:pt idx="0">
                  <c:v>1.29</c:v>
                </c:pt>
                <c:pt idx="1">
                  <c:v>2.2599999999999998</c:v>
                </c:pt>
                <c:pt idx="2">
                  <c:v>3.12</c:v>
                </c:pt>
                <c:pt idx="3">
                  <c:v>4.0590000000000002</c:v>
                </c:pt>
                <c:pt idx="4">
                  <c:v>4.734</c:v>
                </c:pt>
                <c:pt idx="5">
                  <c:v>5.343</c:v>
                </c:pt>
              </c:numCache>
            </c:numRef>
          </c:yVal>
          <c:smooth val="1"/>
        </c:ser>
        <c:ser>
          <c:idx val="2"/>
          <c:order val="2"/>
          <c:tx>
            <c:v>Custom Muffler No Spring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Sheet1!$B$27:$B$36</c:f>
              <c:numCache>
                <c:formatCode>General</c:formatCode>
                <c:ptCount val="10"/>
                <c:pt idx="0">
                  <c:v>12.4</c:v>
                </c:pt>
                <c:pt idx="1">
                  <c:v>17.5</c:v>
                </c:pt>
                <c:pt idx="2">
                  <c:v>23.9</c:v>
                </c:pt>
                <c:pt idx="3">
                  <c:v>31.3</c:v>
                </c:pt>
                <c:pt idx="4">
                  <c:v>36.5</c:v>
                </c:pt>
                <c:pt idx="5">
                  <c:v>42.5</c:v>
                </c:pt>
                <c:pt idx="6">
                  <c:v>48.1</c:v>
                </c:pt>
                <c:pt idx="7">
                  <c:v>52.8</c:v>
                </c:pt>
                <c:pt idx="8">
                  <c:v>58.1</c:v>
                </c:pt>
                <c:pt idx="9">
                  <c:v>62.9</c:v>
                </c:pt>
              </c:numCache>
            </c:numRef>
          </c:xVal>
          <c:yVal>
            <c:numRef>
              <c:f>Sheet1!$C$27:$C$36</c:f>
              <c:numCache>
                <c:formatCode>General</c:formatCode>
                <c:ptCount val="10"/>
                <c:pt idx="0">
                  <c:v>0.39800000000000002</c:v>
                </c:pt>
                <c:pt idx="1">
                  <c:v>0.625</c:v>
                </c:pt>
                <c:pt idx="2">
                  <c:v>0.97299999999999998</c:v>
                </c:pt>
                <c:pt idx="3">
                  <c:v>1.4630000000000001</c:v>
                </c:pt>
                <c:pt idx="4">
                  <c:v>1.893</c:v>
                </c:pt>
                <c:pt idx="5">
                  <c:v>2.4630000000000001</c:v>
                </c:pt>
                <c:pt idx="6">
                  <c:v>3.0230000000000001</c:v>
                </c:pt>
                <c:pt idx="7">
                  <c:v>3.5840000000000001</c:v>
                </c:pt>
                <c:pt idx="8">
                  <c:v>4.2229999999999999</c:v>
                </c:pt>
                <c:pt idx="9">
                  <c:v>4.8639999999999999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76056"/>
        <c:axId val="265059088"/>
      </c:scatterChart>
      <c:valAx>
        <c:axId val="21877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/>
                  <a:t>Air</a:t>
                </a:r>
                <a:r>
                  <a:rPr lang="en-CA" sz="1100" baseline="0"/>
                  <a:t>flow (CFM)</a:t>
                </a:r>
                <a:endParaRPr lang="en-CA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059088"/>
        <c:crosses val="autoZero"/>
        <c:crossBetween val="midCat"/>
      </c:valAx>
      <c:valAx>
        <c:axId val="2650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/>
                  <a:t>Pressure</a:t>
                </a:r>
                <a:r>
                  <a:rPr lang="en-CA" sz="1100" baseline="0"/>
                  <a:t> (In H2O)</a:t>
                </a:r>
                <a:endParaRPr lang="en-CA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76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2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72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77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48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74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1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4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79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05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2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8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6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10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04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88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D00E-9535-4E41-BD04-D579117B2A95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FE0416-B41C-4DD9-B2E4-A6F53DD8B0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0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796012"/>
            <a:ext cx="7766936" cy="1646302"/>
          </a:xfrm>
        </p:spPr>
        <p:txBody>
          <a:bodyPr/>
          <a:lstStyle/>
          <a:p>
            <a:r>
              <a:rPr lang="en-CA" sz="4400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2015 University of Waterloo Clean Snowmobile</a:t>
            </a:r>
            <a:endParaRPr lang="en-CA" sz="4400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29" y="589321"/>
            <a:ext cx="6096012" cy="238354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6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Electronic Throttle Control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Electronic Throttle Control ‘decouples’ user power deman</a:t>
            </a:r>
            <a:r>
              <a:rPr lang="en-CA" dirty="0" smtClean="0"/>
              <a:t>d from powertrain response</a:t>
            </a:r>
          </a:p>
          <a:p>
            <a:pPr lvl="1"/>
            <a:r>
              <a:rPr lang="en-CA" dirty="0" smtClean="0"/>
              <a:t>Reduce throttling losses</a:t>
            </a:r>
          </a:p>
          <a:p>
            <a:pPr lvl="1"/>
            <a:r>
              <a:rPr lang="en-CA" dirty="0" smtClean="0"/>
              <a:t>Can ‘damp’ transient response</a:t>
            </a:r>
          </a:p>
          <a:p>
            <a:r>
              <a:rPr lang="en-CA" dirty="0" smtClean="0"/>
              <a:t>Allows drastically different powertrain response without changing engine calibration</a:t>
            </a:r>
          </a:p>
          <a:p>
            <a:pPr lvl="1"/>
            <a:r>
              <a:rPr lang="en-CA" dirty="0" smtClean="0"/>
              <a:t>Same steady-state performance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Throttling losses in SI are significant at part load</a:t>
            </a:r>
          </a:p>
          <a:p>
            <a:r>
              <a:rPr lang="en-CA" dirty="0"/>
              <a:t>Throttle opening is usually tied to power demand from rider</a:t>
            </a:r>
          </a:p>
          <a:p>
            <a:pPr lvl="1"/>
            <a:r>
              <a:rPr lang="en-CA" dirty="0"/>
              <a:t>Good for normally aspirated systems</a:t>
            </a:r>
          </a:p>
          <a:p>
            <a:pPr lvl="1"/>
            <a:r>
              <a:rPr lang="en-CA" dirty="0"/>
              <a:t>Turbocharged engines have other means of power modulation (wastegate or variable nozzle)</a:t>
            </a:r>
          </a:p>
          <a:p>
            <a:pPr lvl="1"/>
            <a:r>
              <a:rPr lang="en-CA" dirty="0"/>
              <a:t>Counter-intuitive that turbocharger is ‘fighting’ throttle at part-load</a:t>
            </a:r>
          </a:p>
          <a:p>
            <a:r>
              <a:rPr lang="en-CA" dirty="0" smtClean="0"/>
              <a:t>Mechanical throttle control also transfers harsh transients from rider over bumps, </a:t>
            </a:r>
            <a:r>
              <a:rPr lang="en-CA" dirty="0" err="1" smtClean="0"/>
              <a:t>etc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02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Electronic Throttle Control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677334" y="2924726"/>
            <a:ext cx="4646645" cy="36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 smtClean="0"/>
              <a:t>Motec</a:t>
            </a:r>
            <a:r>
              <a:rPr lang="en-CA" dirty="0" smtClean="0"/>
              <a:t> M400 ECU</a:t>
            </a:r>
          </a:p>
          <a:p>
            <a:pPr lvl="1"/>
            <a:r>
              <a:rPr lang="en-CA" dirty="0" smtClean="0"/>
              <a:t>Processes </a:t>
            </a:r>
            <a:r>
              <a:rPr lang="en-CA" dirty="0" smtClean="0"/>
              <a:t>analog values from request unit</a:t>
            </a:r>
          </a:p>
          <a:p>
            <a:pPr lvl="1"/>
            <a:r>
              <a:rPr lang="en-CA" dirty="0" smtClean="0"/>
              <a:t>Translation table, with throttle safety switch</a:t>
            </a:r>
          </a:p>
          <a:p>
            <a:r>
              <a:rPr lang="en-CA" dirty="0" err="1" smtClean="0"/>
              <a:t>Motec</a:t>
            </a:r>
            <a:r>
              <a:rPr lang="en-CA" dirty="0" smtClean="0"/>
              <a:t> DBW4</a:t>
            </a:r>
          </a:p>
          <a:p>
            <a:pPr lvl="1"/>
            <a:r>
              <a:rPr lang="en-CA" dirty="0" smtClean="0"/>
              <a:t>Independent </a:t>
            </a:r>
            <a:r>
              <a:rPr lang="en-CA" dirty="0"/>
              <a:t>f</a:t>
            </a:r>
            <a:r>
              <a:rPr lang="en-CA" dirty="0" smtClean="0"/>
              <a:t>eedback control of throttle bodies</a:t>
            </a:r>
          </a:p>
          <a:p>
            <a:pPr lvl="1"/>
            <a:r>
              <a:rPr lang="en-CA" dirty="0" smtClean="0"/>
              <a:t>Emphasis on safety</a:t>
            </a:r>
          </a:p>
          <a:p>
            <a:r>
              <a:rPr lang="en-CA" dirty="0" smtClean="0"/>
              <a:t>CAN Network</a:t>
            </a:r>
          </a:p>
          <a:p>
            <a:pPr lvl="1"/>
            <a:r>
              <a:rPr lang="en-CA" dirty="0" smtClean="0"/>
              <a:t>Decentralized </a:t>
            </a:r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Allows dedicated data-logger</a:t>
            </a: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15774" b="4810"/>
          <a:stretch/>
        </p:blipFill>
        <p:spPr>
          <a:xfrm>
            <a:off x="6412257" y="3160694"/>
            <a:ext cx="2228296" cy="1296140"/>
          </a:xfrm>
          <a:prstGeom prst="rect">
            <a:avLst/>
          </a:prstGeom>
        </p:spPr>
      </p:pic>
      <p:pic>
        <p:nvPicPr>
          <p:cNvPr id="9" name="Picture 8" descr="http://www.bigccracing.com/shopfiles/product/image853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t="21406" r="21486" b="22736"/>
          <a:stretch/>
        </p:blipFill>
        <p:spPr bwMode="auto">
          <a:xfrm>
            <a:off x="4767238" y="1678859"/>
            <a:ext cx="1476583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weberpower.com/images/MPE-850-SNO-NA/MPE-850-SNO-NA-ems-throttle-request-un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9"/>
          <a:stretch/>
        </p:blipFill>
        <p:spPr bwMode="auto">
          <a:xfrm>
            <a:off x="3162897" y="1713120"/>
            <a:ext cx="1331578" cy="9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osmmag.com/wp-content/uploads/2012/03/IMG_46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10" y="1584668"/>
            <a:ext cx="1660924" cy="11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700213" y="2041740"/>
            <a:ext cx="656947" cy="394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54547" y="2100112"/>
            <a:ext cx="656947" cy="23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1" y="4570440"/>
            <a:ext cx="2421107" cy="161407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7484426" y="4343292"/>
            <a:ext cx="656947" cy="23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6878274" y="4330709"/>
            <a:ext cx="656947" cy="23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9" idx="2"/>
            <a:endCxn id="8" idx="1"/>
          </p:cNvCxnSpPr>
          <p:nvPr/>
        </p:nvCxnSpPr>
        <p:spPr>
          <a:xfrm rot="16200000" flipH="1">
            <a:off x="5432018" y="2828525"/>
            <a:ext cx="1053750" cy="906727"/>
          </a:xfrm>
          <a:prstGeom prst="bentConnector2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>
          <a:xfrm>
            <a:off x="5602620" y="3414323"/>
            <a:ext cx="6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</a:rPr>
              <a:t>CAN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008989" y="1142349"/>
            <a:ext cx="2914096" cy="1244845"/>
          </a:xfrm>
          <a:prstGeom prst="cloudCallout">
            <a:avLst>
              <a:gd name="adj1" fmla="val -50018"/>
              <a:gd name="adj2" fmla="val 52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45110"/>
          <a:stretch/>
        </p:blipFill>
        <p:spPr>
          <a:xfrm>
            <a:off x="6888598" y="1374118"/>
            <a:ext cx="942586" cy="908656"/>
          </a:xfrm>
          <a:prstGeom prst="rect">
            <a:avLst/>
          </a:prstGeom>
        </p:spPr>
      </p:pic>
      <p:sp>
        <p:nvSpPr>
          <p:cNvPr id="21" name="TextBox 23"/>
          <p:cNvSpPr txBox="1"/>
          <p:nvPr/>
        </p:nvSpPr>
        <p:spPr>
          <a:xfrm>
            <a:off x="2640136" y="2048511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A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/>
              <a:t>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Electronic Throttle Control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7462" r="25060"/>
          <a:stretch/>
        </p:blipFill>
        <p:spPr>
          <a:xfrm>
            <a:off x="5357787" y="1600271"/>
            <a:ext cx="3764132" cy="30835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0" y="1731684"/>
            <a:ext cx="4231068" cy="2820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r="19179" b="22288"/>
          <a:stretch/>
        </p:blipFill>
        <p:spPr>
          <a:xfrm>
            <a:off x="1239326" y="4274387"/>
            <a:ext cx="2893200" cy="2100942"/>
          </a:xfrm>
          <a:prstGeom prst="rect">
            <a:avLst/>
          </a:prstGeom>
        </p:spPr>
      </p:pic>
      <p:pic>
        <p:nvPicPr>
          <p:cNvPr id="25" name="Picture 24" descr="https://fbcdn-sphotos-a-a.akamaihd.net/hphotos-ak-xpa1/t31.0-8/10863925_10154915446665693_306177498407874362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94" y="4274387"/>
            <a:ext cx="2775879" cy="18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Electronic Throttle Control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Dealer/Outfitter/Manufacturer Perspective</a:t>
            </a:r>
          </a:p>
          <a:p>
            <a:pPr lvl="1"/>
            <a:r>
              <a:rPr lang="en-CA" dirty="0" smtClean="0"/>
              <a:t>System is modular (upgrade path, assembly line)</a:t>
            </a:r>
          </a:p>
          <a:p>
            <a:pPr lvl="1"/>
            <a:r>
              <a:rPr lang="en-CA" dirty="0" smtClean="0"/>
              <a:t>System is invisible to the user</a:t>
            </a:r>
          </a:p>
          <a:p>
            <a:pPr lvl="1"/>
            <a:r>
              <a:rPr lang="en-CA" dirty="0" smtClean="0"/>
              <a:t>System can be marketed as high-tech</a:t>
            </a:r>
          </a:p>
          <a:p>
            <a:pPr lvl="1"/>
            <a:r>
              <a:rPr lang="en-CA" dirty="0" smtClean="0"/>
              <a:t>Opportunity for different response based on rider experience</a:t>
            </a:r>
          </a:p>
          <a:p>
            <a:r>
              <a:rPr lang="en-CA" dirty="0" smtClean="0"/>
              <a:t>Environmental perspective</a:t>
            </a:r>
          </a:p>
          <a:p>
            <a:pPr lvl="1"/>
            <a:r>
              <a:rPr lang="en-CA" dirty="0" smtClean="0"/>
              <a:t>A ‘BAT’ package can use a smoother throttle response to reduce emissions from harsh transients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Snowmobiler Perspective</a:t>
            </a:r>
          </a:p>
          <a:p>
            <a:pPr lvl="1"/>
            <a:r>
              <a:rPr lang="en-CA" dirty="0"/>
              <a:t>Improved fuel economy</a:t>
            </a:r>
          </a:p>
          <a:p>
            <a:pPr lvl="1"/>
            <a:r>
              <a:rPr lang="en-CA" dirty="0"/>
              <a:t>Extraordinarily responsive if so desired</a:t>
            </a:r>
          </a:p>
          <a:p>
            <a:pPr lvl="1"/>
            <a:r>
              <a:rPr lang="en-CA" dirty="0"/>
              <a:t>Extraordinarily forgiving if so desired</a:t>
            </a:r>
          </a:p>
          <a:p>
            <a:pPr lvl="1"/>
            <a:r>
              <a:rPr lang="en-CA" dirty="0"/>
              <a:t>Expensive components are protected inside the snowmobile</a:t>
            </a:r>
          </a:p>
          <a:p>
            <a:pPr lvl="1"/>
            <a:r>
              <a:rPr lang="en-CA" dirty="0"/>
              <a:t>Familiar throttle cable feel</a:t>
            </a:r>
          </a:p>
        </p:txBody>
      </p:sp>
    </p:spTree>
    <p:extLst>
      <p:ext uri="{BB962C8B-B14F-4D97-AF65-F5344CB8AC3E}">
        <p14:creationId xmlns:p14="http://schemas.microsoft.com/office/powerpoint/2010/main" val="41272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Emissions After-Treatment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Three-Way Catalytic Converter</a:t>
            </a:r>
            <a:endParaRPr lang="en-CA" dirty="0"/>
          </a:p>
          <a:p>
            <a:pPr lvl="1"/>
            <a:r>
              <a:rPr lang="en-CA" dirty="0" smtClean="0"/>
              <a:t>Effective way of dramatically reducing tailpipe emissions</a:t>
            </a:r>
          </a:p>
          <a:p>
            <a:pPr lvl="1"/>
            <a:r>
              <a:rPr lang="en-CA" dirty="0" smtClean="0"/>
              <a:t>Widely available technology</a:t>
            </a:r>
          </a:p>
          <a:p>
            <a:r>
              <a:rPr lang="en-CA" dirty="0" smtClean="0"/>
              <a:t>Integrated into muffler</a:t>
            </a:r>
          </a:p>
          <a:p>
            <a:pPr lvl="1"/>
            <a:r>
              <a:rPr lang="en-CA" dirty="0" smtClean="0"/>
              <a:t>Muffler fits inside sled – no more mogul-buster!</a:t>
            </a:r>
          </a:p>
          <a:p>
            <a:r>
              <a:rPr lang="en-CA" dirty="0" smtClean="0"/>
              <a:t>Completed assembly is ~11lb</a:t>
            </a:r>
          </a:p>
          <a:p>
            <a:r>
              <a:rPr lang="en-CA" dirty="0" smtClean="0"/>
              <a:t>No impedance of snowmobile manoeuverability</a:t>
            </a:r>
          </a:p>
          <a:p>
            <a:r>
              <a:rPr lang="en-CA" dirty="0" smtClean="0"/>
              <a:t>Next iteration will deal with increased backpressure</a:t>
            </a:r>
          </a:p>
          <a:p>
            <a:endParaRPr lang="en-CA" dirty="0"/>
          </a:p>
        </p:txBody>
      </p:sp>
      <p:pic>
        <p:nvPicPr>
          <p:cNvPr id="1028" name="Picture 4" descr="https://fbcdn-sphotos-d-a.akamaihd.net/hphotos-ak-xpa1/v/t1.0-9/10649785_10152729632060292_149225928662198219_n.jpg?oh=429a073f146452b06c55e54cf2fd6939&amp;oe=557BDEA0&amp;__gda__=1434389450_beb3906207a8fef2e8b142d754515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99" y="1537069"/>
            <a:ext cx="3458303" cy="22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94371"/>
              </p:ext>
            </p:extLst>
          </p:nvPr>
        </p:nvGraphicFramePr>
        <p:xfrm>
          <a:off x="5095649" y="3661978"/>
          <a:ext cx="4313238" cy="260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00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Drivetrain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Large diameter rear idler wheels</a:t>
            </a:r>
            <a:endParaRPr lang="en-CA" dirty="0"/>
          </a:p>
          <a:p>
            <a:pPr lvl="1"/>
            <a:r>
              <a:rPr lang="en-CA" dirty="0" smtClean="0"/>
              <a:t>Reduce bearing and track losses at rear axle</a:t>
            </a:r>
          </a:p>
          <a:p>
            <a:pPr lvl="1"/>
            <a:r>
              <a:rPr lang="en-CA" dirty="0" smtClean="0"/>
              <a:t>Inelastic behaviour of track under bending strain</a:t>
            </a:r>
          </a:p>
          <a:p>
            <a:pPr lvl="1"/>
            <a:r>
              <a:rPr lang="en-CA" dirty="0" smtClean="0"/>
              <a:t>Proportional to strain, therefore proportional to curvature (inverse of wheel radius)</a:t>
            </a:r>
          </a:p>
          <a:p>
            <a:r>
              <a:rPr lang="en-CA" dirty="0" smtClean="0"/>
              <a:t>Rear idler wheels are the point of greatest curvature (7.125” diameter)</a:t>
            </a:r>
          </a:p>
          <a:p>
            <a:r>
              <a:rPr lang="en-CA" dirty="0" smtClean="0"/>
              <a:t>8” wheel reduces losses by around 10%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57" y="711872"/>
            <a:ext cx="3991645" cy="2667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3" y="3481389"/>
            <a:ext cx="4190432" cy="23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Drivetrain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2.86” Pitch Track</a:t>
            </a:r>
            <a:endParaRPr lang="en-CA" dirty="0"/>
          </a:p>
          <a:p>
            <a:pPr lvl="1"/>
            <a:r>
              <a:rPr lang="en-CA" dirty="0" err="1" smtClean="0"/>
              <a:t>Camoplast</a:t>
            </a:r>
            <a:r>
              <a:rPr lang="en-CA" dirty="0" smtClean="0"/>
              <a:t> ICE </a:t>
            </a:r>
            <a:r>
              <a:rPr lang="en-CA" dirty="0" err="1" smtClean="0"/>
              <a:t>Attak</a:t>
            </a:r>
            <a:r>
              <a:rPr lang="en-CA" dirty="0" smtClean="0"/>
              <a:t> XT, 120”</a:t>
            </a:r>
          </a:p>
          <a:p>
            <a:pPr lvl="1"/>
            <a:r>
              <a:rPr lang="en-CA" dirty="0" smtClean="0"/>
              <a:t>1.2” lug, pre-studded, 37lb</a:t>
            </a:r>
          </a:p>
          <a:p>
            <a:pPr lvl="1"/>
            <a:r>
              <a:rPr lang="en-CA" dirty="0" smtClean="0"/>
              <a:t>3lb savings over 2.52” pitch version (121”)</a:t>
            </a:r>
          </a:p>
          <a:p>
            <a:r>
              <a:rPr lang="en-CA" dirty="0" smtClean="0"/>
              <a:t>Use of pre-studded track allows for increased traction and control </a:t>
            </a:r>
            <a:endParaRPr lang="en-CA" dirty="0"/>
          </a:p>
          <a:p>
            <a:pPr lvl="1"/>
            <a:r>
              <a:rPr lang="en-CA" dirty="0" smtClean="0"/>
              <a:t>Only 2lb heavier than the stock track for 2013 600 Pro-R</a:t>
            </a:r>
          </a:p>
        </p:txBody>
      </p:sp>
      <p:pic>
        <p:nvPicPr>
          <p:cNvPr id="2050" name="Picture 2" descr="http://www.snowtraxtv.com/graphics/uploads/news/011413_camop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2" y="2709862"/>
            <a:ext cx="3333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Challenges Encountered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Limited dynamometer availability</a:t>
            </a:r>
          </a:p>
          <a:p>
            <a:pPr lvl="1"/>
            <a:r>
              <a:rPr lang="en-CA" dirty="0" smtClean="0"/>
              <a:t>University requires their (part-time) operator present</a:t>
            </a:r>
          </a:p>
          <a:p>
            <a:pPr lvl="1"/>
            <a:r>
              <a:rPr lang="en-CA" dirty="0" smtClean="0"/>
              <a:t>Many teams vying for dyno time</a:t>
            </a:r>
          </a:p>
          <a:p>
            <a:pPr lvl="1"/>
            <a:r>
              <a:rPr lang="en-CA" dirty="0" smtClean="0"/>
              <a:t>Very little dynamometer tuning was performed</a:t>
            </a:r>
          </a:p>
          <a:p>
            <a:pPr lvl="1"/>
            <a:r>
              <a:rPr lang="en-CA" dirty="0" smtClean="0"/>
              <a:t>Cut short by alternator pulley excitement</a:t>
            </a:r>
          </a:p>
          <a:p>
            <a:r>
              <a:rPr lang="en-CA" dirty="0" smtClean="0"/>
              <a:t>Fabrication delays</a:t>
            </a:r>
            <a:endParaRPr lang="en-CA" dirty="0"/>
          </a:p>
          <a:p>
            <a:pPr lvl="1"/>
            <a:r>
              <a:rPr lang="en-CA" dirty="0" smtClean="0"/>
              <a:t>Decreased occupancy limit in student machine shop with highest demand ever</a:t>
            </a:r>
          </a:p>
          <a:p>
            <a:pPr lvl="1"/>
            <a:r>
              <a:rPr lang="en-CA" dirty="0" smtClean="0"/>
              <a:t>Understaffing of engineering machine shop</a:t>
            </a:r>
          </a:p>
          <a:p>
            <a:pPr lvl="1"/>
            <a:r>
              <a:rPr lang="en-CA" dirty="0" smtClean="0"/>
              <a:t>Several critical components weren’t completed until last week</a:t>
            </a:r>
          </a:p>
        </p:txBody>
      </p:sp>
      <p:pic>
        <p:nvPicPr>
          <p:cNvPr id="4098" name="Picture 2" descr="https://scontent-ord.xx.fbcdn.net/hphotos-xpf1/v/t1.0-9/10441958_715256065220278_8178915915072751894_n.jpg?oh=25289594c80b8c2f9f580bcb9a38708b&amp;oe=558388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05" y="1984537"/>
            <a:ext cx="28289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Summary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Snowmobiler Perspective</a:t>
            </a:r>
          </a:p>
          <a:p>
            <a:pPr lvl="1"/>
            <a:r>
              <a:rPr lang="en-CA" dirty="0" smtClean="0"/>
              <a:t>Four-stroke reliability and longevity</a:t>
            </a:r>
          </a:p>
          <a:p>
            <a:pPr lvl="1"/>
            <a:r>
              <a:rPr lang="en-CA" dirty="0" smtClean="0"/>
              <a:t>Capable of high performance</a:t>
            </a:r>
          </a:p>
          <a:p>
            <a:pPr lvl="1"/>
            <a:r>
              <a:rPr lang="en-CA" dirty="0" smtClean="0"/>
              <a:t>Premium suspension</a:t>
            </a:r>
          </a:p>
          <a:p>
            <a:pPr lvl="1"/>
            <a:r>
              <a:rPr lang="en-CA" dirty="0" smtClean="0"/>
              <a:t>Familiar look and feel</a:t>
            </a:r>
          </a:p>
          <a:p>
            <a:r>
              <a:rPr lang="en-CA" dirty="0" smtClean="0"/>
              <a:t>Dealer/Outfitter/Manufacturer Perspective</a:t>
            </a:r>
          </a:p>
          <a:p>
            <a:pPr lvl="1"/>
            <a:r>
              <a:rPr lang="en-CA" dirty="0" smtClean="0"/>
              <a:t>Modularity and configurability</a:t>
            </a:r>
          </a:p>
          <a:p>
            <a:pPr lvl="1"/>
            <a:r>
              <a:rPr lang="en-CA" dirty="0" smtClean="0"/>
              <a:t>Reliability/longevity</a:t>
            </a:r>
          </a:p>
          <a:p>
            <a:r>
              <a:rPr lang="en-CA" dirty="0" smtClean="0"/>
              <a:t>Environmental Perspective</a:t>
            </a:r>
          </a:p>
          <a:p>
            <a:pPr lvl="1"/>
            <a:r>
              <a:rPr lang="en-CA" dirty="0" smtClean="0"/>
              <a:t>Reduced fuel consumption</a:t>
            </a:r>
          </a:p>
          <a:p>
            <a:pPr lvl="1"/>
            <a:r>
              <a:rPr lang="en-CA" dirty="0" smtClean="0"/>
              <a:t>Reduced emissions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5122" name="Picture 2" descr="https://fbcdn-sphotos-f-a.akamaihd.net/hphotos-ak-xfp1/v/t1.0-9/10996651_802942419784975_6452654422388697286_n.jpg?oh=ac24852393482eaee1ce93bc4e41f8a6&amp;oe=5575F324&amp;__gda__=1434615981_bedc7382f065edb680c8bd167e7bb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51" y="1012161"/>
            <a:ext cx="2808387" cy="49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Questions?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1930400"/>
            <a:ext cx="5980013" cy="3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Philosophy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Develop a platform that meets competition objectives while providing a significant design challenge and engaging student and public interest by being unconventional and exciting.</a:t>
            </a:r>
          </a:p>
          <a:p>
            <a:r>
              <a:rPr lang="en-CA" dirty="0" smtClean="0"/>
              <a:t>Provide an open and friendly environment in which students can gain experience and develop skills that will enrich their undergraduate experience and benefit them professionally.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4" y="3004026"/>
            <a:ext cx="3901440" cy="2194560"/>
          </a:xfrm>
        </p:spPr>
      </p:pic>
    </p:spTree>
    <p:extLst>
      <p:ext uri="{BB962C8B-B14F-4D97-AF65-F5344CB8AC3E}">
        <p14:creationId xmlns:p14="http://schemas.microsoft.com/office/powerpoint/2010/main" val="204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Base Snowmobile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2013 Polaris Rush 600</a:t>
            </a:r>
          </a:p>
          <a:p>
            <a:r>
              <a:rPr lang="en-CA" dirty="0" smtClean="0"/>
              <a:t>Upgraded to align with 2014 Pro-R Model</a:t>
            </a:r>
          </a:p>
          <a:p>
            <a:pPr lvl="1"/>
            <a:r>
              <a:rPr lang="en-CA" dirty="0" smtClean="0"/>
              <a:t>Competition MSRP requires current model</a:t>
            </a:r>
          </a:p>
          <a:p>
            <a:r>
              <a:rPr lang="en-CA" dirty="0" smtClean="0"/>
              <a:t>Donated by Polaris Industries</a:t>
            </a:r>
            <a:endParaRPr lang="en-CA" dirty="0"/>
          </a:p>
        </p:txBody>
      </p:sp>
      <p:pic>
        <p:nvPicPr>
          <p:cNvPr id="1026" name="Picture 2" descr="https://fbcdn-sphotos-e-a.akamaihd.net/hphotos-ak-xap1/v/t1.0-9/1939441_10153905674275693_1841410940_n.jpg?oh=eb0b657aa4b10b32916d7cdcf513a9b8&amp;oe=557E43F7&amp;__gda__=1435910701_277439ff95a4f5b037ff2329f745e55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6169" r="21320" b="13267"/>
          <a:stretch/>
        </p:blipFill>
        <p:spPr bwMode="auto">
          <a:xfrm>
            <a:off x="5556364" y="2413000"/>
            <a:ext cx="3717638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Engine Selection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Weber MPE 750 Turbo</a:t>
            </a:r>
          </a:p>
          <a:p>
            <a:r>
              <a:rPr lang="en-CA" dirty="0" smtClean="0"/>
              <a:t>Originally used in Polaris FST models</a:t>
            </a:r>
          </a:p>
          <a:p>
            <a:r>
              <a:rPr lang="en-CA" dirty="0" smtClean="0"/>
              <a:t>750cc, 2 cylinder, four-stroke</a:t>
            </a:r>
          </a:p>
          <a:p>
            <a:r>
              <a:rPr lang="en-CA" dirty="0" smtClean="0"/>
              <a:t>143hp @ </a:t>
            </a:r>
            <a:r>
              <a:rPr lang="en-CA" dirty="0" smtClean="0"/>
              <a:t>7750rpm</a:t>
            </a:r>
          </a:p>
          <a:p>
            <a:pPr lvl="1"/>
            <a:r>
              <a:rPr lang="en-CA" dirty="0" smtClean="0"/>
              <a:t>Over 130hp limit</a:t>
            </a:r>
          </a:p>
          <a:p>
            <a:pPr lvl="1"/>
            <a:r>
              <a:rPr lang="en-CA" dirty="0" smtClean="0"/>
              <a:t>Less disincentive to de-tune</a:t>
            </a:r>
            <a:endParaRPr lang="en-CA" dirty="0" smtClean="0"/>
          </a:p>
        </p:txBody>
      </p:sp>
      <p:pic>
        <p:nvPicPr>
          <p:cNvPr id="2052" name="Picture 4" descr="http://www.swissauto.com/swissauto-webseite/uploadfiles/EN_2000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160589"/>
            <a:ext cx="3171048" cy="27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Design Process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Six criteria chosen to weigh against CSC scoring</a:t>
            </a:r>
          </a:p>
          <a:p>
            <a:r>
              <a:rPr lang="en-CA" dirty="0" smtClean="0"/>
              <a:t>Weighting represents impact based on prior experience</a:t>
            </a:r>
          </a:p>
          <a:p>
            <a:r>
              <a:rPr lang="en-CA" dirty="0" smtClean="0"/>
              <a:t>Used to evaluate relative merit of various design alternatives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5728965"/>
              </p:ext>
            </p:extLst>
          </p:nvPr>
        </p:nvGraphicFramePr>
        <p:xfrm>
          <a:off x="5584825" y="3644106"/>
          <a:ext cx="319405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597025"/>
                <a:gridCol w="15970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Efficiency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Emissions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Weight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Noise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Reliability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2015 Design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Miller Cycle conversion</a:t>
            </a:r>
          </a:p>
          <a:p>
            <a:r>
              <a:rPr lang="en-CA" dirty="0" smtClean="0"/>
              <a:t>Electronic throttle control</a:t>
            </a:r>
          </a:p>
          <a:p>
            <a:r>
              <a:rPr lang="en-CA" dirty="0" smtClean="0"/>
              <a:t>Stoichiometric calibration with three-way catalytic converter</a:t>
            </a:r>
          </a:p>
          <a:p>
            <a:r>
              <a:rPr lang="en-CA" dirty="0" smtClean="0"/>
              <a:t>2.86” pitch track</a:t>
            </a:r>
          </a:p>
          <a:p>
            <a:r>
              <a:rPr lang="en-CA" dirty="0" smtClean="0"/>
              <a:t>Large diameter rear idler wheels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Balanced approach of engine, control, and driveline efficiency</a:t>
            </a:r>
          </a:p>
          <a:p>
            <a:r>
              <a:rPr lang="en-CA" dirty="0" smtClean="0"/>
              <a:t>Systems with modularity and little inter-dependence</a:t>
            </a:r>
          </a:p>
          <a:p>
            <a:pPr lvl="1"/>
            <a:r>
              <a:rPr lang="en-CA" dirty="0" smtClean="0"/>
              <a:t>Contingency if a system was delayed/failed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Miller Cycle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Trade displacement (power) for efficiency</a:t>
            </a:r>
          </a:p>
          <a:p>
            <a:pPr lvl="1"/>
            <a:r>
              <a:rPr lang="en-CA" dirty="0" smtClean="0"/>
              <a:t>Power drops by ~15%, efficiency gain of ~3%</a:t>
            </a:r>
          </a:p>
          <a:p>
            <a:r>
              <a:rPr lang="en-CA" dirty="0" smtClean="0"/>
              <a:t>Expansion ratio is greater than compression ratio</a:t>
            </a:r>
          </a:p>
          <a:p>
            <a:pPr lvl="1"/>
            <a:r>
              <a:rPr lang="en-CA" dirty="0" smtClean="0"/>
              <a:t>More work per unit of air-fuel charge</a:t>
            </a:r>
          </a:p>
          <a:p>
            <a:pPr lvl="1"/>
            <a:r>
              <a:rPr lang="en-CA" dirty="0" smtClean="0"/>
              <a:t>Efficiency gain when maintaining trapped compression ratio</a:t>
            </a:r>
          </a:p>
          <a:p>
            <a:pPr lvl="1"/>
            <a:r>
              <a:rPr lang="en-CA" dirty="0" smtClean="0"/>
              <a:t>Achieved with higher compression piston and custom camshaft with late intake valve closing</a:t>
            </a:r>
          </a:p>
          <a:p>
            <a:r>
              <a:rPr lang="en-CA" dirty="0" smtClean="0"/>
              <a:t>Good way of increasing efficiency of a turbocharged engine without knocking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4100" name="Picture 4" descr="https://fbcdn-sphotos-d-a.akamaihd.net/hphotos-ak-xfp1/v/t1.0-9/10426266_10204676325921645_3648856817539689194_n.jpg?oh=fba8f62311ddda8fcee38189eac6f42f&amp;oe=557DAC9E&amp;__gda__=1435197691_6d94894dadbeeaafda95f6c4303902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13" y="2777333"/>
            <a:ext cx="252412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bcdn-sphotos-e-a.akamaihd.net/hphotos-ak-xpa1/v/t1.0-9/10988934_10204686802463552_6841425028117261730_n.jpg?oh=a678169372e416f5f0b9fa987dc26c17&amp;oe=55883A77&amp;__gda__=1434144865_cdc581b56e6d5977b1657ea12aceb5c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5" y="1690689"/>
            <a:ext cx="2077045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Miller Cycle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11:1 Piston</a:t>
            </a:r>
          </a:p>
          <a:p>
            <a:pPr lvl="1"/>
            <a:r>
              <a:rPr lang="en-CA" dirty="0" smtClean="0"/>
              <a:t>Forged aluminum</a:t>
            </a:r>
          </a:p>
          <a:p>
            <a:pPr lvl="1"/>
            <a:r>
              <a:rPr lang="en-CA" dirty="0" smtClean="0"/>
              <a:t>Lateral gas ports for top ring</a:t>
            </a:r>
          </a:p>
          <a:p>
            <a:pPr lvl="1"/>
            <a:r>
              <a:rPr lang="en-CA" dirty="0" smtClean="0"/>
              <a:t>Large accumulator groove between rings</a:t>
            </a:r>
          </a:p>
          <a:p>
            <a:pPr lvl="1"/>
            <a:r>
              <a:rPr lang="en-CA" dirty="0" smtClean="0"/>
              <a:t>Increased wrist pin lubrication</a:t>
            </a:r>
          </a:p>
          <a:p>
            <a:r>
              <a:rPr lang="en-CA" dirty="0" smtClean="0"/>
              <a:t>Custom Camshaft</a:t>
            </a:r>
          </a:p>
          <a:p>
            <a:pPr lvl="1"/>
            <a:r>
              <a:rPr lang="en-CA" dirty="0" smtClean="0"/>
              <a:t>Added 15° intake valve duration, retarded by 13.5°</a:t>
            </a:r>
          </a:p>
          <a:p>
            <a:pPr lvl="1"/>
            <a:r>
              <a:rPr lang="en-CA" dirty="0" err="1" smtClean="0"/>
              <a:t>Tradeoff</a:t>
            </a:r>
            <a:r>
              <a:rPr lang="en-CA" dirty="0" smtClean="0"/>
              <a:t> between available grinds, approaching desired intake valve closure, and maintaining valve overlap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4100" name="Picture 4" descr="https://fbcdn-sphotos-d-a.akamaihd.net/hphotos-ak-xfp1/v/t1.0-9/10426266_10204676325921645_3648856817539689194_n.jpg?oh=fba8f62311ddda8fcee38189eac6f42f&amp;oe=557DAC9E&amp;__gda__=1435197691_6d94894dadbeeaafda95f6c4303902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50989"/>
            <a:ext cx="2079207" cy="2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bcdn-sphotos-e-a.akamaihd.net/hphotos-ak-xpa1/v/t1.0-9/10988934_10204686802463552_6841425028117261730_n.jpg?oh=a678169372e416f5f0b9fa987dc26c17&amp;oe=55883A77&amp;__gda__=1434144865_cdc581b56e6d5977b1657ea12aceb5c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5" y="1550989"/>
            <a:ext cx="2077045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07650381"/>
              </p:ext>
            </p:extLst>
          </p:nvPr>
        </p:nvGraphicFramePr>
        <p:xfrm>
          <a:off x="1041400" y="4553454"/>
          <a:ext cx="32004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38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ea typeface="Adobe Gothic Std B" panose="020B0800000000000000" pitchFamily="34" charset="-128"/>
              </a:rPr>
              <a:t>Miller Cycle</a:t>
            </a:r>
            <a:endParaRPr lang="en-CA" b="1" dirty="0">
              <a:solidFill>
                <a:schemeClr val="accent2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Snowmobiler Perspective</a:t>
            </a:r>
          </a:p>
          <a:p>
            <a:pPr lvl="1"/>
            <a:r>
              <a:rPr lang="en-CA" dirty="0" smtClean="0"/>
              <a:t>Better fuel economy</a:t>
            </a:r>
          </a:p>
          <a:p>
            <a:pPr lvl="1"/>
            <a:r>
              <a:rPr lang="en-CA" dirty="0" smtClean="0"/>
              <a:t>Engine still just as durable</a:t>
            </a:r>
          </a:p>
          <a:p>
            <a:r>
              <a:rPr lang="en-CA" dirty="0" smtClean="0"/>
              <a:t>Outfitter/Dealer Perspective</a:t>
            </a:r>
            <a:endParaRPr lang="en-CA" dirty="0" smtClean="0"/>
          </a:p>
          <a:p>
            <a:pPr lvl="1"/>
            <a:r>
              <a:rPr lang="en-CA" dirty="0" smtClean="0"/>
              <a:t>Modification is largely invisible to user</a:t>
            </a:r>
            <a:endParaRPr lang="en-CA" dirty="0" smtClean="0"/>
          </a:p>
          <a:p>
            <a:pPr lvl="1"/>
            <a:r>
              <a:rPr lang="en-CA" dirty="0" smtClean="0"/>
              <a:t>Engine durability</a:t>
            </a:r>
          </a:p>
          <a:p>
            <a:r>
              <a:rPr lang="en-CA" dirty="0" smtClean="0"/>
              <a:t>Environmental/Landowner Perspective</a:t>
            </a:r>
          </a:p>
          <a:p>
            <a:pPr lvl="1"/>
            <a:r>
              <a:rPr lang="en-CA" dirty="0" smtClean="0"/>
              <a:t>More complete burn (specific emissions)</a:t>
            </a:r>
          </a:p>
          <a:p>
            <a:pPr lvl="1"/>
            <a:r>
              <a:rPr lang="en-CA" dirty="0" smtClean="0"/>
              <a:t>More efficient (overall emissions)</a:t>
            </a:r>
          </a:p>
          <a:p>
            <a:pPr lvl="1"/>
            <a:r>
              <a:rPr lang="en-CA" dirty="0" smtClean="0"/>
              <a:t>Quieter (less effective displacement)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67" y="5756437"/>
            <a:ext cx="2376013" cy="929021"/>
          </a:xfrm>
          <a:prstGeom prst="rect">
            <a:avLst/>
          </a:prstGeom>
        </p:spPr>
      </p:pic>
      <p:pic>
        <p:nvPicPr>
          <p:cNvPr id="4100" name="Picture 4" descr="https://fbcdn-sphotos-d-a.akamaihd.net/hphotos-ak-xfp1/v/t1.0-9/10426266_10204676325921645_3648856817539689194_n.jpg?oh=fba8f62311ddda8fcee38189eac6f42f&amp;oe=557DAC9E&amp;__gda__=1435197691_6d94894dadbeeaafda95f6c4303902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50989"/>
            <a:ext cx="2079207" cy="2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bcdn-sphotos-e-a.akamaihd.net/hphotos-ak-xpa1/v/t1.0-9/10988934_10204686802463552_6841425028117261730_n.jpg?oh=a678169372e416f5f0b9fa987dc26c17&amp;oe=55883A77&amp;__gda__=1434144865_cdc581b56e6d5977b1657ea12aceb5c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5" y="1550989"/>
            <a:ext cx="2077045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80171647"/>
              </p:ext>
            </p:extLst>
          </p:nvPr>
        </p:nvGraphicFramePr>
        <p:xfrm>
          <a:off x="1041400" y="4553454"/>
          <a:ext cx="32004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27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UWCST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33"/>
      </a:accent1>
      <a:accent2>
        <a:srgbClr val="000000"/>
      </a:accent2>
      <a:accent3>
        <a:srgbClr val="660102"/>
      </a:accent3>
      <a:accent4>
        <a:srgbClr val="A5A5A5"/>
      </a:accent4>
      <a:accent5>
        <a:srgbClr val="4A1E1E"/>
      </a:accent5>
      <a:accent6>
        <a:srgbClr val="595959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1198</TotalTime>
  <Words>856</Words>
  <Application>Microsoft Office PowerPoint</Application>
  <PresentationFormat>Widescreen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MS PGothic</vt:lpstr>
      <vt:lpstr>Arial</vt:lpstr>
      <vt:lpstr>Calibri</vt:lpstr>
      <vt:lpstr>Times New Roman</vt:lpstr>
      <vt:lpstr>Trebuchet MS</vt:lpstr>
      <vt:lpstr>Wingdings 3</vt:lpstr>
      <vt:lpstr>Facet</vt:lpstr>
      <vt:lpstr>2015 University of Waterloo Clean Snowmobile</vt:lpstr>
      <vt:lpstr>Philosophy</vt:lpstr>
      <vt:lpstr>Base Snowmobile</vt:lpstr>
      <vt:lpstr>Engine Selection</vt:lpstr>
      <vt:lpstr>Design Process</vt:lpstr>
      <vt:lpstr>2015 Design</vt:lpstr>
      <vt:lpstr>Miller Cycle</vt:lpstr>
      <vt:lpstr>Miller Cycle</vt:lpstr>
      <vt:lpstr>Miller Cycle</vt:lpstr>
      <vt:lpstr>Electronic Throttle Control</vt:lpstr>
      <vt:lpstr>Electronic Throttle Control</vt:lpstr>
      <vt:lpstr>Electronic Throttle Control</vt:lpstr>
      <vt:lpstr>Electronic Throttle Control</vt:lpstr>
      <vt:lpstr>Emissions After-Treatment</vt:lpstr>
      <vt:lpstr>Drivetrain</vt:lpstr>
      <vt:lpstr>Drivetrain</vt:lpstr>
      <vt:lpstr>Challenges Encountered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MME Department Funding Proposal</dc:title>
  <dc:creator>Alec Espie</dc:creator>
  <cp:lastModifiedBy>Alec Espie</cp:lastModifiedBy>
  <cp:revision>55</cp:revision>
  <dcterms:created xsi:type="dcterms:W3CDTF">2014-12-03T05:51:40Z</dcterms:created>
  <dcterms:modified xsi:type="dcterms:W3CDTF">2015-03-04T16:54:05Z</dcterms:modified>
</cp:coreProperties>
</file>