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4" d="100"/>
          <a:sy n="84" d="100"/>
        </p:scale>
        <p:origin x="-7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982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35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670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296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127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3913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29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4204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4697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2082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645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289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1476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University of Waterloo</a:t>
            </a:r>
            <a:br>
              <a:rPr lang="en-US"/>
            </a:br>
            <a:r>
              <a:rPr lang="en-US"/>
              <a:t>2014 Clean Snowmobile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8" rear wheels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Larger rear wheels</a:t>
            </a:r>
          </a:p>
          <a:p>
            <a:r>
              <a:rPr lang="en-US"/>
              <a:t>Offset axle</a:t>
            </a:r>
          </a:p>
          <a:p>
            <a:r>
              <a:rPr lang="en-US"/>
              <a:t>Less dynamic track deformation</a:t>
            </a:r>
          </a:p>
          <a:p>
            <a:r>
              <a:rPr lang="en-US"/>
              <a:t>Lower bearing speed</a:t>
            </a:r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2777" y="1396465"/>
            <a:ext cx="5598182" cy="376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631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Reduce track noise</a:t>
            </a:r>
          </a:p>
          <a:p>
            <a:r>
              <a:rPr lang="en-US" sz="2000"/>
              <a:t>Means of reducing pumping losses (stay tuned!)</a:t>
            </a:r>
          </a:p>
          <a:p>
            <a:pPr lvl="1"/>
            <a:r>
              <a:rPr lang="en-US" sz="2000"/>
              <a:t>EGR?</a:t>
            </a:r>
          </a:p>
          <a:p>
            <a:pPr lvl="1"/>
            <a:r>
              <a:rPr lang="en-US" sz="2000"/>
              <a:t>More exotic means...</a:t>
            </a:r>
          </a:p>
          <a:p>
            <a:r>
              <a:rPr lang="en-US" sz="2000"/>
              <a:t>Refine fuel map and load calculation strategy</a:t>
            </a:r>
          </a:p>
          <a:p>
            <a:pPr lvl="1"/>
            <a:r>
              <a:rPr lang="en-US" sz="2000"/>
              <a:t>Consistency of load state calculation</a:t>
            </a:r>
          </a:p>
          <a:p>
            <a:r>
              <a:rPr lang="en-US" sz="2000"/>
              <a:t>Weight reduction</a:t>
            </a:r>
          </a:p>
          <a:p>
            <a:r>
              <a:rPr lang="en-US" sz="2000"/>
              <a:t>New muffler design</a:t>
            </a:r>
          </a:p>
          <a:p>
            <a:pPr lvl="1"/>
            <a:r>
              <a:rPr lang="en-US" sz="2000"/>
              <a:t>integrated catalyst</a:t>
            </a:r>
          </a:p>
        </p:txBody>
      </p:sp>
    </p:spTree>
    <p:extLst>
      <p:ext uri="{BB962C8B-B14F-4D97-AF65-F5344CB8AC3E}">
        <p14:creationId xmlns:p14="http://schemas.microsoft.com/office/powerpoint/2010/main" xmlns="" val="1789882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 Questions?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563387" y="1902196"/>
            <a:ext cx="5801784" cy="4351338"/>
          </a:xfrm>
        </p:spPr>
      </p:pic>
      <p:sp>
        <p:nvSpPr>
          <p:cNvPr id="5" name="TextBox 4"/>
          <p:cNvSpPr txBox="1"/>
          <p:nvPr/>
        </p:nvSpPr>
        <p:spPr>
          <a:xfrm>
            <a:off x="1161319" y="2267805"/>
            <a:ext cx="2743200" cy="64633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sled.uwaterloo.ca</a:t>
            </a:r>
          </a:p>
          <a:p>
            <a:pPr algn="ctr"/>
            <a:r>
              <a:rPr lang="en-US"/>
              <a:t>uwsled@gmail.com</a:t>
            </a:r>
          </a:p>
        </p:txBody>
      </p:sp>
    </p:spTree>
    <p:extLst>
      <p:ext uri="{BB962C8B-B14F-4D97-AF65-F5344CB8AC3E}">
        <p14:creationId xmlns:p14="http://schemas.microsoft.com/office/powerpoint/2010/main" xmlns="" val="13731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Four-stroke engine</a:t>
            </a:r>
          </a:p>
          <a:p>
            <a:pPr lvl="1"/>
            <a:r>
              <a:rPr lang="en-US" sz="1800"/>
              <a:t>Weber MPE 750 Turbo (2 cyl)</a:t>
            </a:r>
          </a:p>
          <a:p>
            <a:r>
              <a:rPr lang="en-US" sz="1800"/>
              <a:t>Lightweight cross-country chassis</a:t>
            </a:r>
          </a:p>
          <a:p>
            <a:pPr lvl="1"/>
            <a:r>
              <a:rPr lang="en-US" sz="1800"/>
              <a:t>Better control = less need to decelerate and accelerate</a:t>
            </a:r>
          </a:p>
          <a:p>
            <a:pPr lvl="1"/>
            <a:r>
              <a:rPr lang="en-US" sz="1800"/>
              <a:t>2012 Polaris Rush</a:t>
            </a:r>
          </a:p>
          <a:p>
            <a:r>
              <a:rPr lang="en-US" sz="1800"/>
              <a:t>Inexpensive Weight Reductions</a:t>
            </a:r>
          </a:p>
          <a:p>
            <a:pPr lvl="1"/>
            <a:r>
              <a:rPr lang="en-US" sz="1800"/>
              <a:t>Lithium Iron Phosphate Battery</a:t>
            </a:r>
          </a:p>
          <a:p>
            <a:pPr lvl="1"/>
            <a:r>
              <a:rPr lang="en-US" sz="1800"/>
              <a:t>Aluminum Muffler</a:t>
            </a:r>
          </a:p>
          <a:p>
            <a:r>
              <a:rPr lang="en-US" sz="1800"/>
              <a:t>Improved traction and reduced drivetrain losses</a:t>
            </a:r>
          </a:p>
          <a:p>
            <a:pPr lvl="1"/>
            <a:r>
              <a:rPr lang="en-US" sz="1800"/>
              <a:t>Prestudded track (Camoplast ICE Attak XT)</a:t>
            </a:r>
          </a:p>
          <a:p>
            <a:pPr lvl="1"/>
            <a:r>
              <a:rPr lang="en-US" sz="1800"/>
              <a:t>Large diameter rear idler wheels</a:t>
            </a:r>
          </a:p>
          <a:p>
            <a:r>
              <a:rPr lang="en-US" sz="1800"/>
              <a:t>Part of a long term plan</a:t>
            </a:r>
          </a:p>
          <a:p>
            <a:pPr lvl="1"/>
            <a:r>
              <a:rPr lang="en-US" sz="1800"/>
              <a:t>Stay tuned for next year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7069" y="1675804"/>
            <a:ext cx="4922227" cy="368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281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Engine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Calibri"/>
              </a:rPr>
              <a:t>Weber MPE 750 Turbo</a:t>
            </a:r>
          </a:p>
          <a:p>
            <a:pPr lvl="1"/>
            <a:r>
              <a:rPr lang="en-US" sz="2800">
                <a:latin typeface="Calibri"/>
              </a:rPr>
              <a:t>2 cylinder</a:t>
            </a:r>
          </a:p>
          <a:p>
            <a:pPr lvl="1"/>
            <a:r>
              <a:rPr lang="en-US" sz="2800">
                <a:latin typeface="Calibri"/>
              </a:rPr>
              <a:t>750 cc</a:t>
            </a:r>
          </a:p>
          <a:p>
            <a:pPr lvl="1"/>
            <a:r>
              <a:rPr lang="en-US" sz="2800">
                <a:latin typeface="Calibri"/>
              </a:rPr>
              <a:t>Four stroke</a:t>
            </a:r>
          </a:p>
          <a:p>
            <a:pPr lvl="1"/>
            <a:r>
              <a:rPr lang="en-US" sz="2800">
                <a:latin typeface="Calibri"/>
              </a:rPr>
              <a:t>Turbo charged</a:t>
            </a:r>
          </a:p>
        </p:txBody>
      </p:sp>
      <p:pic>
        <p:nvPicPr>
          <p:cNvPr id="4" name="Picture 3" descr="Imag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20638" y="775505"/>
            <a:ext cx="3428496" cy="39728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90460" y="4567644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snowmobile.com</a:t>
            </a:r>
          </a:p>
        </p:txBody>
      </p:sp>
    </p:spTree>
    <p:extLst>
      <p:ext uri="{BB962C8B-B14F-4D97-AF65-F5344CB8AC3E}">
        <p14:creationId xmlns:p14="http://schemas.microsoft.com/office/powerpoint/2010/main" xmlns="" val="272438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Chassis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Calibri"/>
              </a:rPr>
              <a:t>2012 Polaris Rush</a:t>
            </a:r>
          </a:p>
          <a:p>
            <a:pPr lvl="1"/>
            <a:r>
              <a:rPr lang="en-US" sz="2800">
                <a:latin typeface="Calibri"/>
              </a:rPr>
              <a:t>Easy to service</a:t>
            </a:r>
          </a:p>
          <a:p>
            <a:pPr lvl="1"/>
            <a:r>
              <a:rPr lang="en-US" sz="2800">
                <a:latin typeface="Calibri"/>
              </a:rPr>
              <a:t>Good handling</a:t>
            </a:r>
          </a:p>
          <a:p>
            <a:pPr lvl="1"/>
            <a:r>
              <a:rPr lang="en-US" sz="2800">
                <a:latin typeface="Calibri"/>
              </a:rPr>
              <a:t>Fairly lightweight</a:t>
            </a:r>
          </a:p>
          <a:p>
            <a:pPr lvl="1"/>
            <a:r>
              <a:rPr lang="en-US" sz="2800">
                <a:latin typeface="Calibri"/>
              </a:rPr>
              <a:t>Added bonus: free</a:t>
            </a:r>
          </a:p>
          <a:p>
            <a:pPr lvl="2"/>
            <a:r>
              <a:rPr lang="en-US" sz="2800">
                <a:latin typeface="Calibri"/>
              </a:rPr>
              <a:t>(Thanks Polaris!)</a:t>
            </a:r>
          </a:p>
        </p:txBody>
      </p:sp>
      <p:pic>
        <p:nvPicPr>
          <p:cNvPr id="5" name="Picture 4" descr="Imag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2781" y="1224085"/>
            <a:ext cx="5285398" cy="39607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13369" y="5021956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Polaris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20815" y="51761"/>
            <a:ext cx="2743200" cy="11329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Click to add text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36475" y="267421"/>
            <a:ext cx="2743200" cy="11329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Click to add text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52135" y="483082"/>
            <a:ext cx="2743200" cy="11329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xmlns="" val="113065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Modifications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42664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Lithium Iron Phosphate 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Antigravity</a:t>
            </a:r>
          </a:p>
          <a:p>
            <a:r>
              <a:rPr lang="en-US"/>
              <a:t>12 cell</a:t>
            </a:r>
          </a:p>
          <a:p>
            <a:r>
              <a:rPr lang="en-US"/>
              <a:t>small volume</a:t>
            </a:r>
          </a:p>
          <a:p>
            <a:r>
              <a:rPr lang="en-US"/>
              <a:t>Weight &lt; 2 lbs</a:t>
            </a:r>
          </a:p>
          <a:p>
            <a:r>
              <a:rPr lang="en-US"/>
              <a:t>360 cold cranking amps</a:t>
            </a:r>
          </a:p>
        </p:txBody>
      </p:sp>
      <p:pic>
        <p:nvPicPr>
          <p:cNvPr id="4" name="Picture 3" descr="Imag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57854" y="1622165"/>
            <a:ext cx="3377640" cy="33743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96753" y="5082379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Antigravity Batteries</a:t>
            </a:r>
          </a:p>
        </p:txBody>
      </p:sp>
    </p:spTree>
    <p:extLst>
      <p:ext uri="{BB962C8B-B14F-4D97-AF65-F5344CB8AC3E}">
        <p14:creationId xmlns:p14="http://schemas.microsoft.com/office/powerpoint/2010/main" xmlns="" val="155756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Way Caesium Catalytic Converter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Operator perspective: clear conscience</a:t>
            </a:r>
          </a:p>
          <a:p>
            <a:r>
              <a:rPr lang="en-US"/>
              <a:t>Dealer/rental: environmental appeal as a selling point</a:t>
            </a:r>
          </a:p>
          <a:p>
            <a:r>
              <a:rPr lang="en-US"/>
              <a:t>Environmental: targets CO, HC and NOx</a:t>
            </a:r>
          </a:p>
        </p:txBody>
      </p:sp>
    </p:spTree>
    <p:extLst>
      <p:ext uri="{BB962C8B-B14F-4D97-AF65-F5344CB8AC3E}">
        <p14:creationId xmlns:p14="http://schemas.microsoft.com/office/powerpoint/2010/main" xmlns="" val="239100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Muffler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Single element re-entrant diffuser</a:t>
            </a:r>
          </a:p>
          <a:p>
            <a:r>
              <a:rPr lang="fr-FR"/>
              <a:t>Aluminum construction</a:t>
            </a:r>
          </a:p>
          <a:p>
            <a:r>
              <a:rPr lang="fr-FR"/>
              <a:t>Weight </a:t>
            </a:r>
            <a:r>
              <a:rPr lang="en-US"/>
              <a:t>&lt; 5 lbs</a:t>
            </a:r>
            <a:endParaRPr lang="fr-FR"/>
          </a:p>
          <a:p>
            <a:r>
              <a:rPr lang="en-US"/>
              <a:t>Targets 6500 rpm</a:t>
            </a:r>
          </a:p>
          <a:p>
            <a:pPr lvl="1"/>
            <a:r>
              <a:rPr lang="fr-FR"/>
              <a:t>(on a 3-cyl)</a:t>
            </a:r>
          </a:p>
        </p:txBody>
      </p:sp>
      <p:pic>
        <p:nvPicPr>
          <p:cNvPr id="4" name="Picture 3" descr="muffl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62032" y="1086130"/>
            <a:ext cx="5017181" cy="404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6255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79050" cy="4351338"/>
          </a:xfrm>
        </p:spPr>
        <p:txBody>
          <a:bodyPr/>
          <a:lstStyle/>
          <a:p>
            <a:r>
              <a:rPr lang="en-US" sz="2400"/>
              <a:t>Camoplast Ice Attak XT</a:t>
            </a:r>
          </a:p>
          <a:p>
            <a:r>
              <a:rPr lang="en-US" sz="2400"/>
              <a:t>Pre-studded</a:t>
            </a:r>
          </a:p>
          <a:p>
            <a:r>
              <a:rPr lang="en-US" sz="2400"/>
              <a:t>1.22" lug profile</a:t>
            </a:r>
          </a:p>
          <a:p>
            <a:r>
              <a:rPr lang="en-US" sz="2400"/>
              <a:t>Traction and stability allows rider to maintain speed - less fuel burned from excessive need to accelerate and decelerate</a:t>
            </a:r>
          </a:p>
          <a:p>
            <a:r>
              <a:rPr lang="en-US" sz="2400"/>
              <a:t>Added traction can contribute to safety </a:t>
            </a:r>
          </a:p>
        </p:txBody>
      </p:sp>
      <p:pic>
        <p:nvPicPr>
          <p:cNvPr id="4" name="Picture 3" descr="Imag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60450" y="1355973"/>
            <a:ext cx="5839874" cy="391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4250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278</Words>
  <Application>Microsoft Office PowerPoint</Application>
  <PresentationFormat>Custom</PresentationFormat>
  <Paragraphs>75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University of Waterloo 2014 Clean Snowmobile</vt:lpstr>
      <vt:lpstr>Strategy</vt:lpstr>
      <vt:lpstr>Engine Selection</vt:lpstr>
      <vt:lpstr>Chassis Selection</vt:lpstr>
      <vt:lpstr>Modifications</vt:lpstr>
      <vt:lpstr>Lithium Iron Phosphate Battery</vt:lpstr>
      <vt:lpstr>3 Way Caesium Catalytic Converter</vt:lpstr>
      <vt:lpstr>Muffler</vt:lpstr>
      <vt:lpstr>Track</vt:lpstr>
      <vt:lpstr>8" rear wheels</vt:lpstr>
      <vt:lpstr>Next steps</vt:lpstr>
      <vt:lpstr>Thank you!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wshapton</cp:lastModifiedBy>
  <cp:revision>4</cp:revision>
  <dcterms:created xsi:type="dcterms:W3CDTF">2013-07-15T20:26:40Z</dcterms:created>
  <dcterms:modified xsi:type="dcterms:W3CDTF">2014-03-05T17:32:48Z</dcterms:modified>
</cp:coreProperties>
</file>