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8" r:id="rId6"/>
    <p:sldId id="259" r:id="rId7"/>
    <p:sldId id="260" r:id="rId8"/>
    <p:sldId id="261" r:id="rId9"/>
    <p:sldId id="267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Ryan\Clean%20Snowmobile%20Challenge\Sound%20Testing\Absorption%20Coefficient%20Data\2017%20Design%20Report%20Comparis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Verification!$A$1</c:f>
              <c:strCache>
                <c:ptCount val="1"/>
                <c:pt idx="0">
                  <c:v>NoSample-1-1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Verification!$A$6:$A$24</c:f>
              <c:numCache>
                <c:formatCode>General</c:formatCode>
                <c:ptCount val="19"/>
                <c:pt idx="0">
                  <c:v>40</c:v>
                </c:pt>
                <c:pt idx="1">
                  <c:v>50</c:v>
                </c:pt>
                <c:pt idx="2">
                  <c:v>63</c:v>
                </c:pt>
                <c:pt idx="3">
                  <c:v>80</c:v>
                </c:pt>
                <c:pt idx="4">
                  <c:v>100</c:v>
                </c:pt>
                <c:pt idx="5">
                  <c:v>125</c:v>
                </c:pt>
                <c:pt idx="6">
                  <c:v>160</c:v>
                </c:pt>
                <c:pt idx="7">
                  <c:v>200</c:v>
                </c:pt>
                <c:pt idx="8">
                  <c:v>250</c:v>
                </c:pt>
                <c:pt idx="9">
                  <c:v>315</c:v>
                </c:pt>
                <c:pt idx="10">
                  <c:v>400</c:v>
                </c:pt>
                <c:pt idx="11">
                  <c:v>500</c:v>
                </c:pt>
                <c:pt idx="12">
                  <c:v>630</c:v>
                </c:pt>
                <c:pt idx="13">
                  <c:v>800</c:v>
                </c:pt>
                <c:pt idx="14">
                  <c:v>1000</c:v>
                </c:pt>
                <c:pt idx="15">
                  <c:v>1250</c:v>
                </c:pt>
                <c:pt idx="16">
                  <c:v>1600</c:v>
                </c:pt>
                <c:pt idx="17">
                  <c:v>2000</c:v>
                </c:pt>
                <c:pt idx="18">
                  <c:v>2500</c:v>
                </c:pt>
              </c:numCache>
            </c:numRef>
          </c:xVal>
          <c:yVal>
            <c:numRef>
              <c:f>Verification!$B$6:$B$24</c:f>
              <c:numCache>
                <c:formatCode>General</c:formatCode>
                <c:ptCount val="19"/>
                <c:pt idx="0">
                  <c:v>1.6483234244942913E-2</c:v>
                </c:pt>
                <c:pt idx="1">
                  <c:v>-3.1225947232692342E-2</c:v>
                </c:pt>
                <c:pt idx="2">
                  <c:v>-1.0988928504413797E-2</c:v>
                </c:pt>
                <c:pt idx="3">
                  <c:v>-2.7529236806327351E-3</c:v>
                </c:pt>
                <c:pt idx="4">
                  <c:v>-7.2400493299476398E-2</c:v>
                </c:pt>
                <c:pt idx="5">
                  <c:v>-6.7140855319524961E-2</c:v>
                </c:pt>
                <c:pt idx="6">
                  <c:v>2.3120605732830701E-2</c:v>
                </c:pt>
                <c:pt idx="7">
                  <c:v>-3.8563975811899631E-2</c:v>
                </c:pt>
                <c:pt idx="8">
                  <c:v>9.7243917146778269E-2</c:v>
                </c:pt>
                <c:pt idx="9">
                  <c:v>0</c:v>
                </c:pt>
                <c:pt idx="10">
                  <c:v>2.9134747658539073E-2</c:v>
                </c:pt>
                <c:pt idx="11">
                  <c:v>-3.4923853653727299E-2</c:v>
                </c:pt>
                <c:pt idx="12">
                  <c:v>-3.65530473055653E-4</c:v>
                </c:pt>
                <c:pt idx="13">
                  <c:v>9.8846180859308852E-3</c:v>
                </c:pt>
                <c:pt idx="14">
                  <c:v>-3.2974894352152617E-2</c:v>
                </c:pt>
                <c:pt idx="15">
                  <c:v>-4.705246078961367E-2</c:v>
                </c:pt>
                <c:pt idx="16">
                  <c:v>5.7885559845309631E-2</c:v>
                </c:pt>
                <c:pt idx="17">
                  <c:v>1.5013191725535946E-2</c:v>
                </c:pt>
                <c:pt idx="18">
                  <c:v>0.52529164211766788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C4-4BCF-BF9E-CE961F4BEE7D}"/>
            </c:ext>
          </c:extLst>
        </c:ser>
        <c:ser>
          <c:idx val="1"/>
          <c:order val="1"/>
          <c:tx>
            <c:strRef>
              <c:f>Verification!$D$1</c:f>
              <c:strCache>
                <c:ptCount val="1"/>
                <c:pt idx="0">
                  <c:v>NoSample-1-2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Verification!$D$6:$D$24</c:f>
              <c:numCache>
                <c:formatCode>General</c:formatCode>
                <c:ptCount val="19"/>
                <c:pt idx="0">
                  <c:v>40</c:v>
                </c:pt>
                <c:pt idx="1">
                  <c:v>50</c:v>
                </c:pt>
                <c:pt idx="2">
                  <c:v>63</c:v>
                </c:pt>
                <c:pt idx="3">
                  <c:v>80</c:v>
                </c:pt>
                <c:pt idx="4">
                  <c:v>100</c:v>
                </c:pt>
                <c:pt idx="5">
                  <c:v>125</c:v>
                </c:pt>
                <c:pt idx="6">
                  <c:v>160</c:v>
                </c:pt>
                <c:pt idx="7">
                  <c:v>200</c:v>
                </c:pt>
                <c:pt idx="8">
                  <c:v>250</c:v>
                </c:pt>
                <c:pt idx="9">
                  <c:v>315</c:v>
                </c:pt>
                <c:pt idx="10">
                  <c:v>400</c:v>
                </c:pt>
                <c:pt idx="11">
                  <c:v>500</c:v>
                </c:pt>
                <c:pt idx="12">
                  <c:v>630</c:v>
                </c:pt>
                <c:pt idx="13">
                  <c:v>800</c:v>
                </c:pt>
                <c:pt idx="14">
                  <c:v>1000</c:v>
                </c:pt>
                <c:pt idx="15">
                  <c:v>1250</c:v>
                </c:pt>
                <c:pt idx="16">
                  <c:v>1600</c:v>
                </c:pt>
                <c:pt idx="17">
                  <c:v>2000</c:v>
                </c:pt>
                <c:pt idx="18">
                  <c:v>2500</c:v>
                </c:pt>
              </c:numCache>
            </c:numRef>
          </c:xVal>
          <c:yVal>
            <c:numRef>
              <c:f>Verification!$E$6:$E$24</c:f>
              <c:numCache>
                <c:formatCode>General</c:formatCode>
                <c:ptCount val="19"/>
                <c:pt idx="0">
                  <c:v>-2.9152992475094397E-2</c:v>
                </c:pt>
                <c:pt idx="1">
                  <c:v>2.5548979591838328E-2</c:v>
                </c:pt>
                <c:pt idx="2">
                  <c:v>3.2739925339947518E-2</c:v>
                </c:pt>
                <c:pt idx="3">
                  <c:v>-2.7776456599288846E-2</c:v>
                </c:pt>
                <c:pt idx="4">
                  <c:v>-3.2964830090058239E-2</c:v>
                </c:pt>
                <c:pt idx="5">
                  <c:v>-1.056795832530133E-2</c:v>
                </c:pt>
                <c:pt idx="6">
                  <c:v>-3.6141679661397808E-2</c:v>
                </c:pt>
                <c:pt idx="7">
                  <c:v>4.4760558935176609E-2</c:v>
                </c:pt>
                <c:pt idx="8">
                  <c:v>9.2089696657247422E-2</c:v>
                </c:pt>
                <c:pt idx="9">
                  <c:v>2.0724826388888506E-2</c:v>
                </c:pt>
                <c:pt idx="10">
                  <c:v>5.094693028095687E-2</c:v>
                </c:pt>
                <c:pt idx="11">
                  <c:v>-3.0907273500034638E-2</c:v>
                </c:pt>
                <c:pt idx="12">
                  <c:v>-7.321959813415102E-3</c:v>
                </c:pt>
                <c:pt idx="13">
                  <c:v>-5.5111496661039983E-3</c:v>
                </c:pt>
                <c:pt idx="14">
                  <c:v>-0.26907715717381508</c:v>
                </c:pt>
                <c:pt idx="15">
                  <c:v>0.41595611078061989</c:v>
                </c:pt>
                <c:pt idx="16">
                  <c:v>-4.1500162315992961E-2</c:v>
                </c:pt>
                <c:pt idx="17">
                  <c:v>-0.11059171597633277</c:v>
                </c:pt>
                <c:pt idx="18">
                  <c:v>-1.6592000826432014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C4-4BCF-BF9E-CE961F4BEE7D}"/>
            </c:ext>
          </c:extLst>
        </c:ser>
        <c:ser>
          <c:idx val="2"/>
          <c:order val="2"/>
          <c:tx>
            <c:strRef>
              <c:f>Verification!$G$1</c:f>
              <c:strCache>
                <c:ptCount val="1"/>
                <c:pt idx="0">
                  <c:v>NoSample-1-3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Verification!$G$6:$G$24</c:f>
              <c:numCache>
                <c:formatCode>General</c:formatCode>
                <c:ptCount val="19"/>
                <c:pt idx="0">
                  <c:v>40</c:v>
                </c:pt>
                <c:pt idx="1">
                  <c:v>50</c:v>
                </c:pt>
                <c:pt idx="2">
                  <c:v>63</c:v>
                </c:pt>
                <c:pt idx="3">
                  <c:v>80</c:v>
                </c:pt>
                <c:pt idx="4">
                  <c:v>100</c:v>
                </c:pt>
                <c:pt idx="5">
                  <c:v>125</c:v>
                </c:pt>
                <c:pt idx="6">
                  <c:v>160</c:v>
                </c:pt>
                <c:pt idx="7">
                  <c:v>200</c:v>
                </c:pt>
                <c:pt idx="8">
                  <c:v>250</c:v>
                </c:pt>
                <c:pt idx="9">
                  <c:v>315</c:v>
                </c:pt>
                <c:pt idx="10">
                  <c:v>400</c:v>
                </c:pt>
                <c:pt idx="11">
                  <c:v>500</c:v>
                </c:pt>
                <c:pt idx="12">
                  <c:v>630</c:v>
                </c:pt>
                <c:pt idx="13">
                  <c:v>800</c:v>
                </c:pt>
                <c:pt idx="14">
                  <c:v>1000</c:v>
                </c:pt>
                <c:pt idx="15">
                  <c:v>1250</c:v>
                </c:pt>
                <c:pt idx="16">
                  <c:v>1600</c:v>
                </c:pt>
                <c:pt idx="17">
                  <c:v>2000</c:v>
                </c:pt>
                <c:pt idx="18">
                  <c:v>2500</c:v>
                </c:pt>
              </c:numCache>
            </c:numRef>
          </c:xVal>
          <c:yVal>
            <c:numRef>
              <c:f>Verification!$H$6:$H$24</c:f>
              <c:numCache>
                <c:formatCode>General</c:formatCode>
                <c:ptCount val="19"/>
                <c:pt idx="0">
                  <c:v>-6.0899999999999954E-2</c:v>
                </c:pt>
                <c:pt idx="1">
                  <c:v>5.1939058171745045E-2</c:v>
                </c:pt>
                <c:pt idx="2">
                  <c:v>2.2098765432099765E-2</c:v>
                </c:pt>
                <c:pt idx="3">
                  <c:v>2.7395957193813936E-2</c:v>
                </c:pt>
                <c:pt idx="4">
                  <c:v>0</c:v>
                </c:pt>
                <c:pt idx="5">
                  <c:v>-2.9351344239290977E-2</c:v>
                </c:pt>
                <c:pt idx="6">
                  <c:v>-5.943523320629307E-3</c:v>
                </c:pt>
                <c:pt idx="7">
                  <c:v>-2.6367819803088111E-3</c:v>
                </c:pt>
                <c:pt idx="8">
                  <c:v>8.4486852212506069E-2</c:v>
                </c:pt>
                <c:pt idx="9">
                  <c:v>-1.1922398433309223E-2</c:v>
                </c:pt>
                <c:pt idx="10">
                  <c:v>-5.3205904744580534E-2</c:v>
                </c:pt>
                <c:pt idx="11">
                  <c:v>3.0806872971855359E-2</c:v>
                </c:pt>
                <c:pt idx="12">
                  <c:v>2.5517168131526935E-3</c:v>
                </c:pt>
                <c:pt idx="13">
                  <c:v>-9.9888392386935365E-3</c:v>
                </c:pt>
                <c:pt idx="14">
                  <c:v>-0.19307280084834355</c:v>
                </c:pt>
                <c:pt idx="15">
                  <c:v>-0.47674350563298207</c:v>
                </c:pt>
                <c:pt idx="16">
                  <c:v>-5.1281967207743584E-3</c:v>
                </c:pt>
                <c:pt idx="17">
                  <c:v>-1.0735296140565342E-2</c:v>
                </c:pt>
                <c:pt idx="18">
                  <c:v>0.53894223441548483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AC4-4BCF-BF9E-CE961F4BEE7D}"/>
            </c:ext>
          </c:extLst>
        </c:ser>
        <c:ser>
          <c:idx val="3"/>
          <c:order val="3"/>
          <c:tx>
            <c:strRef>
              <c:f>Verification!$J$1</c:f>
              <c:strCache>
                <c:ptCount val="1"/>
                <c:pt idx="0">
                  <c:v>NoSample-1-4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Verification!$J$6:$J$24</c:f>
              <c:numCache>
                <c:formatCode>General</c:formatCode>
                <c:ptCount val="19"/>
                <c:pt idx="0">
                  <c:v>40</c:v>
                </c:pt>
                <c:pt idx="1">
                  <c:v>50</c:v>
                </c:pt>
                <c:pt idx="2">
                  <c:v>63</c:v>
                </c:pt>
                <c:pt idx="3">
                  <c:v>80</c:v>
                </c:pt>
                <c:pt idx="4">
                  <c:v>100</c:v>
                </c:pt>
                <c:pt idx="5">
                  <c:v>125</c:v>
                </c:pt>
                <c:pt idx="6">
                  <c:v>160</c:v>
                </c:pt>
                <c:pt idx="7">
                  <c:v>200</c:v>
                </c:pt>
                <c:pt idx="8">
                  <c:v>250</c:v>
                </c:pt>
                <c:pt idx="9">
                  <c:v>315</c:v>
                </c:pt>
                <c:pt idx="10">
                  <c:v>400</c:v>
                </c:pt>
                <c:pt idx="11">
                  <c:v>500</c:v>
                </c:pt>
                <c:pt idx="12">
                  <c:v>630</c:v>
                </c:pt>
                <c:pt idx="13">
                  <c:v>800</c:v>
                </c:pt>
                <c:pt idx="14">
                  <c:v>1000</c:v>
                </c:pt>
                <c:pt idx="15">
                  <c:v>1250</c:v>
                </c:pt>
                <c:pt idx="16">
                  <c:v>1600</c:v>
                </c:pt>
                <c:pt idx="17">
                  <c:v>2000</c:v>
                </c:pt>
                <c:pt idx="18">
                  <c:v>2500</c:v>
                </c:pt>
              </c:numCache>
            </c:numRef>
          </c:xVal>
          <c:yVal>
            <c:numRef>
              <c:f>Verification!$K$6:$K$24</c:f>
              <c:numCache>
                <c:formatCode>General</c:formatCode>
                <c:ptCount val="19"/>
                <c:pt idx="0">
                  <c:v>-3.4629482952351465E-2</c:v>
                </c:pt>
                <c:pt idx="1">
                  <c:v>3.032214506172537E-2</c:v>
                </c:pt>
                <c:pt idx="2">
                  <c:v>-8.4925308819336909E-3</c:v>
                </c:pt>
                <c:pt idx="3">
                  <c:v>-4.1865709227436376E-2</c:v>
                </c:pt>
                <c:pt idx="4">
                  <c:v>2.6524016891235291E-2</c:v>
                </c:pt>
                <c:pt idx="5">
                  <c:v>-5.13084444444456E-2</c:v>
                </c:pt>
                <c:pt idx="6">
                  <c:v>-2.9873022945008376E-3</c:v>
                </c:pt>
                <c:pt idx="7">
                  <c:v>1.3131833891417033E-2</c:v>
                </c:pt>
                <c:pt idx="8">
                  <c:v>1.0567957545721485E-2</c:v>
                </c:pt>
                <c:pt idx="9">
                  <c:v>3.2138139558086753E-2</c:v>
                </c:pt>
                <c:pt idx="10">
                  <c:v>0.12609869711839539</c:v>
                </c:pt>
                <c:pt idx="11">
                  <c:v>-0.13672544055779512</c:v>
                </c:pt>
                <c:pt idx="12">
                  <c:v>-2.9250441419730322E-3</c:v>
                </c:pt>
                <c:pt idx="13">
                  <c:v>-2.2160658025585089E-3</c:v>
                </c:pt>
                <c:pt idx="14">
                  <c:v>6.7207246694425904E-2</c:v>
                </c:pt>
                <c:pt idx="15">
                  <c:v>-0.98980945821854505</c:v>
                </c:pt>
                <c:pt idx="16">
                  <c:v>-9.2728999436227033E-2</c:v>
                </c:pt>
                <c:pt idx="17">
                  <c:v>-1.3215715712704634E-2</c:v>
                </c:pt>
                <c:pt idx="18">
                  <c:v>-2.6374118400000044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AC4-4BCF-BF9E-CE961F4BEE7D}"/>
            </c:ext>
          </c:extLst>
        </c:ser>
        <c:ser>
          <c:idx val="4"/>
          <c:order val="4"/>
          <c:tx>
            <c:strRef>
              <c:f>Verification!$M$1</c:f>
              <c:strCache>
                <c:ptCount val="1"/>
                <c:pt idx="0">
                  <c:v>NoSample-1-5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Verification!$M$6:$M$24</c:f>
              <c:numCache>
                <c:formatCode>General</c:formatCode>
                <c:ptCount val="19"/>
                <c:pt idx="0">
                  <c:v>40</c:v>
                </c:pt>
                <c:pt idx="1">
                  <c:v>50</c:v>
                </c:pt>
                <c:pt idx="2">
                  <c:v>63</c:v>
                </c:pt>
                <c:pt idx="3">
                  <c:v>80</c:v>
                </c:pt>
                <c:pt idx="4">
                  <c:v>100</c:v>
                </c:pt>
                <c:pt idx="5">
                  <c:v>125</c:v>
                </c:pt>
                <c:pt idx="6">
                  <c:v>160</c:v>
                </c:pt>
                <c:pt idx="7">
                  <c:v>200</c:v>
                </c:pt>
                <c:pt idx="8">
                  <c:v>250</c:v>
                </c:pt>
                <c:pt idx="9">
                  <c:v>315</c:v>
                </c:pt>
                <c:pt idx="10">
                  <c:v>400</c:v>
                </c:pt>
                <c:pt idx="11">
                  <c:v>500</c:v>
                </c:pt>
                <c:pt idx="12">
                  <c:v>630</c:v>
                </c:pt>
                <c:pt idx="13">
                  <c:v>800</c:v>
                </c:pt>
                <c:pt idx="14">
                  <c:v>1000</c:v>
                </c:pt>
                <c:pt idx="15">
                  <c:v>1250</c:v>
                </c:pt>
                <c:pt idx="16">
                  <c:v>1600</c:v>
                </c:pt>
                <c:pt idx="17">
                  <c:v>2000</c:v>
                </c:pt>
                <c:pt idx="18">
                  <c:v>2500</c:v>
                </c:pt>
              </c:numCache>
            </c:numRef>
          </c:xVal>
          <c:yVal>
            <c:numRef>
              <c:f>Verification!$N$6:$N$24</c:f>
              <c:numCache>
                <c:formatCode>General</c:formatCode>
                <c:ptCount val="19"/>
                <c:pt idx="0">
                  <c:v>-8.4925308819336909E-3</c:v>
                </c:pt>
                <c:pt idx="1">
                  <c:v>-1.6759484758034127E-2</c:v>
                </c:pt>
                <c:pt idx="2">
                  <c:v>-2.2566285513081263E-2</c:v>
                </c:pt>
                <c:pt idx="3">
                  <c:v>-3.937741016907248E-2</c:v>
                </c:pt>
                <c:pt idx="4">
                  <c:v>7.952254726115715E-3</c:v>
                </c:pt>
                <c:pt idx="5">
                  <c:v>-7.7669611201267585E-3</c:v>
                </c:pt>
                <c:pt idx="6">
                  <c:v>5.8565027820559612E-3</c:v>
                </c:pt>
                <c:pt idx="7">
                  <c:v>0</c:v>
                </c:pt>
                <c:pt idx="8">
                  <c:v>-8.6592883280325106E-2</c:v>
                </c:pt>
                <c:pt idx="9">
                  <c:v>-4.8113501233085776E-2</c:v>
                </c:pt>
                <c:pt idx="10">
                  <c:v>-8.5652713857868878E-3</c:v>
                </c:pt>
                <c:pt idx="11">
                  <c:v>-3.1060946698181935E-2</c:v>
                </c:pt>
                <c:pt idx="12">
                  <c:v>-1.0923986441051525E-3</c:v>
                </c:pt>
                <c:pt idx="13">
                  <c:v>8.7502997513918546E-3</c:v>
                </c:pt>
                <c:pt idx="14">
                  <c:v>-3.5438757268048127E-2</c:v>
                </c:pt>
                <c:pt idx="15">
                  <c:v>-0.13045368091450626</c:v>
                </c:pt>
                <c:pt idx="16">
                  <c:v>-7.6579171568857962E-3</c:v>
                </c:pt>
                <c:pt idx="17">
                  <c:v>8.3073368120472058E-3</c:v>
                </c:pt>
                <c:pt idx="18">
                  <c:v>-0.61881434244738798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AC4-4BCF-BF9E-CE961F4BEE7D}"/>
            </c:ext>
          </c:extLst>
        </c:ser>
        <c:ser>
          <c:idx val="5"/>
          <c:order val="5"/>
          <c:tx>
            <c:strRef>
              <c:f>Verification!$P$1</c:f>
              <c:strCache>
                <c:ptCount val="1"/>
                <c:pt idx="0">
                  <c:v>Average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Verification!$R$6:$R$24</c:f>
                <c:numCache>
                  <c:formatCode>General</c:formatCode>
                  <c:ptCount val="19"/>
                  <c:pt idx="0">
                    <c:v>2.5993592357527948E-2</c:v>
                  </c:pt>
                  <c:pt idx="1">
                    <c:v>3.1016087923998729E-2</c:v>
                  </c:pt>
                  <c:pt idx="2">
                    <c:v>2.1117070620418309E-2</c:v>
                  </c:pt>
                  <c:pt idx="3">
                    <c:v>2.6111631343308735E-2</c:v>
                  </c:pt>
                  <c:pt idx="4">
                    <c:v>3.4900492110907642E-2</c:v>
                  </c:pt>
                  <c:pt idx="5">
                    <c:v>2.3038032349676281E-2</c:v>
                  </c:pt>
                  <c:pt idx="6">
                    <c:v>1.9326247065144297E-2</c:v>
                  </c:pt>
                  <c:pt idx="7">
                    <c:v>2.6886291715851874E-2</c:v>
                  </c:pt>
                  <c:pt idx="8">
                    <c:v>7.0512855366458349E-2</c:v>
                  </c:pt>
                  <c:pt idx="9">
                    <c:v>2.7961190363733488E-2</c:v>
                  </c:pt>
                  <c:pt idx="10">
                    <c:v>6.01310792648194E-2</c:v>
                  </c:pt>
                  <c:pt idx="11">
                    <c:v>5.3955900105471757E-2</c:v>
                  </c:pt>
                  <c:pt idx="12">
                    <c:v>3.2634004100754329E-3</c:v>
                  </c:pt>
                  <c:pt idx="13">
                    <c:v>7.8633985804298263E-3</c:v>
                  </c:pt>
                  <c:pt idx="14">
                    <c:v>0.12132589361367459</c:v>
                  </c:pt>
                  <c:pt idx="15">
                    <c:v>0.46853203169330437</c:v>
                  </c:pt>
                  <c:pt idx="16">
                    <c:v>4.9331105191194533E-2</c:v>
                  </c:pt>
                  <c:pt idx="17">
                    <c:v>4.5476942762767758E-2</c:v>
                  </c:pt>
                  <c:pt idx="18">
                    <c:v>1.2403121217671691</c:v>
                  </c:pt>
                </c:numCache>
              </c:numRef>
            </c:plus>
            <c:minus>
              <c:numRef>
                <c:f>Verification!$R$6:$R$24</c:f>
                <c:numCache>
                  <c:formatCode>General</c:formatCode>
                  <c:ptCount val="19"/>
                  <c:pt idx="0">
                    <c:v>2.5993592357527948E-2</c:v>
                  </c:pt>
                  <c:pt idx="1">
                    <c:v>3.1016087923998729E-2</c:v>
                  </c:pt>
                  <c:pt idx="2">
                    <c:v>2.1117070620418309E-2</c:v>
                  </c:pt>
                  <c:pt idx="3">
                    <c:v>2.6111631343308735E-2</c:v>
                  </c:pt>
                  <c:pt idx="4">
                    <c:v>3.4900492110907642E-2</c:v>
                  </c:pt>
                  <c:pt idx="5">
                    <c:v>2.3038032349676281E-2</c:v>
                  </c:pt>
                  <c:pt idx="6">
                    <c:v>1.9326247065144297E-2</c:v>
                  </c:pt>
                  <c:pt idx="7">
                    <c:v>2.6886291715851874E-2</c:v>
                  </c:pt>
                  <c:pt idx="8">
                    <c:v>7.0512855366458349E-2</c:v>
                  </c:pt>
                  <c:pt idx="9">
                    <c:v>2.7961190363733488E-2</c:v>
                  </c:pt>
                  <c:pt idx="10">
                    <c:v>6.01310792648194E-2</c:v>
                  </c:pt>
                  <c:pt idx="11">
                    <c:v>5.3955900105471757E-2</c:v>
                  </c:pt>
                  <c:pt idx="12">
                    <c:v>3.2634004100754329E-3</c:v>
                  </c:pt>
                  <c:pt idx="13">
                    <c:v>7.8633985804298263E-3</c:v>
                  </c:pt>
                  <c:pt idx="14">
                    <c:v>0.12132589361367459</c:v>
                  </c:pt>
                  <c:pt idx="15">
                    <c:v>0.46853203169330437</c:v>
                  </c:pt>
                  <c:pt idx="16">
                    <c:v>4.9331105191194533E-2</c:v>
                  </c:pt>
                  <c:pt idx="17">
                    <c:v>4.5476942762767758E-2</c:v>
                  </c:pt>
                  <c:pt idx="18">
                    <c:v>1.2403121217671691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Verification!$P$6:$P$24</c:f>
              <c:numCache>
                <c:formatCode>General</c:formatCode>
                <c:ptCount val="19"/>
                <c:pt idx="0">
                  <c:v>40</c:v>
                </c:pt>
                <c:pt idx="1">
                  <c:v>50</c:v>
                </c:pt>
                <c:pt idx="2">
                  <c:v>63</c:v>
                </c:pt>
                <c:pt idx="3">
                  <c:v>80</c:v>
                </c:pt>
                <c:pt idx="4">
                  <c:v>100</c:v>
                </c:pt>
                <c:pt idx="5">
                  <c:v>125</c:v>
                </c:pt>
                <c:pt idx="6">
                  <c:v>160</c:v>
                </c:pt>
                <c:pt idx="7">
                  <c:v>200</c:v>
                </c:pt>
                <c:pt idx="8">
                  <c:v>250</c:v>
                </c:pt>
                <c:pt idx="9">
                  <c:v>315</c:v>
                </c:pt>
                <c:pt idx="10">
                  <c:v>400</c:v>
                </c:pt>
                <c:pt idx="11">
                  <c:v>500</c:v>
                </c:pt>
                <c:pt idx="12">
                  <c:v>630</c:v>
                </c:pt>
                <c:pt idx="13">
                  <c:v>800</c:v>
                </c:pt>
                <c:pt idx="14">
                  <c:v>1000</c:v>
                </c:pt>
                <c:pt idx="15">
                  <c:v>1250</c:v>
                </c:pt>
                <c:pt idx="16">
                  <c:v>1600</c:v>
                </c:pt>
                <c:pt idx="17">
                  <c:v>2000</c:v>
                </c:pt>
                <c:pt idx="18">
                  <c:v>2500</c:v>
                </c:pt>
              </c:numCache>
            </c:numRef>
          </c:xVal>
          <c:yVal>
            <c:numRef>
              <c:f>Verification!$Q$6:$Q$24</c:f>
              <c:numCache>
                <c:formatCode>General</c:formatCode>
                <c:ptCount val="19"/>
                <c:pt idx="0">
                  <c:v>-2.333835441288732E-2</c:v>
                </c:pt>
                <c:pt idx="1">
                  <c:v>1.1964950166916455E-2</c:v>
                </c:pt>
                <c:pt idx="2">
                  <c:v>2.558189174523706E-3</c:v>
                </c:pt>
                <c:pt idx="3">
                  <c:v>-1.68753084965233E-2</c:v>
                </c:pt>
                <c:pt idx="4">
                  <c:v>-1.4177810354436726E-2</c:v>
                </c:pt>
                <c:pt idx="5">
                  <c:v>-3.3227112689737923E-2</c:v>
                </c:pt>
                <c:pt idx="6">
                  <c:v>-3.2190793523282578E-3</c:v>
                </c:pt>
                <c:pt idx="7">
                  <c:v>3.33832700687704E-3</c:v>
                </c:pt>
                <c:pt idx="8">
                  <c:v>3.9559108056385628E-2</c:v>
                </c:pt>
                <c:pt idx="9">
                  <c:v>-1.4345867438839478E-3</c:v>
                </c:pt>
                <c:pt idx="10">
                  <c:v>2.8881839785504782E-2</c:v>
                </c:pt>
                <c:pt idx="11">
                  <c:v>-4.0562128287576729E-2</c:v>
                </c:pt>
                <c:pt idx="12">
                  <c:v>-1.8306432518792493E-3</c:v>
                </c:pt>
                <c:pt idx="13">
                  <c:v>1.8377262599333921E-4</c:v>
                </c:pt>
                <c:pt idx="14">
                  <c:v>-9.2671272589586698E-2</c:v>
                </c:pt>
                <c:pt idx="15">
                  <c:v>-0.2456205989550054</c:v>
                </c:pt>
                <c:pt idx="16">
                  <c:v>-1.7825943156914104E-2</c:v>
                </c:pt>
                <c:pt idx="17">
                  <c:v>-2.2244439858403919E-2</c:v>
                </c:pt>
                <c:pt idx="18">
                  <c:v>-0.77023847771148835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AC4-4BCF-BF9E-CE961F4BE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8650048"/>
        <c:axId val="918638624"/>
      </c:scatterChart>
      <c:valAx>
        <c:axId val="918650048"/>
        <c:scaling>
          <c:logBase val="10"/>
          <c:orientation val="minMax"/>
          <c:min val="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Frequency</a:t>
                </a:r>
                <a:r>
                  <a:rPr lang="en-US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(Hz)</a:t>
                </a:r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8638624"/>
        <c:crosses val="autoZero"/>
        <c:crossBetween val="midCat"/>
      </c:valAx>
      <c:valAx>
        <c:axId val="918638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Absorption</a:t>
                </a:r>
                <a:r>
                  <a:rPr lang="en-US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Coefficient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18650048"/>
        <c:crossesAt val="30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1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3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4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2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9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0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CB9C-EE66-42B8-B902-0123174B705A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3A79-D3C4-4C34-80D1-D832B7A03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8545" y="1815709"/>
            <a:ext cx="3789988" cy="2896805"/>
          </a:xfrm>
          <a:prstGeom prst="rect">
            <a:avLst/>
          </a:prstGeom>
        </p:spPr>
      </p:pic>
      <p:sp>
        <p:nvSpPr>
          <p:cNvPr id="18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2600325"/>
            <a:ext cx="4948428" cy="26512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University of Minnesota-Twin Cities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SAE International Clean Snowmobile Challenge 2017</a:t>
            </a:r>
          </a:p>
        </p:txBody>
      </p:sp>
    </p:spTree>
    <p:extLst>
      <p:ext uri="{BB962C8B-B14F-4D97-AF65-F5344CB8AC3E}">
        <p14:creationId xmlns:p14="http://schemas.microsoft.com/office/powerpoint/2010/main" val="10668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64" y="2012865"/>
            <a:ext cx="4164098" cy="416409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Acknowledgments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Our Sponsors: Polaris, BASF, </a:t>
            </a:r>
            <a:r>
              <a:rPr lang="en-US" sz="2400" dirty="0" err="1">
                <a:solidFill>
                  <a:schemeClr val="bg1"/>
                </a:solidFill>
              </a:rPr>
              <a:t>Heraeus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Camso</a:t>
            </a:r>
            <a:r>
              <a:rPr lang="en-US" sz="2400" dirty="0">
                <a:solidFill>
                  <a:schemeClr val="bg1"/>
                </a:solidFill>
              </a:rPr>
              <a:t>, C&amp;A Pro, Ford, Celestica, Race Coatings, Minnesota Measurements, Toro, and others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Michigan Tech and the Keweenaw Research Center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SAE International</a:t>
            </a:r>
          </a:p>
          <a:p>
            <a:r>
              <a:rPr lang="en-US" sz="2400" dirty="0">
                <a:solidFill>
                  <a:schemeClr val="bg1"/>
                </a:solidFill>
              </a:rPr>
              <a:t>Judges and Volunteers</a:t>
            </a:r>
          </a:p>
        </p:txBody>
      </p:sp>
    </p:spTree>
    <p:extLst>
      <p:ext uri="{BB962C8B-B14F-4D97-AF65-F5344CB8AC3E}">
        <p14:creationId xmlns:p14="http://schemas.microsoft.com/office/powerpoint/2010/main" val="1048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28512"/>
              </p:ext>
            </p:extLst>
          </p:nvPr>
        </p:nvGraphicFramePr>
        <p:xfrm>
          <a:off x="1770529" y="291353"/>
          <a:ext cx="8650941" cy="627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024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380" y="442256"/>
            <a:ext cx="8235241" cy="5973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651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2015 Polaris Indy 600 SP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600cc 2 stroke Liberty engine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Rated 125 </a:t>
            </a:r>
            <a:r>
              <a:rPr lang="en-US" sz="2400" dirty="0" err="1"/>
              <a:t>hp</a:t>
            </a:r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/>
              <a:t>Fox IFP shocks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356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 dirty="0"/>
              <a:t>Modification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US" sz="2400"/>
              <a:t>Skis and Track</a:t>
            </a:r>
          </a:p>
          <a:p>
            <a:r>
              <a:rPr lang="en-US" sz="2400"/>
              <a:t>Exhaust and Catalyst</a:t>
            </a:r>
          </a:p>
          <a:p>
            <a:r>
              <a:rPr lang="en-US" sz="2400"/>
              <a:t>Sound Deadening Foam</a:t>
            </a:r>
          </a:p>
          <a:p>
            <a:r>
              <a:rPr lang="en-US" sz="2400"/>
              <a:t>Standalone ECU and Ethanol Sensor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90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7" r="2" b="14556"/>
          <a:stretch/>
        </p:blipFill>
        <p:spPr>
          <a:xfrm>
            <a:off x="5341379" y="4355687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9061"/>
          <a:stretch/>
        </p:blipFill>
        <p:spPr>
          <a:xfrm>
            <a:off x="5849918" y="1772745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Handling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838200" y="2015406"/>
            <a:ext cx="5097779" cy="4065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C&amp;A Pro TRX Skis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Camso</a:t>
            </a:r>
            <a:r>
              <a:rPr lang="en-US" sz="2400" dirty="0">
                <a:solidFill>
                  <a:schemeClr val="bg1"/>
                </a:solidFill>
              </a:rPr>
              <a:t> Ice-Attack XT Track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269" y="365124"/>
            <a:ext cx="6430272" cy="5744377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Exhaust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9940" y="2322576"/>
            <a:ext cx="6172200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Incorporates catalyst and a new muffler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Baffled to reduce noise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3-Way Catalyst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BASF TEX-0587 coating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Catalyst density 300 cells per square inch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2/9/1 ratio (</a:t>
            </a:r>
            <a:r>
              <a:rPr lang="en-US" sz="2400" dirty="0" err="1">
                <a:solidFill>
                  <a:schemeClr val="bg1"/>
                </a:solidFill>
              </a:rPr>
              <a:t>Pt:Pd:Rh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 b="3"/>
          <a:stretch/>
        </p:blipFill>
        <p:spPr>
          <a:xfrm>
            <a:off x="7829551" y="2828925"/>
            <a:ext cx="4042410" cy="3388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5" b="-3"/>
          <a:stretch/>
        </p:blipFill>
        <p:spPr>
          <a:xfrm>
            <a:off x="7829551" y="306909"/>
            <a:ext cx="4042409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Noise Reduction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Impedance tube and software</a:t>
            </a:r>
          </a:p>
          <a:p>
            <a:r>
              <a:rPr lang="en-US" sz="2400" dirty="0">
                <a:solidFill>
                  <a:schemeClr val="bg1"/>
                </a:solidFill>
              </a:rPr>
              <a:t>Allows testing of materials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Measures absorption coefficient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Best material tested was incorporated on sled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2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4" y="475488"/>
            <a:ext cx="8203579" cy="5951052"/>
          </a:xfrm>
        </p:spPr>
      </p:pic>
    </p:spTree>
    <p:extLst>
      <p:ext uri="{BB962C8B-B14F-4D97-AF65-F5344CB8AC3E}">
        <p14:creationId xmlns:p14="http://schemas.microsoft.com/office/powerpoint/2010/main" val="247727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r="17965" b="-1"/>
          <a:stretch/>
        </p:blipFill>
        <p:spPr>
          <a:xfrm>
            <a:off x="8307" y="1304366"/>
            <a:ext cx="3780358" cy="5553634"/>
          </a:xfrm>
          <a:prstGeom prst="rect">
            <a:avLst/>
          </a:prstGeom>
        </p:spPr>
      </p:pic>
      <p:grpSp>
        <p:nvGrpSpPr>
          <p:cNvPr id="11" name="Group 1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Engine Management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7515" y="2022601"/>
            <a:ext cx="7161017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Performance Electronics PE3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Standalone ECU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Supports 0-100% Ethanol mixtures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Air/Fuel ratio calibration strategy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0" r="1" b="3429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Sled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0-100% Ethanol Capable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Handling upgrades for on-trail performance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Quieter exhaust muffler and </a:t>
            </a:r>
            <a:r>
              <a:rPr lang="en-US" sz="1800" dirty="0" err="1"/>
              <a:t>aftertreatment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Sound deadening materials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414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192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University of Minnesota-Twin Cities</vt:lpstr>
      <vt:lpstr>2015 Polaris Indy 600 SP</vt:lpstr>
      <vt:lpstr>Modification Overview</vt:lpstr>
      <vt:lpstr>Handling</vt:lpstr>
      <vt:lpstr>Exhaust System</vt:lpstr>
      <vt:lpstr>Noise Reduction</vt:lpstr>
      <vt:lpstr>PowerPoint Presentation</vt:lpstr>
      <vt:lpstr>Engine Management</vt:lpstr>
      <vt:lpstr>Sled Overview</vt:lpstr>
      <vt:lpstr>Acknowledgments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Minnesota-Twin Cities</dc:title>
  <dc:creator>Frank</dc:creator>
  <cp:lastModifiedBy>Frank</cp:lastModifiedBy>
  <cp:revision>18</cp:revision>
  <dcterms:created xsi:type="dcterms:W3CDTF">2017-03-08T03:28:59Z</dcterms:created>
  <dcterms:modified xsi:type="dcterms:W3CDTF">2017-03-08T17:53:04Z</dcterms:modified>
</cp:coreProperties>
</file>