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media/image13.jpg" ContentType="image/png"/>
  <Override PartName="/ppt/media/image14.jpg" ContentType="image/png"/>
  <Override PartName="/ppt/media/image17.jpg" ContentType="image/png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7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19"/>
    <a:srgbClr val="FF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83" autoAdjust="0"/>
  </p:normalViewPr>
  <p:slideViewPr>
    <p:cSldViewPr>
      <p:cViewPr varScale="1">
        <p:scale>
          <a:sx n="73" d="100"/>
          <a:sy n="73" d="100"/>
        </p:scale>
        <p:origin x="173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C802E-7D57-45C1-AD6A-EDDDCF37705B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5A53D-7895-4F1C-B4F0-C24FC382E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3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5A53D-7895-4F1C-B4F0-C24FC382EE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51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5A53D-7895-4F1C-B4F0-C24FC382EE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20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5A53D-7895-4F1C-B4F0-C24FC382EE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81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5A53D-7895-4F1C-B4F0-C24FC382EE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66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5A53D-7895-4F1C-B4F0-C24FC382EE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58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5A53D-7895-4F1C-B4F0-C24FC382EE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99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2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6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4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8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3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9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2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2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97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4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C33"/>
            </a:gs>
            <a:gs pos="90000">
              <a:schemeClr val="bg1"/>
            </a:gs>
            <a:gs pos="92000">
              <a:srgbClr val="7A001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D7B93-B583-42FE-8476-E0F4F4B1A988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05E36-11FF-4630-B71B-82DAC1273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6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13" Type="http://schemas.openxmlformats.org/officeDocument/2006/relationships/image" Target="../media/image15.jp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12" Type="http://schemas.openxmlformats.org/officeDocument/2006/relationships/image" Target="../media/image1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jpg"/><Relationship Id="rId5" Type="http://schemas.openxmlformats.org/officeDocument/2006/relationships/image" Target="../media/image7.gif"/><Relationship Id="rId15" Type="http://schemas.openxmlformats.org/officeDocument/2006/relationships/image" Target="../media/image17.jp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228599"/>
            <a:ext cx="617220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0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n-lt"/>
              </a:rPr>
              <a:t>University of Minnesota </a:t>
            </a:r>
            <a:br>
              <a:rPr lang="en-US" sz="40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>Clean Snowmobile Team</a:t>
            </a:r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06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228599"/>
            <a:ext cx="617220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00600"/>
            <a:ext cx="7772400" cy="1470025"/>
          </a:xfrm>
        </p:spPr>
        <p:txBody>
          <a:bodyPr/>
          <a:lstStyle/>
          <a:p>
            <a:r>
              <a:rPr lang="en-US" dirty="0" smtClean="0"/>
              <a:t>University of Minnesota </a:t>
            </a:r>
            <a:br>
              <a:rPr lang="en-US" dirty="0" smtClean="0"/>
            </a:br>
            <a:r>
              <a:rPr lang="en-US" dirty="0" smtClean="0"/>
              <a:t>Clean Snowmobile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r>
              <a:rPr lang="en-US" dirty="0" smtClean="0"/>
              <a:t>Our Team</a:t>
            </a:r>
          </a:p>
          <a:p>
            <a:r>
              <a:rPr lang="en-US" dirty="0" smtClean="0"/>
              <a:t>Goals </a:t>
            </a:r>
          </a:p>
          <a:p>
            <a:r>
              <a:rPr lang="en-US" dirty="0" smtClean="0"/>
              <a:t>Design Objectives</a:t>
            </a:r>
          </a:p>
          <a:p>
            <a:r>
              <a:rPr lang="en-US" dirty="0" smtClean="0"/>
              <a:t>Development Process</a:t>
            </a:r>
          </a:p>
          <a:p>
            <a:r>
              <a:rPr lang="en-US" dirty="0" smtClean="0"/>
              <a:t>Current Snowmobile</a:t>
            </a:r>
          </a:p>
        </p:txBody>
      </p:sp>
    </p:spTree>
    <p:extLst>
      <p:ext uri="{BB962C8B-B14F-4D97-AF65-F5344CB8AC3E}">
        <p14:creationId xmlns:p14="http://schemas.microsoft.com/office/powerpoint/2010/main" val="18653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Goals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0" y="1295400"/>
            <a:ext cx="73914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Increase </a:t>
            </a:r>
            <a:r>
              <a:rPr lang="en-US" dirty="0"/>
              <a:t>M</a:t>
            </a:r>
            <a:r>
              <a:rPr lang="en-US" dirty="0" smtClean="0"/>
              <a:t>embership</a:t>
            </a:r>
          </a:p>
          <a:p>
            <a:pPr lvl="2">
              <a:buFont typeface="Courier New"/>
              <a:buChar char="o"/>
            </a:pPr>
            <a:r>
              <a:rPr lang="en-US" dirty="0"/>
              <a:t>15 Members </a:t>
            </a:r>
          </a:p>
          <a:p>
            <a:pPr lvl="3">
              <a:buFont typeface="Courier New"/>
              <a:buChar char="o"/>
            </a:pPr>
            <a:r>
              <a:rPr lang="en-US" dirty="0"/>
              <a:t>750% Growth from last </a:t>
            </a:r>
            <a:r>
              <a:rPr lang="en-US" dirty="0" smtClean="0"/>
              <a:t>year</a:t>
            </a:r>
            <a:endParaRPr lang="en-US" sz="200" dirty="0" smtClean="0"/>
          </a:p>
          <a:p>
            <a:pPr marL="2286000" lvl="5" indent="0">
              <a:buNone/>
            </a:pPr>
            <a:endParaRPr lang="en-US" sz="600" dirty="0"/>
          </a:p>
          <a:p>
            <a:pPr>
              <a:buFont typeface="Arial"/>
              <a:buChar char="•"/>
            </a:pPr>
            <a:r>
              <a:rPr lang="en-US" dirty="0" smtClean="0"/>
              <a:t>Increase Resources </a:t>
            </a:r>
          </a:p>
          <a:p>
            <a:pPr lvl="2">
              <a:buFont typeface="Courier New"/>
              <a:buChar char="o"/>
            </a:pPr>
            <a:r>
              <a:rPr lang="en-US" dirty="0" smtClean="0"/>
              <a:t>Shop </a:t>
            </a:r>
            <a:r>
              <a:rPr lang="en-US" dirty="0"/>
              <a:t>Space</a:t>
            </a:r>
          </a:p>
          <a:p>
            <a:pPr lvl="3">
              <a:buFont typeface="Courier New"/>
              <a:buChar char="o"/>
            </a:pPr>
            <a:r>
              <a:rPr lang="en-US" dirty="0"/>
              <a:t>January 25</a:t>
            </a:r>
            <a:r>
              <a:rPr lang="en-US" baseline="30000" dirty="0"/>
              <a:t>th</a:t>
            </a:r>
            <a:r>
              <a:rPr lang="en-US" dirty="0"/>
              <a:t>, </a:t>
            </a:r>
            <a:r>
              <a:rPr lang="en-US" dirty="0" smtClean="0"/>
              <a:t>2016</a:t>
            </a:r>
            <a:endParaRPr lang="en-US" dirty="0"/>
          </a:p>
          <a:p>
            <a:pPr lvl="2">
              <a:buFont typeface="Courier New"/>
              <a:buChar char="o"/>
            </a:pPr>
            <a:r>
              <a:rPr lang="en-US" dirty="0"/>
              <a:t>Equipment acquisitions </a:t>
            </a:r>
          </a:p>
          <a:p>
            <a:pPr lvl="3">
              <a:buFont typeface="Courier New"/>
              <a:buChar char="o"/>
            </a:pPr>
            <a:r>
              <a:rPr lang="en-US" dirty="0"/>
              <a:t>5-gas emissions analyzer </a:t>
            </a:r>
          </a:p>
          <a:p>
            <a:pPr lvl="3">
              <a:buFont typeface="Courier New"/>
              <a:buChar char="o"/>
            </a:pPr>
            <a:r>
              <a:rPr lang="en-US" dirty="0" smtClean="0"/>
              <a:t>Dataq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Gain sponsorships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Attend competition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596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Design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449763"/>
          </a:xfrm>
        </p:spPr>
        <p:txBody>
          <a:bodyPr/>
          <a:lstStyle/>
          <a:p>
            <a:r>
              <a:rPr lang="en-US" dirty="0" smtClean="0"/>
              <a:t>Catalyst</a:t>
            </a:r>
          </a:p>
          <a:p>
            <a:pPr lvl="2">
              <a:buFont typeface="Courier New"/>
              <a:buChar char="o"/>
            </a:pPr>
            <a:r>
              <a:rPr lang="en-US" dirty="0" smtClean="0"/>
              <a:t>Heraeus 3-way catalyst </a:t>
            </a:r>
          </a:p>
          <a:p>
            <a:r>
              <a:rPr lang="en-US" dirty="0" smtClean="0"/>
              <a:t>Belt </a:t>
            </a:r>
            <a:r>
              <a:rPr lang="en-US" dirty="0" smtClean="0"/>
              <a:t>Drive</a:t>
            </a:r>
            <a:endParaRPr lang="en-US" dirty="0" smtClean="0"/>
          </a:p>
          <a:p>
            <a:pPr lvl="2">
              <a:buFont typeface="Courier New"/>
              <a:buChar char="o"/>
            </a:pPr>
            <a:r>
              <a:rPr lang="en-US" dirty="0" smtClean="0"/>
              <a:t>Reduce noise</a:t>
            </a:r>
          </a:p>
          <a:p>
            <a:pPr lvl="2">
              <a:buFont typeface="Courier New"/>
              <a:buChar char="o"/>
            </a:pPr>
            <a:r>
              <a:rPr lang="en-US" dirty="0" smtClean="0"/>
              <a:t>Reduce rotating mass</a:t>
            </a:r>
          </a:p>
          <a:p>
            <a:r>
              <a:rPr lang="en-US" dirty="0" smtClean="0"/>
              <a:t>PE3 ECU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Emissions Control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608233"/>
              </p:ext>
            </p:extLst>
          </p:nvPr>
        </p:nvGraphicFramePr>
        <p:xfrm>
          <a:off x="228600" y="3962400"/>
          <a:ext cx="358140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9305"/>
                <a:gridCol w="1872095"/>
              </a:tblGrid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Emissions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Percentage/ppm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dirty="0" smtClean="0"/>
                        <a:t>HC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1.13%</a:t>
                      </a:r>
                      <a:endParaRPr lang="en-US" dirty="0"/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dirty="0" smtClean="0"/>
                        <a:t>CO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2.0%</a:t>
                      </a:r>
                      <a:endParaRPr lang="en-US" dirty="0"/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dirty="0" smtClean="0"/>
                        <a:t>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3.05%</a:t>
                      </a:r>
                      <a:endParaRPr lang="en-US" dirty="0"/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 ppm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2192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Data at idle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3-way catalytic converter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 dirty="0" smtClean="0"/>
              <a:t>Heraeus </a:t>
            </a:r>
          </a:p>
          <a:p>
            <a:pPr marL="1200150" lvl="2" indent="-285750">
              <a:buFont typeface="Courier New"/>
              <a:buChar char="o"/>
            </a:pPr>
            <a:r>
              <a:rPr lang="en-US" sz="2400" dirty="0" smtClean="0"/>
              <a:t>Implemented on </a:t>
            </a:r>
            <a:r>
              <a:rPr lang="en-US" sz="2400" dirty="0" smtClean="0"/>
              <a:t>snowmobile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 dirty="0" smtClean="0"/>
              <a:t>BASF</a:t>
            </a:r>
          </a:p>
          <a:p>
            <a:pPr marL="1200150" lvl="2" indent="-285750">
              <a:buFont typeface="Courier New"/>
              <a:buChar char="o"/>
            </a:pPr>
            <a:r>
              <a:rPr lang="en-US" sz="2400" dirty="0" smtClean="0"/>
              <a:t>Testing 2-stage </a:t>
            </a:r>
            <a:r>
              <a:rPr lang="en-US" sz="2400" dirty="0"/>
              <a:t>c</a:t>
            </a:r>
            <a:r>
              <a:rPr lang="en-US" sz="2400" dirty="0" smtClean="0"/>
              <a:t>atalyst system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491956"/>
              </p:ext>
            </p:extLst>
          </p:nvPr>
        </p:nvGraphicFramePr>
        <p:xfrm>
          <a:off x="5029200" y="3581400"/>
          <a:ext cx="3733800" cy="25487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8800"/>
                <a:gridCol w="1905000"/>
              </a:tblGrid>
              <a:tr h="7699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Supplier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Catalyst Wash Coat</a:t>
                      </a:r>
                      <a:endParaRPr lang="en-US" dirty="0"/>
                    </a:p>
                  </a:txBody>
                  <a:tcPr anchor="ctr"/>
                </a:tc>
              </a:tr>
              <a:tr h="906414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Heraeus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1:20:1-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Pt:Pd:Rh</a:t>
                      </a:r>
                      <a:endParaRPr lang="en-US" baseline="0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sz="1000" baseline="0" dirty="0" smtClean="0"/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baseline="0" dirty="0" smtClean="0"/>
                        <a:t>50 g/ft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872307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BASF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2:9:1-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Pt:Pd:Rh</a:t>
                      </a:r>
                      <a:endParaRPr lang="en-US" baseline="0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sz="1000" baseline="0" dirty="0" smtClean="0"/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baseline="0" dirty="0" smtClean="0"/>
                        <a:t>60 g/ft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Belt Drive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4572000" cy="4525963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dirty="0" smtClean="0"/>
              <a:t>Reduces </a:t>
            </a:r>
            <a:r>
              <a:rPr lang="en-US" dirty="0" smtClean="0"/>
              <a:t>Rotating Mass</a:t>
            </a:r>
          </a:p>
          <a:p>
            <a:pPr lvl="2">
              <a:lnSpc>
                <a:spcPct val="140000"/>
              </a:lnSpc>
              <a:buFont typeface="Courier New"/>
              <a:buChar char="o"/>
            </a:pPr>
            <a:r>
              <a:rPr lang="en-US" dirty="0" smtClean="0"/>
              <a:t>1.1 kilogram reduction</a:t>
            </a:r>
          </a:p>
          <a:p>
            <a:pPr>
              <a:lnSpc>
                <a:spcPct val="140000"/>
              </a:lnSpc>
            </a:pPr>
            <a:r>
              <a:rPr lang="en-US" dirty="0" smtClean="0"/>
              <a:t>Eliminate Chain Bath</a:t>
            </a:r>
          </a:p>
          <a:p>
            <a:pPr lvl="2">
              <a:buFont typeface="Courier New"/>
              <a:buChar char="o"/>
            </a:pPr>
            <a:r>
              <a:rPr lang="en-US" dirty="0" smtClean="0"/>
              <a:t>Potential noise reduction</a:t>
            </a:r>
          </a:p>
        </p:txBody>
      </p:sp>
      <p:pic>
        <p:nvPicPr>
          <p:cNvPr id="7" name="Picture 6" descr="Belt Driv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066800"/>
            <a:ext cx="2787733" cy="2568010"/>
          </a:xfrm>
          <a:prstGeom prst="rect">
            <a:avLst/>
          </a:prstGeom>
        </p:spPr>
      </p:pic>
      <p:pic>
        <p:nvPicPr>
          <p:cNvPr id="8" name="Picture 7" descr="Belt Drive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886200"/>
            <a:ext cx="2844531" cy="253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Engine Control System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3352799"/>
          </a:xfrm>
        </p:spPr>
        <p:txBody>
          <a:bodyPr>
            <a:normAutofit/>
          </a:bodyPr>
          <a:lstStyle/>
          <a:p>
            <a:r>
              <a:rPr lang="en-US" dirty="0" smtClean="0"/>
              <a:t>Stoichiometric Air/Fuel Ratio</a:t>
            </a:r>
          </a:p>
          <a:p>
            <a:r>
              <a:rPr lang="en-US" dirty="0" smtClean="0"/>
              <a:t>PE3 ECU</a:t>
            </a:r>
          </a:p>
          <a:p>
            <a:r>
              <a:rPr lang="en-US" dirty="0" smtClean="0"/>
              <a:t>Skip-tooth timing </a:t>
            </a:r>
            <a:r>
              <a:rPr lang="en-US" dirty="0"/>
              <a:t>w</a:t>
            </a:r>
            <a:r>
              <a:rPr lang="en-US" dirty="0" smtClean="0"/>
              <a:t>heel</a:t>
            </a:r>
            <a:endParaRPr lang="en-US" dirty="0"/>
          </a:p>
        </p:txBody>
      </p:sp>
      <p:pic>
        <p:nvPicPr>
          <p:cNvPr id="10" name="Picture 9" descr="VR Contro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532" y="2438400"/>
            <a:ext cx="463132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3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 smtClean="0"/>
              <a:t>MSRP: $10,225 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Electrical Component Issues 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Improvements for 2017 Competition </a:t>
            </a:r>
          </a:p>
          <a:p>
            <a:pPr lvl="2">
              <a:buFont typeface="Courier New"/>
              <a:buChar char="o"/>
            </a:pPr>
            <a:r>
              <a:rPr lang="en-US" dirty="0" smtClean="0"/>
              <a:t>Better Project Management </a:t>
            </a:r>
          </a:p>
          <a:p>
            <a:pPr lvl="2">
              <a:buFont typeface="Courier New"/>
              <a:buChar char="o"/>
            </a:pPr>
            <a:r>
              <a:rPr lang="en-US" dirty="0" smtClean="0"/>
              <a:t>Greater Industry Support</a:t>
            </a:r>
          </a:p>
          <a:p>
            <a:pPr lvl="2">
              <a:buFont typeface="Courier New"/>
              <a:buChar char="o"/>
            </a:pPr>
            <a:r>
              <a:rPr lang="en-US" dirty="0" smtClean="0"/>
              <a:t>Increase Testing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46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Huge Thanks! </a:t>
            </a:r>
            <a:endParaRPr lang="en-US" dirty="0"/>
          </a:p>
        </p:txBody>
      </p:sp>
      <p:pic>
        <p:nvPicPr>
          <p:cNvPr id="6" name="Picture 5" descr="unnam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114800"/>
            <a:ext cx="2667000" cy="457199"/>
          </a:xfrm>
          <a:prstGeom prst="rect">
            <a:avLst/>
          </a:prstGeom>
        </p:spPr>
      </p:pic>
      <p:pic>
        <p:nvPicPr>
          <p:cNvPr id="7" name="Picture 6" descr="unnam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105400"/>
            <a:ext cx="1287213" cy="927100"/>
          </a:xfrm>
          <a:prstGeom prst="rect">
            <a:avLst/>
          </a:prstGeom>
        </p:spPr>
      </p:pic>
      <p:pic>
        <p:nvPicPr>
          <p:cNvPr id="8" name="Picture 7" descr="unnamed.gi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828800"/>
            <a:ext cx="1905000" cy="1259198"/>
          </a:xfrm>
          <a:prstGeom prst="rect">
            <a:avLst/>
          </a:prstGeom>
        </p:spPr>
      </p:pic>
      <p:pic>
        <p:nvPicPr>
          <p:cNvPr id="9" name="Picture 8" descr="unname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876800"/>
            <a:ext cx="1558545" cy="990600"/>
          </a:xfrm>
          <a:prstGeom prst="rect">
            <a:avLst/>
          </a:prstGeom>
        </p:spPr>
      </p:pic>
      <p:pic>
        <p:nvPicPr>
          <p:cNvPr id="10" name="Picture 9" descr="unnamed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90800"/>
            <a:ext cx="2251365" cy="827529"/>
          </a:xfrm>
          <a:prstGeom prst="rect">
            <a:avLst/>
          </a:prstGeom>
        </p:spPr>
      </p:pic>
      <p:pic>
        <p:nvPicPr>
          <p:cNvPr id="11" name="Picture 10" descr="unnamed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276600"/>
            <a:ext cx="1581408" cy="1581408"/>
          </a:xfrm>
          <a:prstGeom prst="rect">
            <a:avLst/>
          </a:prstGeom>
        </p:spPr>
      </p:pic>
      <p:pic>
        <p:nvPicPr>
          <p:cNvPr id="13" name="Picture 12" descr="unnamed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105400"/>
            <a:ext cx="2133600" cy="851984"/>
          </a:xfrm>
          <a:prstGeom prst="rect">
            <a:avLst/>
          </a:prstGeom>
        </p:spPr>
      </p:pic>
      <p:pic>
        <p:nvPicPr>
          <p:cNvPr id="14" name="Picture 13" descr="unnamed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876800"/>
            <a:ext cx="2352924" cy="1276350"/>
          </a:xfrm>
          <a:prstGeom prst="rect">
            <a:avLst/>
          </a:prstGeom>
        </p:spPr>
      </p:pic>
      <p:pic>
        <p:nvPicPr>
          <p:cNvPr id="16" name="Picture 15" descr="Camso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581400"/>
            <a:ext cx="2372783" cy="1145988"/>
          </a:xfrm>
          <a:prstGeom prst="rect">
            <a:avLst/>
          </a:prstGeom>
        </p:spPr>
      </p:pic>
      <p:pic>
        <p:nvPicPr>
          <p:cNvPr id="17" name="Picture 16" descr="basfwecreate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743200"/>
            <a:ext cx="1524000" cy="800101"/>
          </a:xfrm>
          <a:prstGeom prst="rect">
            <a:avLst/>
          </a:prstGeom>
        </p:spPr>
      </p:pic>
      <p:pic>
        <p:nvPicPr>
          <p:cNvPr id="18" name="Picture 17" descr="celestica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43200"/>
            <a:ext cx="2159000" cy="1013677"/>
          </a:xfrm>
          <a:prstGeom prst="rect">
            <a:avLst/>
          </a:prstGeom>
        </p:spPr>
      </p:pic>
      <p:pic>
        <p:nvPicPr>
          <p:cNvPr id="19" name="Picture 18" descr="EPI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4000"/>
            <a:ext cx="1905000" cy="907915"/>
          </a:xfrm>
          <a:prstGeom prst="rect">
            <a:avLst/>
          </a:prstGeom>
        </p:spPr>
      </p:pic>
      <p:pic>
        <p:nvPicPr>
          <p:cNvPr id="20" name="Picture 19" descr="ride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6400"/>
            <a:ext cx="2286000" cy="69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80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164</Words>
  <Application>Microsoft Office PowerPoint</Application>
  <PresentationFormat>On-screen Show (4:3)</PresentationFormat>
  <Paragraphs>82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University of Minnesota  Clean Snowmobile Team</vt:lpstr>
      <vt:lpstr>Overview </vt:lpstr>
      <vt:lpstr>Goals </vt:lpstr>
      <vt:lpstr>Design Objectives </vt:lpstr>
      <vt:lpstr>Emissions Control</vt:lpstr>
      <vt:lpstr>Belt Drive System </vt:lpstr>
      <vt:lpstr>Engine Control System</vt:lpstr>
      <vt:lpstr>Summary</vt:lpstr>
      <vt:lpstr>Huge Thanks! </vt:lpstr>
      <vt:lpstr>University of Minnesota  Clean Snowmobile Team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Minnesota Clean Snowmobile Team</dc:title>
  <dc:creator>Brian</dc:creator>
  <cp:lastModifiedBy>Ryan Derrick</cp:lastModifiedBy>
  <cp:revision>32</cp:revision>
  <dcterms:created xsi:type="dcterms:W3CDTF">2015-11-10T02:13:00Z</dcterms:created>
  <dcterms:modified xsi:type="dcterms:W3CDTF">2016-03-09T18:36:42Z</dcterms:modified>
</cp:coreProperties>
</file>