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57" r:id="rId4"/>
    <p:sldId id="285" r:id="rId5"/>
    <p:sldId id="286" r:id="rId6"/>
    <p:sldId id="298" r:id="rId7"/>
    <p:sldId id="301" r:id="rId8"/>
    <p:sldId id="302" r:id="rId9"/>
    <p:sldId id="303" r:id="rId10"/>
    <p:sldId id="297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is meyer" initials="tm" lastIdx="1" clrIdx="0">
    <p:extLst>
      <p:ext uri="{19B8F6BF-5375-455C-9EA6-DF929625EA0E}">
        <p15:presenceInfo xmlns:p15="http://schemas.microsoft.com/office/powerpoint/2012/main" userId="929e08a2b726a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7T18:06:40.481" idx="1">
    <p:pos x="10" y="10"/>
    <p:text>dont know if these are backed up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CEF79-313E-4F22-B154-CFBFAECB67D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A3B2A-5F42-4E08-A26D-E5B124A2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innovation and modifications</a:t>
            </a:r>
            <a:r>
              <a:rPr lang="en-US" baseline="0" dirty="0" smtClean="0"/>
              <a:t> to the sled came from the necessity of fitting the larger 4 stroke engine in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chassis of the rush pro 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3B2A-5F42-4E08-A26D-E5B124A21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 we did not manage to dyno because it broke down the</a:t>
            </a:r>
            <a:r>
              <a:rPr lang="en-US" baseline="0" dirty="0" smtClean="0"/>
              <a:t> day we were scheduled to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3B2A-5F42-4E08-A26D-E5B124A21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catalytic converter features a ribbed body that minimizes expansion and distortion when the converter heats up. These ribs form a channel that protects the cushioning mat from direct exposure to exhaust gases, and they hold the ceramic catalyst in proper alignment. The converters use a monolithic honeycomb catalyst which is designed for maximum flow and surface area. The manufacturer of the catalytic converter states that it will begin reacting at 500°F. For the new RZR 1000 engine the temperature at peak RPM will be 763°F leaving an adequate range of temperature for the converter to fully operate.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3B2A-5F42-4E08-A26D-E5B124A211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4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6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0B6C7B-1CF8-4B5B-93F9-9F32A3EC834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400BD4-71E0-430A-B509-541876AA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21.png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jpeg"/><Relationship Id="rId15" Type="http://schemas.openxmlformats.org/officeDocument/2006/relationships/image" Target="../media/image32.png"/><Relationship Id="rId10" Type="http://schemas.openxmlformats.org/officeDocument/2006/relationships/image" Target="../media/image2.png"/><Relationship Id="rId19" Type="http://schemas.openxmlformats.org/officeDocument/2006/relationships/image" Target="../media/image36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g"/><Relationship Id="rId7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jp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comments" Target="../comments/comment1.xml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St. Cloud State University</a:t>
            </a:r>
            <a:br>
              <a:rPr lang="en-US" sz="5400" dirty="0" smtClean="0"/>
            </a:br>
            <a:r>
              <a:rPr lang="en-US" sz="5400" dirty="0" smtClean="0"/>
              <a:t>Slick Cylinders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7291595" cy="1600200"/>
          </a:xfrm>
        </p:spPr>
        <p:txBody>
          <a:bodyPr/>
          <a:lstStyle/>
          <a:p>
            <a:pPr algn="ctr"/>
            <a:r>
              <a:rPr lang="en-US" dirty="0"/>
              <a:t>SAE Clean Snowmobile </a:t>
            </a:r>
            <a:r>
              <a:rPr lang="en-US" dirty="0" smtClean="0"/>
              <a:t>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516" b="3552"/>
          <a:stretch/>
        </p:blipFill>
        <p:spPr>
          <a:xfrm>
            <a:off x="6324600" y="607253"/>
            <a:ext cx="1652795" cy="150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4736"/>
            <a:ext cx="2780967" cy="15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to Our Sponsors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9" y="1793325"/>
            <a:ext cx="3553303" cy="765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6" y="1910098"/>
            <a:ext cx="2154091" cy="700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2"/>
          <a:stretch/>
        </p:blipFill>
        <p:spPr>
          <a:xfrm>
            <a:off x="5846802" y="1812188"/>
            <a:ext cx="1490073" cy="865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r="8126"/>
          <a:stretch/>
        </p:blipFill>
        <p:spPr>
          <a:xfrm>
            <a:off x="5210909" y="3313062"/>
            <a:ext cx="1943683" cy="894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473" y="5548367"/>
            <a:ext cx="1575449" cy="6504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" y="4394319"/>
            <a:ext cx="983880" cy="983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30" y="4708309"/>
            <a:ext cx="1781540" cy="654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2" y="4132905"/>
            <a:ext cx="2271283" cy="3801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190" y="5737171"/>
            <a:ext cx="2318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 err="1">
                <a:ln w="6600">
                  <a:solidFill>
                    <a:srgbClr val="3F3F3F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F3F3F"/>
                  </a:outerShdw>
                </a:effectLst>
              </a:rPr>
              <a:t>VanSlyke</a:t>
            </a:r>
            <a:r>
              <a:rPr lang="en-US" sz="2400" b="1" i="1" dirty="0">
                <a:ln w="6600">
                  <a:solidFill>
                    <a:srgbClr val="3F3F3F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F3F3F"/>
                  </a:outerShdw>
                </a:effectLst>
              </a:rPr>
              <a:t> Family</a:t>
            </a:r>
            <a:endParaRPr lang="en-US" sz="2400" b="1" dirty="0">
              <a:ln w="6600">
                <a:solidFill>
                  <a:srgbClr val="3F3F3F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rgbClr val="3F3F3F"/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6202"/>
          <a:stretch/>
        </p:blipFill>
        <p:spPr>
          <a:xfrm>
            <a:off x="7423304" y="1753074"/>
            <a:ext cx="1221424" cy="109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18" y="4309456"/>
            <a:ext cx="2033778" cy="882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0668" y="5448052"/>
            <a:ext cx="866014" cy="833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0234" y="5471757"/>
            <a:ext cx="2501244" cy="5843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18417" y="4103409"/>
            <a:ext cx="1794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n w="22225">
                  <a:solidFill>
                    <a:srgbClr val="3F3F3F"/>
                  </a:solidFill>
                  <a:prstDash val="solid"/>
                </a:ln>
                <a:solidFill>
                  <a:srgbClr val="3F3F3F">
                    <a:lumMod val="40000"/>
                    <a:lumOff val="60000"/>
                  </a:srgbClr>
                </a:solidFill>
              </a:rPr>
              <a:t>Josh </a:t>
            </a:r>
            <a:r>
              <a:rPr lang="en-US" sz="2400" b="1" i="1" dirty="0" err="1">
                <a:ln w="22225">
                  <a:solidFill>
                    <a:srgbClr val="3F3F3F"/>
                  </a:solidFill>
                  <a:prstDash val="solid"/>
                </a:ln>
                <a:solidFill>
                  <a:srgbClr val="3F3F3F">
                    <a:lumMod val="40000"/>
                    <a:lumOff val="60000"/>
                  </a:srgbClr>
                </a:solidFill>
              </a:rPr>
              <a:t>Muonio</a:t>
            </a:r>
            <a:endParaRPr lang="en-US" sz="2400" b="1" dirty="0">
              <a:ln w="22225">
                <a:solidFill>
                  <a:srgbClr val="3F3F3F"/>
                </a:solidFill>
                <a:prstDash val="solid"/>
              </a:ln>
              <a:solidFill>
                <a:srgbClr val="3F3F3F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9387"/>
          <a:stretch/>
        </p:blipFill>
        <p:spPr>
          <a:xfrm>
            <a:off x="4195566" y="5465210"/>
            <a:ext cx="1270548" cy="8167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46054" y="2966983"/>
            <a:ext cx="2563330" cy="1035838"/>
            <a:chOff x="3213312" y="4272625"/>
            <a:chExt cx="2827379" cy="11425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01" b="13669"/>
            <a:stretch/>
          </p:blipFill>
          <p:spPr>
            <a:xfrm>
              <a:off x="3213312" y="4276103"/>
              <a:ext cx="1706991" cy="11390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151" y="4272625"/>
              <a:ext cx="1142540" cy="114254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86285"/>
            <a:ext cx="2033880" cy="65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426" y="3175631"/>
            <a:ext cx="2050857" cy="774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96" y="2894942"/>
            <a:ext cx="3449740" cy="50883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47358" y="3372556"/>
            <a:ext cx="2318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n w="6600">
                  <a:solidFill>
                    <a:srgbClr val="3F3F3F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3F3F3F"/>
                  </a:outerShdw>
                </a:effectLst>
              </a:rPr>
              <a:t>Jeff </a:t>
            </a:r>
            <a:r>
              <a:rPr lang="en-US" sz="2400" b="1" i="1" dirty="0" err="1">
                <a:ln w="6600">
                  <a:solidFill>
                    <a:srgbClr val="3F3F3F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3F3F3F"/>
                  </a:outerShdw>
                </a:effectLst>
              </a:rPr>
              <a:t>Hegle</a:t>
            </a:r>
            <a:endParaRPr lang="en-US" sz="2400" b="1" dirty="0">
              <a:ln w="6600">
                <a:solidFill>
                  <a:srgbClr val="3F3F3F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3F3F3F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6536" y="2588744"/>
            <a:ext cx="2318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n w="6600">
                  <a:solidFill>
                    <a:srgbClr val="3F3F3F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F3F3F"/>
                  </a:outerShdw>
                </a:effectLst>
              </a:rPr>
              <a:t>Meyer Family</a:t>
            </a:r>
            <a:endParaRPr lang="en-US" sz="2400" b="1" dirty="0">
              <a:ln w="6600">
                <a:solidFill>
                  <a:srgbClr val="3F3F3F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3F3F3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5487"/>
            <a:ext cx="3000375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01.jpg" descr="https://lh4.googleusercontent.com/Bdv_kH85NCrP0wCP5zjOAuHjdwvSasmKeSzdtlsYdUq-CCl_LRlzWILp0HOZCIplc8Ba766Ll-0Hm0XytubCsKbIKp3sjNrz4gDobgKq4ITPeNAeUYhJm-ScJeAyFPrhTJxyuKeG5VAkaITnUA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10000" y="3072123"/>
            <a:ext cx="1676400" cy="1556645"/>
          </a:xfrm>
          <a:prstGeom prst="rect">
            <a:avLst/>
          </a:prstGeom>
          <a:ln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8197"/>
          <a:stretch/>
        </p:blipFill>
        <p:spPr>
          <a:xfrm>
            <a:off x="3638103" y="4697462"/>
            <a:ext cx="2076896" cy="1246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r="2411" b="4456"/>
          <a:stretch/>
        </p:blipFill>
        <p:spPr>
          <a:xfrm>
            <a:off x="5791200" y="1825487"/>
            <a:ext cx="2961829" cy="41181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4247"/>
          <a:stretch/>
        </p:blipFill>
        <p:spPr>
          <a:xfrm>
            <a:off x="533400" y="3910419"/>
            <a:ext cx="2980431" cy="2033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s://lh3.googleusercontent.com/c-BBAldQyz1UmnAPzRzRc6b2gGjq4DxdjAzm1gtAvlgAwPLf7ov23SFb6I0gZoG31UjCAdkl4pkoGdTk56kzRNFzc_qsrsZuLkAF-hgc4mT7osN_Wt1iH-ep0snpLO6-n7mNCJSnafkhEo2HXlpXylo7hbJ0MaEQvbB4-LYv_S4Z7ADaC7ae8TIoMG3KCfOhhsz5JLkzbY70GwJiJMq3yQdytYD65HH3TLGHx3PjdxskRbMJwa--RUITBv9rYXKsajJeqmiWAc6dwvudERgO6e0KvHNL6NB-K4Zav17Md6StG75Yb9vUwICskOMkKkrc8g7nK6P5ENXHEehpSJiueQBdDhBOngxhAa2Mllw_6Q9aj7pwf9dYfh8ccttjsXAc1qqTH7a34Hwcs5cyVdI2a2eCjqbhcyNOU1pqUwBf9wG2pfqnMxOb3HLmTZrO43flfzvPcR4OY_yGqUZWVkfO-kyopDXQiJ68J_RYXnRF9aX3NqgDB3iTi13C14EAJW0-4Gkr3DxbugfGYsD8NzXYZjTeXg3ghpM1VcczZWt4LhdjHBio1VPKnBqBg8NA0r6_yk9PxRbF7lQ5aUC7a9JDaD4TEwypxpvwNoVsZXZeTR4aFV1bKPA9QA=w589-h785-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19" y="1825487"/>
            <a:ext cx="893981" cy="11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0Hqd6ZMZXxN4cfzEUfSThcuh1bUo39aoOG6kiHcVDynrDK3vhHzpJUDPYkxpONqlqMKCzLuv8uCOFi8MSVRyht4lPy-FbMB9M2TU3J3gYX6dHGP1mZ1v85p9Vy2gcepKFBd0cR7nJZORYZZtOGxTg4AXnlK8isdAp82cZQaIbnHIleI8dl3H2XwnAczY3Mo_rYrMu0Qn23bxhcd6OfkF75omIZiEzf5AjE4q4r7xPA_RqIAbeGMQqZrtBINE8csVneIuoynktnxhHI_F8x6ROJjc-leiPJr5ICpF__Y-uoSNp0P7LKPMcYNirzUW1vGMrrilnZ7tj689E7xmw_HLwm2-MaAC1DIbAhTLsi-valge_xx94AE1bJBRDLzQTD5jACTPSxPDw8XJE8Gn0uo_rpKGMFOzMn10STVXiKRpW_eOgmPcbysObzz6ZCOZAvDXbR8FCL3OaVqpoxp1PKYmAlouAHs6vdr40163G7t_V20Lu6T7OhxlmclABDp2g49d2NSl3NwbBXd16UWJXOOKTBoKLlTBNudTNpC4Fm9ujHxcuLhMVC35ac9yWpzIFfjHS5gNSGIdThFTuQ-hv60ZRfQp9xrk6AcC7iffWYOsA6YhpgD5DxddMA=w589-h785-n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/>
          <a:stretch/>
        </p:blipFill>
        <p:spPr bwMode="auto">
          <a:xfrm>
            <a:off x="3638102" y="1844684"/>
            <a:ext cx="1046409" cy="11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38400"/>
            <a:ext cx="3520441" cy="343069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the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Process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Major Modifications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Catalytic Converter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Side by </a:t>
            </a:r>
            <a:r>
              <a:rPr lang="en-US" dirty="0"/>
              <a:t>S</a:t>
            </a:r>
            <a:r>
              <a:rPr lang="en-US" dirty="0" smtClean="0"/>
              <a:t>ide Comparison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Sponsors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778" r="9167" b="4444"/>
          <a:stretch/>
        </p:blipFill>
        <p:spPr>
          <a:xfrm>
            <a:off x="4572000" y="2193757"/>
            <a:ext cx="4193589" cy="32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547632"/>
          </a:xfrm>
        </p:spPr>
        <p:txBody>
          <a:bodyPr/>
          <a:lstStyle/>
          <a:p>
            <a:r>
              <a:rPr lang="en-US" dirty="0"/>
              <a:t>Team Members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20592" r="11985"/>
          <a:stretch/>
        </p:blipFill>
        <p:spPr>
          <a:xfrm>
            <a:off x="1751007" y="1828800"/>
            <a:ext cx="5641986" cy="4017841"/>
          </a:xfrm>
        </p:spPr>
      </p:pic>
      <p:sp>
        <p:nvSpPr>
          <p:cNvPr id="8" name="TextBox 7"/>
          <p:cNvSpPr txBox="1"/>
          <p:nvPr/>
        </p:nvSpPr>
        <p:spPr>
          <a:xfrm>
            <a:off x="1219200" y="5860333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Left: Dan Kezar, Jake Harper, Heather VanSlyke, Jim </a:t>
            </a:r>
            <a:r>
              <a:rPr lang="en-US" sz="1200" dirty="0" err="1"/>
              <a:t>Wicklund</a:t>
            </a:r>
            <a:r>
              <a:rPr lang="en-US" sz="1200" dirty="0"/>
              <a:t>, Travis Meyer, &amp; Gene Studniski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6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083" y="1892220"/>
            <a:ext cx="3703320" cy="3286760"/>
          </a:xfrm>
        </p:spPr>
        <p:txBody>
          <a:bodyPr/>
          <a:lstStyle/>
          <a:p>
            <a:r>
              <a:rPr lang="en-US" dirty="0" smtClean="0"/>
              <a:t>Sled Selection</a:t>
            </a:r>
          </a:p>
          <a:p>
            <a:r>
              <a:rPr lang="en-US" dirty="0" smtClean="0"/>
              <a:t>2015 </a:t>
            </a:r>
            <a:r>
              <a:rPr lang="en-US" dirty="0"/>
              <a:t>Polaris Rush 800 Pro-S</a:t>
            </a:r>
          </a:p>
          <a:p>
            <a:pPr lvl="1"/>
            <a:r>
              <a:rPr lang="en-US" dirty="0"/>
              <a:t>MSRP: $12,799</a:t>
            </a:r>
          </a:p>
          <a:p>
            <a:pPr lvl="1"/>
            <a:r>
              <a:rPr lang="en-US" dirty="0"/>
              <a:t>Stock Sled Weight: 431 </a:t>
            </a:r>
            <a:r>
              <a:rPr lang="en-US" dirty="0" err="1" smtClean="0"/>
              <a:t>lbs</a:t>
            </a:r>
            <a:r>
              <a:rPr lang="en-US" dirty="0" smtClean="0"/>
              <a:t> (Dry)</a:t>
            </a:r>
            <a:endParaRPr lang="en-US" dirty="0"/>
          </a:p>
          <a:p>
            <a:pPr lvl="1"/>
            <a:r>
              <a:rPr lang="en-US" dirty="0"/>
              <a:t>Stock Engine: </a:t>
            </a:r>
            <a:r>
              <a:rPr lang="en-US" dirty="0" smtClean="0"/>
              <a:t>154 </a:t>
            </a:r>
            <a:r>
              <a:rPr lang="en-US" dirty="0" err="1"/>
              <a:t>hp</a:t>
            </a:r>
            <a:r>
              <a:rPr lang="en-US" dirty="0"/>
              <a:t>   2-stroke</a:t>
            </a:r>
          </a:p>
          <a:p>
            <a:pPr lvl="1"/>
            <a:r>
              <a:rPr lang="en-US" dirty="0"/>
              <a:t>Track Length: 120”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24000"/>
            <a:ext cx="3703320" cy="3183148"/>
          </a:xfrm>
        </p:spPr>
        <p:txBody>
          <a:bodyPr>
            <a:normAutofit/>
          </a:bodyPr>
          <a:lstStyle/>
          <a:p>
            <a:r>
              <a:rPr lang="en-US" sz="1800" dirty="0"/>
              <a:t>Engine selection</a:t>
            </a:r>
          </a:p>
          <a:p>
            <a:pPr marL="201168" lvl="1"/>
            <a:r>
              <a:rPr lang="en-US" sz="1800" b="0" dirty="0"/>
              <a:t>2016 Polaris RZR XP 1000</a:t>
            </a:r>
          </a:p>
          <a:p>
            <a:pPr lvl="1"/>
            <a:r>
              <a:rPr lang="en-US" sz="1800" b="0" dirty="0"/>
              <a:t>110 </a:t>
            </a:r>
            <a:r>
              <a:rPr lang="en-US" sz="1800" b="0" dirty="0" err="1"/>
              <a:t>hp</a:t>
            </a:r>
            <a:r>
              <a:rPr lang="en-US" sz="1800" b="0" dirty="0"/>
              <a:t> 4-stroke DOHC Twin Cylinder</a:t>
            </a:r>
          </a:p>
          <a:p>
            <a:pPr lvl="1"/>
            <a:r>
              <a:rPr lang="en-US" sz="1800" b="0" dirty="0"/>
              <a:t>Max torque of 72 </a:t>
            </a:r>
            <a:r>
              <a:rPr lang="en-US" sz="1800" b="0" dirty="0" err="1"/>
              <a:t>ft-lbs</a:t>
            </a:r>
            <a:endParaRPr lang="en-US" sz="1800" b="0" dirty="0"/>
          </a:p>
          <a:p>
            <a:pPr lvl="1"/>
            <a:r>
              <a:rPr lang="en-US" sz="1800" b="0" dirty="0"/>
              <a:t>Wet Sump Oil System &amp; Liquid Cooling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7402" y="3995781"/>
            <a:ext cx="3320115" cy="21507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14" name="Content Placeholder 12" descr="https://lh5.googleusercontent.com/Mt2UvkXnoG38HAFmHQCxYkRkmQb50SOkCxkxng7XfOv95YNgV9JTKv1_mE8xsuNaY-BIYQirf4ozqpUFfMC87bfgWPctF_Z39_HYUGHL93Gmylzge-jd0xQbgzYpKCrtbn38aq5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84" y="3995781"/>
            <a:ext cx="3875598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Artec 3D scan of chassis and engine</a:t>
            </a:r>
          </a:p>
          <a:p>
            <a:pPr lvl="1"/>
            <a:r>
              <a:rPr lang="en-US" dirty="0" smtClean="0"/>
              <a:t>Design parts based off of the scan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04628" y="2209800"/>
            <a:ext cx="3702050" cy="215301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91235" y="3581400"/>
            <a:ext cx="3603625" cy="21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Modifications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6588" y="1920851"/>
            <a:ext cx="3703320" cy="4023360"/>
          </a:xfrm>
        </p:spPr>
        <p:txBody>
          <a:bodyPr/>
          <a:lstStyle/>
          <a:p>
            <a:pPr lvl="1"/>
            <a:r>
              <a:rPr lang="en-US" dirty="0"/>
              <a:t>Engine Mount</a:t>
            </a:r>
          </a:p>
          <a:p>
            <a:pPr lvl="1"/>
            <a:r>
              <a:rPr lang="en-US" dirty="0"/>
              <a:t>Support plate</a:t>
            </a:r>
          </a:p>
          <a:p>
            <a:pPr lvl="1"/>
            <a:r>
              <a:rPr lang="en-US" dirty="0"/>
              <a:t>Steering Column</a:t>
            </a:r>
          </a:p>
          <a:p>
            <a:pPr lvl="1"/>
            <a:r>
              <a:rPr lang="en-US" dirty="0"/>
              <a:t>Battery and Radiator Mount</a:t>
            </a:r>
          </a:p>
          <a:p>
            <a:pPr lvl="1"/>
            <a:r>
              <a:rPr lang="en-US" dirty="0"/>
              <a:t>Air box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2" y="2365712"/>
            <a:ext cx="3937356" cy="3133639"/>
          </a:xfrm>
          <a:prstGeom prst="rect">
            <a:avLst/>
          </a:prstGeom>
        </p:spPr>
      </p:pic>
      <p:pic>
        <p:nvPicPr>
          <p:cNvPr id="14" name="Picture 13" descr="https://lh4.googleusercontent.com/qaZMeIDFrttJEluAJAoO9tIkvUf8aBLKyJqc1g71lZLO_j_DDBhB1-pLUtTfSF8BeeZtEhyNXQoR0x7EeC9WuFsFvL-dYhY7Nr6B5MDfFFXKlD_3DkFR8AWbTz2hCOHFKQSiT1PP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/>
          <a:stretch/>
        </p:blipFill>
        <p:spPr bwMode="auto">
          <a:xfrm>
            <a:off x="4769322" y="2286000"/>
            <a:ext cx="3996856" cy="3122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s://lh5.googleusercontent.com/LVWYzG_ccA7LyZjPI0K2a9XBh3Uw3X9U0b3Fi0oQdRGUGIVShjylyrtS8t_yojByaigcVzzyZ0OWwviCOvhTdQE6sCXHuT6JFObJUy8AzCd7hvPCgHoWX50wUimNuESOk6yYWJBy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7034" r="3622" b="3375"/>
          <a:stretch/>
        </p:blipFill>
        <p:spPr bwMode="auto">
          <a:xfrm>
            <a:off x="5240892" y="2428933"/>
            <a:ext cx="3053715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https://lh5.googleusercontent.com/GNSRsl-NI6ZU6tH8KqwSjOw5OSRqpNUfkM6JVxhE1KN8CfFT34Culc7pAsKI6EriC0gRgmZLSSR2D5AIWNBBcJX2lQ7n49EtIYlYxXpZ2cDZHBYbjSjG76kMbIb0zAsNN3yyVss-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26" y="2749843"/>
            <a:ext cx="2346325" cy="23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https://lh4.googleusercontent.com/-fHtKJ6ydoPMxZHI8TNCCP_fpsrDjwX_q-tGDdw77DPciWl_dQObsW08C78JKv_L2dZPUZVp5B_CwR5oTQPFzpdIP0PYIGdoYHp6fruraFQWB0lT0_G-zT_NmJSQph2My_2s5W6L"/>
          <p:cNvPicPr>
            <a:picLocks noGrp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24" y="2867801"/>
            <a:ext cx="3702050" cy="212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5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Catalytic Converter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Benefits of Catalytic Converter Selection:</a:t>
            </a:r>
          </a:p>
          <a:p>
            <a:pPr lvl="1"/>
            <a:r>
              <a:rPr lang="en-US" dirty="0"/>
              <a:t>Very Similar Specifications between 2008 Chevrolet Aveo and 2015 RZR Engine</a:t>
            </a:r>
          </a:p>
          <a:p>
            <a:pPr lvl="2"/>
            <a:r>
              <a:rPr lang="en-US" dirty="0"/>
              <a:t>1600cc vs 999cc</a:t>
            </a:r>
          </a:p>
          <a:p>
            <a:pPr lvl="2"/>
            <a:r>
              <a:rPr lang="en-US" dirty="0"/>
              <a:t>103hp vs 110hp</a:t>
            </a:r>
          </a:p>
          <a:p>
            <a:pPr lvl="2"/>
            <a:r>
              <a:rPr lang="en-US" dirty="0"/>
              <a:t>2.5” pipe diameters</a:t>
            </a:r>
          </a:p>
          <a:p>
            <a:pPr lvl="1"/>
            <a:r>
              <a:rPr lang="en-US" dirty="0"/>
              <a:t>Distance to engine block comparable	</a:t>
            </a:r>
          </a:p>
          <a:p>
            <a:pPr lvl="2"/>
            <a:r>
              <a:rPr lang="en-US" dirty="0"/>
              <a:t>3ft on Aveo vs. 1ft on this sled</a:t>
            </a:r>
          </a:p>
          <a:p>
            <a:pPr lvl="1"/>
            <a:r>
              <a:rPr lang="en-US" dirty="0"/>
              <a:t>Temperature range</a:t>
            </a:r>
          </a:p>
          <a:p>
            <a:pPr lvl="2"/>
            <a:r>
              <a:rPr lang="en-US" dirty="0"/>
              <a:t>Reaction range of 500F  - 800F</a:t>
            </a:r>
          </a:p>
          <a:p>
            <a:pPr lvl="2"/>
            <a:r>
              <a:rPr lang="en-US" dirty="0" smtClean="0"/>
              <a:t>Measured 765F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1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28875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0309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35864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637" r="32501" b="55023"/>
          <a:stretch/>
        </p:blipFill>
        <p:spPr>
          <a:xfrm>
            <a:off x="328461" y="2093457"/>
            <a:ext cx="8683017" cy="3676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312" y="286604"/>
            <a:ext cx="3248166" cy="13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</a:t>
            </a:r>
            <a:r>
              <a:rPr lang="en-US" dirty="0" smtClean="0"/>
              <a:t>Side </a:t>
            </a:r>
            <a:r>
              <a:rPr lang="en-US" dirty="0"/>
              <a:t>C</a:t>
            </a:r>
            <a:r>
              <a:rPr lang="en-US" dirty="0" smtClean="0"/>
              <a:t>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8158" y="1951258"/>
            <a:ext cx="3703320" cy="4023360"/>
          </a:xfrm>
        </p:spPr>
        <p:txBody>
          <a:bodyPr/>
          <a:lstStyle/>
          <a:p>
            <a:r>
              <a:rPr lang="en-US" dirty="0" smtClean="0"/>
              <a:t>Stock Rush 800 Pro-S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 stroke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546 </a:t>
            </a:r>
            <a:r>
              <a:rPr lang="en-US" dirty="0" err="1" smtClean="0"/>
              <a:t>lbs</a:t>
            </a:r>
            <a:r>
              <a:rPr lang="en-US" dirty="0" smtClean="0"/>
              <a:t> wet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154 </a:t>
            </a:r>
            <a:r>
              <a:rPr lang="en-US" dirty="0" err="1" smtClean="0"/>
              <a:t>hp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102 </a:t>
            </a:r>
            <a:r>
              <a:rPr lang="en-US" dirty="0" err="1" smtClean="0"/>
              <a:t>ft-lbs</a:t>
            </a:r>
            <a:r>
              <a:rPr lang="en-US" dirty="0" smtClean="0"/>
              <a:t> of torque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$12,799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548" y="1951258"/>
            <a:ext cx="3703320" cy="4023359"/>
          </a:xfrm>
        </p:spPr>
        <p:txBody>
          <a:bodyPr/>
          <a:lstStyle/>
          <a:p>
            <a:r>
              <a:rPr lang="en-US" dirty="0" smtClean="0"/>
              <a:t>Modified  Rush XP 1000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4 stroke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620 </a:t>
            </a:r>
            <a:r>
              <a:rPr lang="en-US" dirty="0" err="1" smtClean="0"/>
              <a:t>lbs</a:t>
            </a:r>
            <a:r>
              <a:rPr lang="en-US" dirty="0" smtClean="0"/>
              <a:t> wet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110 </a:t>
            </a:r>
            <a:r>
              <a:rPr lang="en-US" dirty="0" err="1" smtClean="0"/>
              <a:t>hp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72 </a:t>
            </a:r>
            <a:r>
              <a:rPr lang="en-US" dirty="0" err="1" smtClean="0"/>
              <a:t>ft-lbs</a:t>
            </a:r>
            <a:r>
              <a:rPr lang="en-US" dirty="0" smtClean="0"/>
              <a:t> of torque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Catalytic converter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$13,801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543800" y="6126163"/>
            <a:ext cx="1467678" cy="580292"/>
            <a:chOff x="6361044" y="4993562"/>
            <a:chExt cx="1467678" cy="5802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" r="2516" b="3552"/>
            <a:stretch/>
          </p:blipFill>
          <p:spPr>
            <a:xfrm>
              <a:off x="7219122" y="4993562"/>
              <a:ext cx="609600" cy="5556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r="20819" b="34906"/>
            <a:stretch/>
          </p:blipFill>
          <p:spPr>
            <a:xfrm>
              <a:off x="6361044" y="4993562"/>
              <a:ext cx="838201" cy="58029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67200"/>
            <a:ext cx="2438399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C0000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1507</TotalTime>
  <Words>385</Words>
  <Application>Microsoft Office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St. Cloud State University Slick Cylinders</vt:lpstr>
      <vt:lpstr>Presentation Overview</vt:lpstr>
      <vt:lpstr>Team Members</vt:lpstr>
      <vt:lpstr>Design Process</vt:lpstr>
      <vt:lpstr>Design Process</vt:lpstr>
      <vt:lpstr>Major Modifications</vt:lpstr>
      <vt:lpstr>Catalytic Converter Selection</vt:lpstr>
      <vt:lpstr>Tuning</vt:lpstr>
      <vt:lpstr>Side by Side Comparison</vt:lpstr>
      <vt:lpstr>Thank You to Our Sponsors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Slick Cylinders</dc:title>
  <dc:creator>Daniel Keza</dc:creator>
  <cp:lastModifiedBy>travis meyer</cp:lastModifiedBy>
  <cp:revision>117</cp:revision>
  <dcterms:created xsi:type="dcterms:W3CDTF">2016-12-03T23:56:58Z</dcterms:created>
  <dcterms:modified xsi:type="dcterms:W3CDTF">2017-03-08T18:49:53Z</dcterms:modified>
</cp:coreProperties>
</file>