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2"/>
  </p:notesMasterIdLst>
  <p:sldIdLst>
    <p:sldId id="256" r:id="rId2"/>
    <p:sldId id="257" r:id="rId3"/>
    <p:sldId id="258" r:id="rId4"/>
    <p:sldId id="259" r:id="rId5"/>
    <p:sldId id="260" r:id="rId6"/>
    <p:sldId id="265"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sser, Bennett C." initials="PBC" lastIdx="1" clrIdx="0">
    <p:extLst>
      <p:ext uri="{19B8F6BF-5375-455C-9EA6-DF929625EA0E}">
        <p15:presenceInfo xmlns:p15="http://schemas.microsoft.com/office/powerpoint/2012/main" userId="Prosser, Bennett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249" autoAdjust="0"/>
  </p:normalViewPr>
  <p:slideViewPr>
    <p:cSldViewPr snapToGrid="0">
      <p:cViewPr varScale="1">
        <p:scale>
          <a:sx n="55" d="100"/>
          <a:sy n="55" d="100"/>
        </p:scale>
        <p:origin x="13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17T14:59:47.660"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80263-34A5-4BB7-A2F0-1AC5878F4134}" type="datetimeFigureOut">
              <a:rPr lang="en-US" smtClean="0"/>
              <a:t>3/9/2017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F234D-B13C-4E28-977F-953DD779A58D}" type="slidenum">
              <a:rPr lang="en-US" smtClean="0"/>
              <a:t>‹#›</a:t>
            </a:fld>
            <a:endParaRPr lang="en-US"/>
          </a:p>
        </p:txBody>
      </p:sp>
    </p:spTree>
    <p:extLst>
      <p:ext uri="{BB962C8B-B14F-4D97-AF65-F5344CB8AC3E}">
        <p14:creationId xmlns:p14="http://schemas.microsoft.com/office/powerpoint/2010/main" val="338649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general specs of the snowmobile and what</a:t>
            </a:r>
            <a:r>
              <a:rPr lang="en-US" baseline="0" dirty="0" smtClean="0"/>
              <a:t> we had to change from the original snowmobile.</a:t>
            </a:r>
          </a:p>
          <a:p>
            <a:endParaRPr lang="en-US" baseline="0" dirty="0" smtClean="0"/>
          </a:p>
          <a:p>
            <a:r>
              <a:rPr lang="en-US" dirty="0" smtClean="0"/>
              <a:t>Don’t be afraid</a:t>
            </a:r>
            <a:r>
              <a:rPr lang="en-US" baseline="0" dirty="0" smtClean="0"/>
              <a:t> to spend some time talking over the SolidWorks Image on this page to point out the components we made.</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4</a:t>
            </a:fld>
            <a:endParaRPr lang="en-US"/>
          </a:p>
        </p:txBody>
      </p:sp>
    </p:spTree>
    <p:extLst>
      <p:ext uri="{BB962C8B-B14F-4D97-AF65-F5344CB8AC3E}">
        <p14:creationId xmlns:p14="http://schemas.microsoft.com/office/powerpoint/2010/main" val="280698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that all controls are where they would normally be on a conventional snowmobile.</a:t>
            </a:r>
          </a:p>
          <a:p>
            <a:endParaRPr lang="en-US" baseline="0" dirty="0" smtClean="0"/>
          </a:p>
          <a:p>
            <a:r>
              <a:rPr lang="en-US" baseline="0" dirty="0" smtClean="0"/>
              <a:t>Talk about the display and what was used to make it (R-Pi w/ open source </a:t>
            </a:r>
            <a:r>
              <a:rPr lang="en-US" baseline="0" dirty="0" err="1" smtClean="0"/>
              <a:t>Navit</a:t>
            </a:r>
            <a:r>
              <a:rPr lang="en-US" baseline="0" dirty="0" smtClean="0"/>
              <a:t> software, Arduino LCD)</a:t>
            </a:r>
          </a:p>
          <a:p>
            <a:endParaRPr lang="en-US" baseline="0" dirty="0" smtClean="0"/>
          </a:p>
          <a:p>
            <a:r>
              <a:rPr lang="en-US" baseline="0" dirty="0" smtClean="0"/>
              <a:t>A crossover snowmobile has characteristics that make it good in a varying terrains, it can handle groomed trails just as well as deep snow.</a:t>
            </a:r>
          </a:p>
          <a:p>
            <a:endParaRPr lang="en-US" baseline="0" dirty="0" smtClean="0"/>
          </a:p>
          <a:p>
            <a:r>
              <a:rPr lang="en-US" baseline="0" dirty="0" smtClean="0"/>
              <a:t>In my experience, this snowmobile is way more comfortable to sit on than my own 2004 Polaris RMK, just my opinion.</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5</a:t>
            </a:fld>
            <a:endParaRPr lang="en-US"/>
          </a:p>
        </p:txBody>
      </p:sp>
    </p:spTree>
    <p:extLst>
      <p:ext uri="{BB962C8B-B14F-4D97-AF65-F5344CB8AC3E}">
        <p14:creationId xmlns:p14="http://schemas.microsoft.com/office/powerpoint/2010/main" val="309751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mention gearing here and how</a:t>
            </a:r>
            <a:r>
              <a:rPr lang="en-US" baseline="0" dirty="0" smtClean="0"/>
              <a:t> it was selected to optimize efficiency during the range test at comp while still giving us a reasonable top speed.</a:t>
            </a:r>
          </a:p>
          <a:p>
            <a:endParaRPr lang="en-US" baseline="0" dirty="0" smtClean="0"/>
          </a:p>
          <a:p>
            <a:r>
              <a:rPr lang="en-US" baseline="0" dirty="0" smtClean="0"/>
              <a:t>Mention that I put around 200 miles worth of testing on it during December and January, plus whatever else you guys did. Maybe mention your towing the old heavy sled uphill with a rider on it?</a:t>
            </a:r>
          </a:p>
          <a:p>
            <a:endParaRPr lang="en-US" baseline="0" dirty="0" smtClean="0"/>
          </a:p>
          <a:p>
            <a:r>
              <a:rPr lang="en-US" baseline="0" dirty="0" smtClean="0"/>
              <a:t>If asked, the rear suspension was designed by a Senior Design team that all graduated in December. The purpose was to use geometry to alter the roll center so the skis would not lift under acceleration. We also increased spring rates to improve load handling and impact handling abilities. IT ACTUALLY WORKED! If anyone comments or notices that the orange arm isn’t in there anymore, tell them it was removed to because it was a reliability concern for competition. (It was a first draft prototype after all)</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6</a:t>
            </a:fld>
            <a:endParaRPr lang="en-US"/>
          </a:p>
        </p:txBody>
      </p:sp>
    </p:spTree>
    <p:extLst>
      <p:ext uri="{BB962C8B-B14F-4D97-AF65-F5344CB8AC3E}">
        <p14:creationId xmlns:p14="http://schemas.microsoft.com/office/powerpoint/2010/main" val="143650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how easy it would be for dealers</a:t>
            </a:r>
            <a:r>
              <a:rPr lang="en-US" baseline="0" dirty="0" smtClean="0"/>
              <a:t> to service</a:t>
            </a:r>
          </a:p>
          <a:p>
            <a:endParaRPr lang="en-US" baseline="0" dirty="0" smtClean="0"/>
          </a:p>
          <a:p>
            <a:r>
              <a:rPr lang="en-US" baseline="0" dirty="0" smtClean="0"/>
              <a:t>The containers are easy to access for trained personnel and can be removed easily too if need-be.</a:t>
            </a:r>
          </a:p>
          <a:p>
            <a:endParaRPr lang="en-US" baseline="0" dirty="0" smtClean="0"/>
          </a:p>
          <a:p>
            <a:r>
              <a:rPr lang="en-US" dirty="0" smtClean="0"/>
              <a:t>The only</a:t>
            </a:r>
            <a:r>
              <a:rPr lang="en-US" baseline="0" dirty="0" smtClean="0"/>
              <a:t> annual maintenance would be to change the chain case oil and check coolant levels. </a:t>
            </a:r>
          </a:p>
          <a:p>
            <a:endParaRPr lang="en-US" baseline="0" dirty="0" smtClean="0"/>
          </a:p>
          <a:p>
            <a:r>
              <a:rPr lang="en-US" baseline="0" dirty="0" smtClean="0"/>
              <a:t>If you read the design paper, remember my comments about the Ford Focus Electric in terms of cost. Emphasize that we are pushing performance and quality over cost. This is a one-off prototype, so they need to keep that in mind.</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7</a:t>
            </a:fld>
            <a:endParaRPr lang="en-US"/>
          </a:p>
        </p:txBody>
      </p:sp>
    </p:spTree>
    <p:extLst>
      <p:ext uri="{BB962C8B-B14F-4D97-AF65-F5344CB8AC3E}">
        <p14:creationId xmlns:p14="http://schemas.microsoft.com/office/powerpoint/2010/main" val="195348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Fairly self explanatory. Maybe</a:t>
            </a:r>
            <a:r>
              <a:rPr lang="en-US" baseline="0" dirty="0" smtClean="0"/>
              <a:t> mention Yellowstone and the delicate-ness of the polar ice caps.</a:t>
            </a:r>
          </a:p>
          <a:p>
            <a:endParaRPr lang="en-US" baseline="0" dirty="0" smtClean="0"/>
          </a:p>
          <a:p>
            <a:r>
              <a:rPr lang="en-US" baseline="0" dirty="0" smtClean="0"/>
              <a:t>It should be much quieter with the new belt, maybe use a phone app to get a better dB #, but mention how much more comfortable it is to a rider having an almost silent machine to enjoy the wilderness with. I personally loved having the silent sled versus my obnoxiously loud one.</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8</a:t>
            </a:fld>
            <a:endParaRPr lang="en-US"/>
          </a:p>
        </p:txBody>
      </p:sp>
    </p:spTree>
    <p:extLst>
      <p:ext uri="{BB962C8B-B14F-4D97-AF65-F5344CB8AC3E}">
        <p14:creationId xmlns:p14="http://schemas.microsoft.com/office/powerpoint/2010/main" val="4595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206583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395201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6307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39559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624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206458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4278661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250131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10311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286356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889926-FB90-4B8D-A12B-8B0AB9F8EA18}"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51955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889926-FB90-4B8D-A12B-8B0AB9F8EA18}"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55285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889926-FB90-4B8D-A12B-8B0AB9F8EA18}"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251351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89926-FB90-4B8D-A12B-8B0AB9F8EA18}"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12505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89926-FB90-4B8D-A12B-8B0AB9F8EA18}"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27761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89926-FB90-4B8D-A12B-8B0AB9F8EA18}"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20039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889926-FB90-4B8D-A12B-8B0AB9F8EA18}" type="datetimeFigureOut">
              <a:rPr lang="en-US" smtClean="0"/>
              <a:t>3/9/2017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B0BDD8-DCAE-4E38-8D63-A3170CB024A1}" type="slidenum">
              <a:rPr lang="en-US" smtClean="0"/>
              <a:t>‹#›</a:t>
            </a:fld>
            <a:endParaRPr lang="en-US"/>
          </a:p>
        </p:txBody>
      </p:sp>
    </p:spTree>
    <p:extLst>
      <p:ext uri="{BB962C8B-B14F-4D97-AF65-F5344CB8AC3E}">
        <p14:creationId xmlns:p14="http://schemas.microsoft.com/office/powerpoint/2010/main" val="254163297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791" y="35804"/>
            <a:ext cx="8574622" cy="2062002"/>
          </a:xfrm>
        </p:spPr>
        <p:txBody>
          <a:bodyPr/>
          <a:lstStyle/>
          <a:p>
            <a:r>
              <a:rPr lang="en-US" dirty="0" smtClean="0"/>
              <a:t>South Dakota School of Mines and Technology</a:t>
            </a:r>
            <a:endParaRPr lang="en-US" dirty="0"/>
          </a:p>
        </p:txBody>
      </p:sp>
      <p:sp>
        <p:nvSpPr>
          <p:cNvPr id="3" name="Subtitle 2"/>
          <p:cNvSpPr>
            <a:spLocks noGrp="1"/>
          </p:cNvSpPr>
          <p:nvPr>
            <p:ph type="subTitle" idx="1"/>
          </p:nvPr>
        </p:nvSpPr>
        <p:spPr>
          <a:xfrm>
            <a:off x="2443570" y="2097806"/>
            <a:ext cx="6987645" cy="1388534"/>
          </a:xfrm>
        </p:spPr>
        <p:txBody>
          <a:bodyPr/>
          <a:lstStyle/>
          <a:p>
            <a:r>
              <a:rPr lang="en-US" dirty="0" smtClean="0">
                <a:solidFill>
                  <a:schemeClr val="accent1"/>
                </a:solidFill>
              </a:rPr>
              <a:t>Electric Snowmobile Team</a:t>
            </a:r>
          </a:p>
          <a:p>
            <a:r>
              <a:rPr lang="en-US" dirty="0" smtClean="0">
                <a:solidFill>
                  <a:schemeClr val="accent1"/>
                </a:solidFill>
              </a:rPr>
              <a:t>2017</a:t>
            </a:r>
            <a:endParaRPr lang="en-US" dirty="0">
              <a:solidFill>
                <a:schemeClr val="accent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7528" y="2851001"/>
            <a:ext cx="6084276" cy="3422405"/>
          </a:xfrm>
          <a:prstGeom prst="rect">
            <a:avLst/>
          </a:prstGeom>
        </p:spPr>
      </p:pic>
    </p:spTree>
    <p:extLst>
      <p:ext uri="{BB962C8B-B14F-4D97-AF65-F5344CB8AC3E}">
        <p14:creationId xmlns:p14="http://schemas.microsoft.com/office/powerpoint/2010/main" val="2993205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745" y="1930400"/>
            <a:ext cx="5509846" cy="4132385"/>
          </a:xfrm>
          <a:prstGeom prst="rect">
            <a:avLst/>
          </a:prstGeom>
        </p:spPr>
      </p:pic>
    </p:spTree>
    <p:extLst>
      <p:ext uri="{BB962C8B-B14F-4D97-AF65-F5344CB8AC3E}">
        <p14:creationId xmlns:p14="http://schemas.microsoft.com/office/powerpoint/2010/main" val="131850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213" y="0"/>
            <a:ext cx="10018713" cy="1752599"/>
          </a:xfrm>
        </p:spPr>
        <p:txBody>
          <a:bodyPr/>
          <a:lstStyle/>
          <a:p>
            <a:r>
              <a:rPr lang="en-US" dirty="0" smtClean="0"/>
              <a:t>Overview</a:t>
            </a:r>
            <a:endParaRPr lang="en-US" dirty="0"/>
          </a:p>
        </p:txBody>
      </p:sp>
      <p:sp>
        <p:nvSpPr>
          <p:cNvPr id="3" name="Content Placeholder 2"/>
          <p:cNvSpPr>
            <a:spLocks noGrp="1"/>
          </p:cNvSpPr>
          <p:nvPr>
            <p:ph idx="1"/>
          </p:nvPr>
        </p:nvSpPr>
        <p:spPr>
          <a:xfrm>
            <a:off x="1518816" y="1631829"/>
            <a:ext cx="10018713" cy="3124201"/>
          </a:xfrm>
        </p:spPr>
        <p:txBody>
          <a:bodyPr/>
          <a:lstStyle/>
          <a:p>
            <a:r>
              <a:rPr lang="en-US" sz="2000" dirty="0" smtClean="0">
                <a:solidFill>
                  <a:schemeClr val="accent1"/>
                </a:solidFill>
              </a:rPr>
              <a:t>Who are we</a:t>
            </a:r>
          </a:p>
          <a:p>
            <a:r>
              <a:rPr lang="en-US" sz="2000" dirty="0" smtClean="0">
                <a:solidFill>
                  <a:schemeClr val="accent1"/>
                </a:solidFill>
              </a:rPr>
              <a:t>System Overview</a:t>
            </a:r>
          </a:p>
          <a:p>
            <a:r>
              <a:rPr lang="en-US" sz="2000" dirty="0" smtClean="0">
                <a:solidFill>
                  <a:schemeClr val="accent1"/>
                </a:solidFill>
              </a:rPr>
              <a:t>Usability, Functionality, and Performance</a:t>
            </a:r>
          </a:p>
          <a:p>
            <a:r>
              <a:rPr lang="en-US" sz="2000" dirty="0" smtClean="0">
                <a:solidFill>
                  <a:schemeClr val="accent1"/>
                </a:solidFill>
              </a:rPr>
              <a:t>Dealer </a:t>
            </a:r>
            <a:r>
              <a:rPr lang="en-US" sz="2000" dirty="0">
                <a:solidFill>
                  <a:schemeClr val="accent1"/>
                </a:solidFill>
              </a:rPr>
              <a:t>B</a:t>
            </a:r>
            <a:r>
              <a:rPr lang="en-US" sz="2000" dirty="0" smtClean="0">
                <a:solidFill>
                  <a:schemeClr val="accent1"/>
                </a:solidFill>
              </a:rPr>
              <a:t>enefits and Maintenance</a:t>
            </a:r>
          </a:p>
          <a:p>
            <a:r>
              <a:rPr lang="en-US" sz="2000" dirty="0" smtClean="0">
                <a:solidFill>
                  <a:schemeClr val="accent1"/>
                </a:solidFill>
              </a:rPr>
              <a:t>Environmental Impacts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693" y="3504586"/>
            <a:ext cx="4331677" cy="2883273"/>
          </a:xfrm>
          <a:prstGeom prst="rect">
            <a:avLst/>
          </a:prstGeom>
        </p:spPr>
      </p:pic>
    </p:spTree>
    <p:extLst>
      <p:ext uri="{BB962C8B-B14F-4D97-AF65-F5344CB8AC3E}">
        <p14:creationId xmlns:p14="http://schemas.microsoft.com/office/powerpoint/2010/main" val="313981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752599"/>
          </a:xfrm>
        </p:spPr>
        <p:txBody>
          <a:bodyPr/>
          <a:lstStyle/>
          <a:p>
            <a:r>
              <a:rPr lang="en-US" smtClean="0"/>
              <a:t>Who </a:t>
            </a:r>
            <a:r>
              <a:rPr lang="en-US" smtClean="0"/>
              <a:t>are we</a:t>
            </a:r>
            <a:endParaRPr lang="en-US" dirty="0"/>
          </a:p>
        </p:txBody>
      </p:sp>
      <p:sp>
        <p:nvSpPr>
          <p:cNvPr id="3" name="Content Placeholder 2"/>
          <p:cNvSpPr>
            <a:spLocks noGrp="1"/>
          </p:cNvSpPr>
          <p:nvPr>
            <p:ph idx="1"/>
          </p:nvPr>
        </p:nvSpPr>
        <p:spPr>
          <a:xfrm>
            <a:off x="1484311" y="1338531"/>
            <a:ext cx="10018713" cy="3124201"/>
          </a:xfrm>
        </p:spPr>
        <p:txBody>
          <a:bodyPr/>
          <a:lstStyle/>
          <a:p>
            <a:r>
              <a:rPr lang="en-US" sz="2000" dirty="0" smtClean="0">
                <a:solidFill>
                  <a:schemeClr val="accent1"/>
                </a:solidFill>
              </a:rPr>
              <a:t>Student organization on </a:t>
            </a:r>
            <a:r>
              <a:rPr lang="en-US" sz="2000" dirty="0">
                <a:solidFill>
                  <a:schemeClr val="accent1"/>
                </a:solidFill>
              </a:rPr>
              <a:t>c</a:t>
            </a:r>
            <a:r>
              <a:rPr lang="en-US" sz="2000" dirty="0" smtClean="0">
                <a:solidFill>
                  <a:schemeClr val="accent1"/>
                </a:solidFill>
              </a:rPr>
              <a:t>ampus, open to all students</a:t>
            </a:r>
          </a:p>
          <a:p>
            <a:r>
              <a:rPr lang="en-US" sz="2000" dirty="0" smtClean="0">
                <a:solidFill>
                  <a:schemeClr val="accent1"/>
                </a:solidFill>
              </a:rPr>
              <a:t>Main focus is to design and build an electric snowmobile</a:t>
            </a:r>
          </a:p>
          <a:p>
            <a:r>
              <a:rPr lang="en-US" sz="2000" dirty="0" smtClean="0">
                <a:solidFill>
                  <a:schemeClr val="accent1"/>
                </a:solidFill>
              </a:rPr>
              <a:t>Comprised of ME, EE, Physics, and CEE undergrad students</a:t>
            </a:r>
          </a:p>
          <a:p>
            <a:endParaRPr lang="en-US" dirty="0"/>
          </a:p>
        </p:txBody>
      </p:sp>
      <p:sp>
        <p:nvSpPr>
          <p:cNvPr id="5" name="TextBox 4"/>
          <p:cNvSpPr txBox="1"/>
          <p:nvPr/>
        </p:nvSpPr>
        <p:spPr>
          <a:xfrm>
            <a:off x="5868076" y="6436744"/>
            <a:ext cx="3801151" cy="338554"/>
          </a:xfrm>
          <a:prstGeom prst="rect">
            <a:avLst/>
          </a:prstGeom>
          <a:noFill/>
        </p:spPr>
        <p:txBody>
          <a:bodyPr wrap="square" rtlCol="0">
            <a:spAutoFit/>
          </a:bodyPr>
          <a:lstStyle/>
          <a:p>
            <a:r>
              <a:rPr lang="en-US" sz="1600" dirty="0" smtClean="0">
                <a:solidFill>
                  <a:schemeClr val="tx1">
                    <a:lumMod val="95000"/>
                    <a:lumOff val="5000"/>
                  </a:schemeClr>
                </a:solidFill>
              </a:rPr>
              <a:t>2017 SDSM&amp;T  Clean Snowmobile Team</a:t>
            </a:r>
            <a:endParaRPr lang="en-US" sz="1600" dirty="0">
              <a:solidFill>
                <a:schemeClr val="tx1">
                  <a:lumMod val="95000"/>
                  <a:lumOff val="5000"/>
                </a:schemeClr>
              </a:solidFill>
            </a:endParaRPr>
          </a:p>
        </p:txBody>
      </p:sp>
      <p:pic>
        <p:nvPicPr>
          <p:cNvPr id="6" name="Picture 5"/>
          <p:cNvPicPr>
            <a:picLocks noChangeAspect="1"/>
          </p:cNvPicPr>
          <p:nvPr/>
        </p:nvPicPr>
        <p:blipFill>
          <a:blip r:embed="rId2"/>
          <a:stretch>
            <a:fillRect/>
          </a:stretch>
        </p:blipFill>
        <p:spPr>
          <a:xfrm>
            <a:off x="4102813" y="3406218"/>
            <a:ext cx="5129111" cy="2882561"/>
          </a:xfrm>
          <a:prstGeom prst="rect">
            <a:avLst/>
          </a:prstGeom>
        </p:spPr>
      </p:pic>
    </p:spTree>
    <p:extLst>
      <p:ext uri="{BB962C8B-B14F-4D97-AF65-F5344CB8AC3E}">
        <p14:creationId xmlns:p14="http://schemas.microsoft.com/office/powerpoint/2010/main" val="1180563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114" y="87957"/>
            <a:ext cx="10018713" cy="1752599"/>
          </a:xfrm>
        </p:spPr>
        <p:txBody>
          <a:bodyPr/>
          <a:lstStyle/>
          <a:p>
            <a:r>
              <a:rPr lang="en-US" dirty="0" smtClean="0"/>
              <a:t>System Overview</a:t>
            </a:r>
            <a:endParaRPr lang="en-US" dirty="0"/>
          </a:p>
        </p:txBody>
      </p:sp>
      <p:sp>
        <p:nvSpPr>
          <p:cNvPr id="3" name="Content Placeholder 2"/>
          <p:cNvSpPr>
            <a:spLocks noGrp="1"/>
          </p:cNvSpPr>
          <p:nvPr>
            <p:ph idx="1"/>
          </p:nvPr>
        </p:nvSpPr>
        <p:spPr>
          <a:xfrm>
            <a:off x="1372166" y="964257"/>
            <a:ext cx="10644429" cy="4096110"/>
          </a:xfrm>
        </p:spPr>
        <p:txBody>
          <a:bodyPr>
            <a:normAutofit/>
          </a:bodyPr>
          <a:lstStyle/>
          <a:p>
            <a:r>
              <a:rPr lang="en-US" sz="2000" dirty="0" smtClean="0">
                <a:solidFill>
                  <a:schemeClr val="accent1"/>
                </a:solidFill>
              </a:rPr>
              <a:t>2014 Polaris Switchback Assault</a:t>
            </a:r>
          </a:p>
          <a:p>
            <a:r>
              <a:rPr lang="en-US" sz="2000" dirty="0" smtClean="0">
                <a:solidFill>
                  <a:schemeClr val="accent1"/>
                </a:solidFill>
              </a:rPr>
              <a:t>6 </a:t>
            </a:r>
            <a:r>
              <a:rPr lang="en-US" sz="2000" dirty="0" err="1" smtClean="0">
                <a:solidFill>
                  <a:schemeClr val="accent1"/>
                </a:solidFill>
              </a:rPr>
              <a:t>Brammo</a:t>
            </a:r>
            <a:r>
              <a:rPr lang="en-US" sz="2000" dirty="0" smtClean="0">
                <a:solidFill>
                  <a:schemeClr val="accent1"/>
                </a:solidFill>
              </a:rPr>
              <a:t> BPM 15/90 Li-ion battery modules</a:t>
            </a:r>
          </a:p>
          <a:p>
            <a:pPr lvl="1"/>
            <a:r>
              <a:rPr lang="en-US" sz="2000" dirty="0" smtClean="0">
                <a:solidFill>
                  <a:schemeClr val="accent1"/>
                </a:solidFill>
              </a:rPr>
              <a:t>88.8 VDC, 90 Ah, 7.99 kWh</a:t>
            </a:r>
          </a:p>
          <a:p>
            <a:pPr lvl="1"/>
            <a:r>
              <a:rPr lang="en-US" sz="2000" dirty="0" smtClean="0">
                <a:solidFill>
                  <a:schemeClr val="accent1"/>
                </a:solidFill>
              </a:rPr>
              <a:t>Internal heaters keep at optimum temperature in cold conditions</a:t>
            </a:r>
          </a:p>
          <a:p>
            <a:r>
              <a:rPr lang="en-US" sz="2000" dirty="0" err="1" smtClean="0">
                <a:solidFill>
                  <a:schemeClr val="accent1"/>
                </a:solidFill>
              </a:rPr>
              <a:t>Sevcon</a:t>
            </a:r>
            <a:r>
              <a:rPr lang="en-US" sz="2000" dirty="0" smtClean="0">
                <a:solidFill>
                  <a:schemeClr val="accent1"/>
                </a:solidFill>
              </a:rPr>
              <a:t> Gen4 motor controller</a:t>
            </a:r>
          </a:p>
          <a:p>
            <a:r>
              <a:rPr lang="en-US" sz="2000" dirty="0" smtClean="0">
                <a:solidFill>
                  <a:schemeClr val="accent1"/>
                </a:solidFill>
              </a:rPr>
              <a:t>Parker-</a:t>
            </a:r>
            <a:r>
              <a:rPr lang="en-US" sz="2000" dirty="0" err="1" smtClean="0">
                <a:solidFill>
                  <a:schemeClr val="accent1"/>
                </a:solidFill>
              </a:rPr>
              <a:t>Brammo</a:t>
            </a:r>
            <a:r>
              <a:rPr lang="en-US" sz="2000" dirty="0" smtClean="0">
                <a:solidFill>
                  <a:schemeClr val="accent1"/>
                </a:solidFill>
              </a:rPr>
              <a:t> GVM1425 liquid cooled motor</a:t>
            </a:r>
          </a:p>
          <a:p>
            <a:pPr lvl="1"/>
            <a:r>
              <a:rPr lang="en-US" sz="2000" dirty="0" smtClean="0">
                <a:solidFill>
                  <a:schemeClr val="accent1"/>
                </a:solidFill>
              </a:rPr>
              <a:t>54 </a:t>
            </a:r>
            <a:r>
              <a:rPr lang="en-US" sz="2000" dirty="0" err="1" smtClean="0">
                <a:solidFill>
                  <a:schemeClr val="accent1"/>
                </a:solidFill>
              </a:rPr>
              <a:t>hp</a:t>
            </a:r>
            <a:r>
              <a:rPr lang="en-US" sz="2000" dirty="0" smtClean="0">
                <a:solidFill>
                  <a:schemeClr val="accent1"/>
                </a:solidFill>
              </a:rPr>
              <a:t>, 60lb*</a:t>
            </a:r>
            <a:r>
              <a:rPr lang="en-US" sz="2000" dirty="0" err="1" smtClean="0">
                <a:solidFill>
                  <a:schemeClr val="accent1"/>
                </a:solidFill>
              </a:rPr>
              <a:t>ft</a:t>
            </a:r>
            <a:endParaRPr lang="en-US" sz="2000" dirty="0" smtClean="0">
              <a:solidFill>
                <a:schemeClr val="accent1"/>
              </a:solidFill>
            </a:endParaRPr>
          </a:p>
          <a:p>
            <a:pPr lvl="1"/>
            <a:r>
              <a:rPr lang="en-US" sz="2000" dirty="0" smtClean="0">
                <a:solidFill>
                  <a:schemeClr val="accent1"/>
                </a:solidFill>
              </a:rPr>
              <a:t>Direct Drive</a:t>
            </a:r>
          </a:p>
          <a:p>
            <a:r>
              <a:rPr lang="en-US" sz="2000" dirty="0" smtClean="0">
                <a:solidFill>
                  <a:schemeClr val="accent1"/>
                </a:solidFill>
              </a:rPr>
              <a:t>Modular component design</a:t>
            </a:r>
          </a:p>
          <a:p>
            <a:pPr lvl="1"/>
            <a:endParaRPr lang="en-US" dirty="0"/>
          </a:p>
        </p:txBody>
      </p:sp>
      <p:pic>
        <p:nvPicPr>
          <p:cNvPr id="5" name="Picture 4"/>
          <p:cNvPicPr>
            <a:picLocks noChangeAspect="1"/>
          </p:cNvPicPr>
          <p:nvPr/>
        </p:nvPicPr>
        <p:blipFill>
          <a:blip r:embed="rId3"/>
          <a:stretch>
            <a:fillRect/>
          </a:stretch>
        </p:blipFill>
        <p:spPr>
          <a:xfrm>
            <a:off x="6174128" y="3506847"/>
            <a:ext cx="5842467" cy="3261813"/>
          </a:xfrm>
          <a:prstGeom prst="rect">
            <a:avLst/>
          </a:prstGeom>
          <a:effectLst>
            <a:softEdge rad="63500"/>
          </a:effectLst>
        </p:spPr>
      </p:pic>
      <p:sp>
        <p:nvSpPr>
          <p:cNvPr id="6" name="TextBox 5"/>
          <p:cNvSpPr txBox="1"/>
          <p:nvPr/>
        </p:nvSpPr>
        <p:spPr>
          <a:xfrm>
            <a:off x="2586716" y="6209308"/>
            <a:ext cx="3733800" cy="338554"/>
          </a:xfrm>
          <a:prstGeom prst="rect">
            <a:avLst/>
          </a:prstGeom>
          <a:noFill/>
        </p:spPr>
        <p:txBody>
          <a:bodyPr wrap="square" rtlCol="0">
            <a:spAutoFit/>
          </a:bodyPr>
          <a:lstStyle/>
          <a:p>
            <a:r>
              <a:rPr lang="en-US" sz="1600" dirty="0" smtClean="0"/>
              <a:t>SolidWorks Concept of modular assembly</a:t>
            </a:r>
            <a:endParaRPr lang="en-US" sz="1600" dirty="0"/>
          </a:p>
        </p:txBody>
      </p:sp>
    </p:spTree>
    <p:extLst>
      <p:ext uri="{BB962C8B-B14F-4D97-AF65-F5344CB8AC3E}">
        <p14:creationId xmlns:p14="http://schemas.microsoft.com/office/powerpoint/2010/main" val="395733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115" y="0"/>
            <a:ext cx="10018713" cy="1752599"/>
          </a:xfrm>
        </p:spPr>
        <p:txBody>
          <a:bodyPr/>
          <a:lstStyle/>
          <a:p>
            <a:r>
              <a:rPr lang="en-US" dirty="0" smtClean="0"/>
              <a:t>Usability</a:t>
            </a:r>
            <a:r>
              <a:rPr lang="en-US" dirty="0"/>
              <a:t> </a:t>
            </a:r>
            <a:r>
              <a:rPr lang="en-US" dirty="0" smtClean="0"/>
              <a:t>and Functionality</a:t>
            </a:r>
            <a:endParaRPr lang="en-US" dirty="0"/>
          </a:p>
        </p:txBody>
      </p:sp>
      <p:sp>
        <p:nvSpPr>
          <p:cNvPr id="3" name="Content Placeholder 2"/>
          <p:cNvSpPr>
            <a:spLocks noGrp="1"/>
          </p:cNvSpPr>
          <p:nvPr>
            <p:ph idx="1"/>
          </p:nvPr>
        </p:nvSpPr>
        <p:spPr>
          <a:xfrm>
            <a:off x="1605079" y="876299"/>
            <a:ext cx="10225749" cy="4743092"/>
          </a:xfrm>
        </p:spPr>
        <p:txBody>
          <a:bodyPr>
            <a:normAutofit/>
          </a:bodyPr>
          <a:lstStyle/>
          <a:p>
            <a:r>
              <a:rPr lang="en-US" sz="2000" dirty="0" smtClean="0">
                <a:solidFill>
                  <a:schemeClr val="accent1"/>
                </a:solidFill>
              </a:rPr>
              <a:t>Functions like a traditional snowmobile</a:t>
            </a:r>
          </a:p>
          <a:p>
            <a:pPr lvl="1"/>
            <a:r>
              <a:rPr lang="en-US" sz="2000" dirty="0" smtClean="0">
                <a:solidFill>
                  <a:schemeClr val="accent1"/>
                </a:solidFill>
              </a:rPr>
              <a:t>Controls all carried over from stock </a:t>
            </a:r>
          </a:p>
          <a:p>
            <a:pPr lvl="1"/>
            <a:r>
              <a:rPr lang="en-US" sz="2000" dirty="0" smtClean="0">
                <a:solidFill>
                  <a:schemeClr val="accent1"/>
                </a:solidFill>
              </a:rPr>
              <a:t>Easy to read GPS speedometer/location/mapping</a:t>
            </a:r>
          </a:p>
          <a:p>
            <a:pPr lvl="1"/>
            <a:r>
              <a:rPr lang="en-US" sz="2000" dirty="0" smtClean="0">
                <a:solidFill>
                  <a:schemeClr val="accent1"/>
                </a:solidFill>
              </a:rPr>
              <a:t>Bright LED status lights on dash</a:t>
            </a:r>
          </a:p>
          <a:p>
            <a:r>
              <a:rPr lang="en-US" sz="2000" dirty="0" smtClean="0">
                <a:solidFill>
                  <a:schemeClr val="accent1"/>
                </a:solidFill>
              </a:rPr>
              <a:t>Crossover chassis – versatility</a:t>
            </a:r>
          </a:p>
          <a:p>
            <a:pPr lvl="1"/>
            <a:r>
              <a:rPr lang="en-US" sz="2000" dirty="0" smtClean="0">
                <a:solidFill>
                  <a:schemeClr val="accent1"/>
                </a:solidFill>
              </a:rPr>
              <a:t>Hard-packed snow and deep snow capability</a:t>
            </a:r>
          </a:p>
          <a:p>
            <a:pPr lvl="1"/>
            <a:r>
              <a:rPr lang="en-US" sz="2000" dirty="0" smtClean="0">
                <a:solidFill>
                  <a:schemeClr val="accent1"/>
                </a:solidFill>
              </a:rPr>
              <a:t>Storage space on tunnel</a:t>
            </a:r>
          </a:p>
          <a:p>
            <a:r>
              <a:rPr lang="en-US" sz="2000" dirty="0" smtClean="0">
                <a:solidFill>
                  <a:schemeClr val="accent1"/>
                </a:solidFill>
              </a:rPr>
              <a:t>Comfortable seating and standing positions</a:t>
            </a: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178" y="3792104"/>
            <a:ext cx="4282841" cy="2421845"/>
          </a:xfrm>
          <a:prstGeom prst="rect">
            <a:avLst/>
          </a:prstGeom>
          <a:effectLst>
            <a:softEdge rad="63500"/>
          </a:effectLst>
        </p:spPr>
      </p:pic>
      <p:sp>
        <p:nvSpPr>
          <p:cNvPr id="5" name="TextBox 4"/>
          <p:cNvSpPr txBox="1"/>
          <p:nvPr/>
        </p:nvSpPr>
        <p:spPr>
          <a:xfrm>
            <a:off x="7732178" y="6213949"/>
            <a:ext cx="2723535" cy="369332"/>
          </a:xfrm>
          <a:prstGeom prst="rect">
            <a:avLst/>
          </a:prstGeom>
          <a:noFill/>
        </p:spPr>
        <p:txBody>
          <a:bodyPr wrap="square" rtlCol="0">
            <a:spAutoFit/>
          </a:bodyPr>
          <a:lstStyle/>
          <a:p>
            <a:r>
              <a:rPr lang="en-US" dirty="0" smtClean="0"/>
              <a:t>LCD display on Dashboard</a:t>
            </a:r>
            <a:endParaRPr lang="en-US" dirty="0"/>
          </a:p>
        </p:txBody>
      </p:sp>
    </p:spTree>
    <p:extLst>
      <p:ext uri="{BB962C8B-B14F-4D97-AF65-F5344CB8AC3E}">
        <p14:creationId xmlns:p14="http://schemas.microsoft.com/office/powerpoint/2010/main" val="3008645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445" y="0"/>
            <a:ext cx="10018713" cy="1241789"/>
          </a:xfrm>
        </p:spPr>
        <p:txBody>
          <a:bodyPr/>
          <a:lstStyle/>
          <a:p>
            <a:r>
              <a:rPr lang="en-US" dirty="0" smtClean="0"/>
              <a:t>Performance</a:t>
            </a:r>
            <a:endParaRPr lang="en-US" dirty="0"/>
          </a:p>
        </p:txBody>
      </p:sp>
      <p:sp>
        <p:nvSpPr>
          <p:cNvPr id="3" name="Content Placeholder 2"/>
          <p:cNvSpPr>
            <a:spLocks noGrp="1"/>
          </p:cNvSpPr>
          <p:nvPr>
            <p:ph idx="1"/>
          </p:nvPr>
        </p:nvSpPr>
        <p:spPr>
          <a:xfrm>
            <a:off x="1602296" y="655834"/>
            <a:ext cx="10465013" cy="3124201"/>
          </a:xfrm>
        </p:spPr>
        <p:txBody>
          <a:bodyPr/>
          <a:lstStyle/>
          <a:p>
            <a:r>
              <a:rPr lang="en-US" sz="2000" dirty="0" smtClean="0">
                <a:solidFill>
                  <a:schemeClr val="accent1"/>
                </a:solidFill>
              </a:rPr>
              <a:t>Top Speed – 40 mph</a:t>
            </a:r>
          </a:p>
          <a:p>
            <a:r>
              <a:rPr lang="en-US" sz="2000" dirty="0" smtClean="0">
                <a:solidFill>
                  <a:schemeClr val="accent1"/>
                </a:solidFill>
              </a:rPr>
              <a:t>Range – Testing indicates 20-25 miles</a:t>
            </a:r>
          </a:p>
          <a:p>
            <a:r>
              <a:rPr lang="en-US" sz="2000" dirty="0" smtClean="0">
                <a:solidFill>
                  <a:schemeClr val="accent1"/>
                </a:solidFill>
              </a:rPr>
              <a:t>Weight ~ 620lb</a:t>
            </a:r>
          </a:p>
          <a:p>
            <a:r>
              <a:rPr lang="en-US" sz="2000" dirty="0" smtClean="0">
                <a:solidFill>
                  <a:schemeClr val="accent1"/>
                </a:solidFill>
              </a:rPr>
              <a:t>Charge time ~ 8 hours from 0% to 100%</a:t>
            </a:r>
          </a:p>
          <a:p>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356486" y="3235573"/>
            <a:ext cx="4879261" cy="2907424"/>
          </a:xfrm>
          <a:prstGeom prst="rect">
            <a:avLst/>
          </a:prstGeom>
          <a:effectLst>
            <a:softEdge rad="63500"/>
          </a:effectLst>
        </p:spPr>
      </p:pic>
    </p:spTree>
    <p:extLst>
      <p:ext uri="{BB962C8B-B14F-4D97-AF65-F5344CB8AC3E}">
        <p14:creationId xmlns:p14="http://schemas.microsoft.com/office/powerpoint/2010/main" val="3517172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52" y="0"/>
            <a:ext cx="10018713" cy="1752599"/>
          </a:xfrm>
        </p:spPr>
        <p:txBody>
          <a:bodyPr/>
          <a:lstStyle/>
          <a:p>
            <a:r>
              <a:rPr lang="en-US" dirty="0" smtClean="0"/>
              <a:t>Dealer Benefits and Maintenance</a:t>
            </a:r>
            <a:endParaRPr lang="en-US" dirty="0"/>
          </a:p>
        </p:txBody>
      </p:sp>
      <p:sp>
        <p:nvSpPr>
          <p:cNvPr id="3" name="Content Placeholder 2"/>
          <p:cNvSpPr>
            <a:spLocks noGrp="1"/>
          </p:cNvSpPr>
          <p:nvPr>
            <p:ph idx="1"/>
          </p:nvPr>
        </p:nvSpPr>
        <p:spPr>
          <a:xfrm>
            <a:off x="543366" y="817683"/>
            <a:ext cx="10014701" cy="3569899"/>
          </a:xfrm>
        </p:spPr>
        <p:txBody>
          <a:bodyPr>
            <a:normAutofit/>
          </a:bodyPr>
          <a:lstStyle/>
          <a:p>
            <a:r>
              <a:rPr lang="en-US" sz="2000" dirty="0" smtClean="0">
                <a:solidFill>
                  <a:schemeClr val="accent1"/>
                </a:solidFill>
              </a:rPr>
              <a:t>Aluminum containers provide strong structures to protect sensitive electronics</a:t>
            </a:r>
          </a:p>
          <a:p>
            <a:r>
              <a:rPr lang="en-US" sz="2000" dirty="0" smtClean="0">
                <a:solidFill>
                  <a:schemeClr val="accent1"/>
                </a:solidFill>
              </a:rPr>
              <a:t>Modular battery container and motor compartment</a:t>
            </a:r>
          </a:p>
          <a:p>
            <a:pPr lvl="1"/>
            <a:r>
              <a:rPr lang="en-US" sz="2000" dirty="0" smtClean="0">
                <a:solidFill>
                  <a:schemeClr val="accent1"/>
                </a:solidFill>
              </a:rPr>
              <a:t>Easy to remove/replace as needed</a:t>
            </a:r>
          </a:p>
          <a:p>
            <a:pPr lvl="1"/>
            <a:r>
              <a:rPr lang="en-US" sz="2000" dirty="0" smtClean="0">
                <a:solidFill>
                  <a:schemeClr val="accent1"/>
                </a:solidFill>
              </a:rPr>
              <a:t>Easy access to perform repairs inside compartments if needed</a:t>
            </a:r>
          </a:p>
          <a:p>
            <a:r>
              <a:rPr lang="en-US" sz="2000" dirty="0" smtClean="0">
                <a:solidFill>
                  <a:schemeClr val="accent1"/>
                </a:solidFill>
              </a:rPr>
              <a:t>Minimal routine maintenance</a:t>
            </a:r>
          </a:p>
          <a:p>
            <a:r>
              <a:rPr lang="en-US" sz="2000" dirty="0" smtClean="0">
                <a:solidFill>
                  <a:schemeClr val="accent1"/>
                </a:solidFill>
              </a:rPr>
              <a:t>Diagnostic software – plug and play with PC to view system data</a:t>
            </a:r>
          </a:p>
          <a:p>
            <a:r>
              <a:rPr lang="en-US" sz="2000" dirty="0" smtClean="0">
                <a:solidFill>
                  <a:schemeClr val="accent1"/>
                </a:solidFill>
              </a:rPr>
              <a:t>Cost – initially high due to use of high-end components</a:t>
            </a:r>
          </a:p>
          <a:p>
            <a:pPr lvl="1"/>
            <a:r>
              <a:rPr lang="en-US" sz="2000" dirty="0" smtClean="0">
                <a:solidFill>
                  <a:schemeClr val="accent1"/>
                </a:solidFill>
              </a:rPr>
              <a:t>Improved performance, range, reliability</a:t>
            </a:r>
          </a:p>
          <a:p>
            <a:endParaRPr lang="en-US" dirty="0" smtClean="0"/>
          </a:p>
          <a:p>
            <a:endParaRPr lang="en-US" dirty="0" smtClean="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6626" y="3540346"/>
            <a:ext cx="3101441" cy="2728754"/>
          </a:xfrm>
          <a:prstGeom prst="rect">
            <a:avLst/>
          </a:prstGeom>
          <a:effectLst>
            <a:softEdge rad="63500"/>
          </a:effectLst>
        </p:spPr>
      </p:pic>
      <p:sp>
        <p:nvSpPr>
          <p:cNvPr id="5" name="TextBox 4"/>
          <p:cNvSpPr txBox="1"/>
          <p:nvPr/>
        </p:nvSpPr>
        <p:spPr>
          <a:xfrm>
            <a:off x="4773634" y="6269100"/>
            <a:ext cx="3890514" cy="338554"/>
          </a:xfrm>
          <a:prstGeom prst="rect">
            <a:avLst/>
          </a:prstGeom>
          <a:noFill/>
        </p:spPr>
        <p:txBody>
          <a:bodyPr wrap="square" rtlCol="0">
            <a:spAutoFit/>
          </a:bodyPr>
          <a:lstStyle/>
          <a:p>
            <a:r>
              <a:rPr lang="en-US" sz="1600" dirty="0" smtClean="0"/>
              <a:t>Modular motor and motor controller mount</a:t>
            </a:r>
            <a:endParaRPr lang="en-US" sz="1600" dirty="0"/>
          </a:p>
        </p:txBody>
      </p:sp>
    </p:spTree>
    <p:extLst>
      <p:ext uri="{BB962C8B-B14F-4D97-AF65-F5344CB8AC3E}">
        <p14:creationId xmlns:p14="http://schemas.microsoft.com/office/powerpoint/2010/main" val="279914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500" y="0"/>
            <a:ext cx="10018713" cy="1752599"/>
          </a:xfrm>
        </p:spPr>
        <p:txBody>
          <a:bodyPr/>
          <a:lstStyle/>
          <a:p>
            <a:r>
              <a:rPr lang="en-US" dirty="0" smtClean="0"/>
              <a:t>Environmental Impacts</a:t>
            </a:r>
            <a:endParaRPr lang="en-US" dirty="0"/>
          </a:p>
        </p:txBody>
      </p:sp>
      <p:sp>
        <p:nvSpPr>
          <p:cNvPr id="3" name="Content Placeholder 2"/>
          <p:cNvSpPr>
            <a:spLocks noGrp="1"/>
          </p:cNvSpPr>
          <p:nvPr>
            <p:ph idx="1"/>
          </p:nvPr>
        </p:nvSpPr>
        <p:spPr>
          <a:xfrm>
            <a:off x="308156" y="935432"/>
            <a:ext cx="10018713" cy="3124201"/>
          </a:xfrm>
        </p:spPr>
        <p:txBody>
          <a:bodyPr/>
          <a:lstStyle/>
          <a:p>
            <a:r>
              <a:rPr lang="en-US" dirty="0" smtClean="0">
                <a:solidFill>
                  <a:schemeClr val="accent1"/>
                </a:solidFill>
              </a:rPr>
              <a:t>Light weight and long track help prevent treading on potentially delicate ground</a:t>
            </a:r>
          </a:p>
          <a:p>
            <a:pPr lvl="1"/>
            <a:r>
              <a:rPr lang="en-US" dirty="0" smtClean="0">
                <a:solidFill>
                  <a:schemeClr val="accent1"/>
                </a:solidFill>
              </a:rPr>
              <a:t>Ice caps in Greenland</a:t>
            </a:r>
          </a:p>
          <a:p>
            <a:r>
              <a:rPr lang="en-US" dirty="0" smtClean="0">
                <a:solidFill>
                  <a:schemeClr val="accent1"/>
                </a:solidFill>
              </a:rPr>
              <a:t>Quiet operation – only noise from drive-belt</a:t>
            </a:r>
          </a:p>
          <a:p>
            <a:pPr lvl="1"/>
            <a:r>
              <a:rPr lang="en-US" dirty="0" smtClean="0">
                <a:solidFill>
                  <a:schemeClr val="accent1"/>
                </a:solidFill>
              </a:rPr>
              <a:t>&lt;80 dB at top speed</a:t>
            </a:r>
          </a:p>
          <a:p>
            <a:pPr lvl="1"/>
            <a:r>
              <a:rPr lang="en-US" dirty="0" smtClean="0">
                <a:solidFill>
                  <a:schemeClr val="accent1"/>
                </a:solidFill>
              </a:rPr>
              <a:t>No noise while ‘idling’</a:t>
            </a:r>
          </a:p>
          <a:p>
            <a:r>
              <a:rPr lang="en-US" dirty="0" smtClean="0">
                <a:solidFill>
                  <a:schemeClr val="accent1"/>
                </a:solidFill>
              </a:rPr>
              <a:t>Zero source emissions</a:t>
            </a:r>
          </a:p>
          <a:p>
            <a:endParaRPr lang="en-US" dirty="0" smtClean="0">
              <a:solidFill>
                <a:schemeClr val="accent1"/>
              </a:solidFill>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586" y="2040771"/>
            <a:ext cx="6544120" cy="3700544"/>
          </a:xfrm>
          <a:prstGeom prst="rect">
            <a:avLst/>
          </a:prstGeom>
          <a:effectLst>
            <a:softEdge rad="63500"/>
          </a:effectLst>
        </p:spPr>
      </p:pic>
      <p:sp>
        <p:nvSpPr>
          <p:cNvPr id="5" name="TextBox 4"/>
          <p:cNvSpPr txBox="1"/>
          <p:nvPr/>
        </p:nvSpPr>
        <p:spPr>
          <a:xfrm>
            <a:off x="4737221" y="6029487"/>
            <a:ext cx="6263148" cy="646331"/>
          </a:xfrm>
          <a:prstGeom prst="rect">
            <a:avLst/>
          </a:prstGeom>
          <a:noFill/>
        </p:spPr>
        <p:txBody>
          <a:bodyPr wrap="square" rtlCol="0">
            <a:spAutoFit/>
          </a:bodyPr>
          <a:lstStyle/>
          <a:p>
            <a:r>
              <a:rPr lang="en-US" dirty="0" smtClean="0"/>
              <a:t>Frozen landscape of the Black Hills in South Dakota</a:t>
            </a:r>
          </a:p>
          <a:p>
            <a:r>
              <a:rPr lang="en-US" dirty="0" smtClean="0"/>
              <a:t>Photo: Bennett Prosser</a:t>
            </a:r>
            <a:endParaRPr lang="en-US" dirty="0"/>
          </a:p>
        </p:txBody>
      </p:sp>
    </p:spTree>
    <p:extLst>
      <p:ext uri="{BB962C8B-B14F-4D97-AF65-F5344CB8AC3E}">
        <p14:creationId xmlns:p14="http://schemas.microsoft.com/office/powerpoint/2010/main" val="340523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753" y="206032"/>
            <a:ext cx="10018713" cy="1248697"/>
          </a:xfrm>
        </p:spPr>
        <p:txBody>
          <a:bodyPr/>
          <a:lstStyle/>
          <a:p>
            <a:r>
              <a:rPr lang="en-US" dirty="0" smtClean="0"/>
              <a:t>Summary</a:t>
            </a:r>
            <a:endParaRPr lang="en-US" dirty="0"/>
          </a:p>
        </p:txBody>
      </p:sp>
      <p:sp>
        <p:nvSpPr>
          <p:cNvPr id="3" name="Content Placeholder 2"/>
          <p:cNvSpPr>
            <a:spLocks noGrp="1"/>
          </p:cNvSpPr>
          <p:nvPr>
            <p:ph idx="1"/>
          </p:nvPr>
        </p:nvSpPr>
        <p:spPr>
          <a:xfrm>
            <a:off x="656760" y="1111736"/>
            <a:ext cx="10018713" cy="3124201"/>
          </a:xfrm>
        </p:spPr>
        <p:txBody>
          <a:bodyPr/>
          <a:lstStyle/>
          <a:p>
            <a:r>
              <a:rPr lang="en-US" sz="2000" dirty="0" smtClean="0">
                <a:solidFill>
                  <a:schemeClr val="accent1"/>
                </a:solidFill>
              </a:rPr>
              <a:t>Who are we</a:t>
            </a:r>
            <a:endParaRPr lang="en-US" sz="2000" dirty="0">
              <a:solidFill>
                <a:schemeClr val="accent1"/>
              </a:solidFill>
            </a:endParaRPr>
          </a:p>
          <a:p>
            <a:r>
              <a:rPr lang="en-US" sz="2000" dirty="0">
                <a:solidFill>
                  <a:schemeClr val="accent1"/>
                </a:solidFill>
              </a:rPr>
              <a:t>System overview</a:t>
            </a:r>
          </a:p>
          <a:p>
            <a:r>
              <a:rPr lang="en-US" sz="2000" dirty="0">
                <a:solidFill>
                  <a:schemeClr val="accent1"/>
                </a:solidFill>
              </a:rPr>
              <a:t>Usability and </a:t>
            </a:r>
            <a:r>
              <a:rPr lang="en-US" sz="2000" dirty="0" smtClean="0">
                <a:solidFill>
                  <a:schemeClr val="accent1"/>
                </a:solidFill>
              </a:rPr>
              <a:t>functionality</a:t>
            </a:r>
            <a:endParaRPr lang="en-US" sz="2000" dirty="0">
              <a:solidFill>
                <a:schemeClr val="accent1"/>
              </a:solidFill>
            </a:endParaRPr>
          </a:p>
          <a:p>
            <a:r>
              <a:rPr lang="en-US" sz="2000" dirty="0">
                <a:solidFill>
                  <a:schemeClr val="accent1"/>
                </a:solidFill>
              </a:rPr>
              <a:t>Dealer benefits and maintenance</a:t>
            </a:r>
          </a:p>
          <a:p>
            <a:r>
              <a:rPr lang="en-US" sz="2000" dirty="0">
                <a:solidFill>
                  <a:schemeClr val="accent1"/>
                </a:solidFill>
              </a:rPr>
              <a:t>Environmental </a:t>
            </a:r>
            <a:r>
              <a:rPr lang="en-US" sz="2000" dirty="0" smtClean="0">
                <a:solidFill>
                  <a:schemeClr val="accent1"/>
                </a:solidFill>
              </a:rPr>
              <a:t>impacts</a:t>
            </a:r>
            <a:endParaRPr lang="en-US" sz="2000" dirty="0">
              <a:solidFill>
                <a:schemeClr val="accent1"/>
              </a:solidFill>
            </a:endParaRP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395" y="2233245"/>
            <a:ext cx="6008078" cy="4005385"/>
          </a:xfrm>
          <a:prstGeom prst="rect">
            <a:avLst/>
          </a:prstGeom>
          <a:effectLst>
            <a:softEdge rad="152400"/>
          </a:effectLst>
        </p:spPr>
      </p:pic>
    </p:spTree>
    <p:extLst>
      <p:ext uri="{BB962C8B-B14F-4D97-AF65-F5344CB8AC3E}">
        <p14:creationId xmlns:p14="http://schemas.microsoft.com/office/powerpoint/2010/main" val="3767346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275</TotalTime>
  <Words>795</Words>
  <Application>Microsoft Office PowerPoint</Application>
  <PresentationFormat>Widescreen</PresentationFormat>
  <Paragraphs>97</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Facet</vt:lpstr>
      <vt:lpstr>South Dakota School of Mines and Technology</vt:lpstr>
      <vt:lpstr>Overview</vt:lpstr>
      <vt:lpstr>Who are we</vt:lpstr>
      <vt:lpstr>System Overview</vt:lpstr>
      <vt:lpstr>Usability and Functionality</vt:lpstr>
      <vt:lpstr>Performance</vt:lpstr>
      <vt:lpstr>Dealer Benefits and Maintenance</vt:lpstr>
      <vt:lpstr>Environmental Impacts</vt:lpstr>
      <vt:lpstr>Summary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Dakota School of Mines and Technology</dc:title>
  <dc:creator>Bennett Prosser</dc:creator>
  <cp:lastModifiedBy>Mentele, Kurtis D.</cp:lastModifiedBy>
  <cp:revision>30</cp:revision>
  <dcterms:created xsi:type="dcterms:W3CDTF">2015-03-05T03:08:54Z</dcterms:created>
  <dcterms:modified xsi:type="dcterms:W3CDTF">2017-03-09T15:10:33Z</dcterms:modified>
</cp:coreProperties>
</file>