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12444FE-5585-42A0-9723-54B5EA9D0A0B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7C42CD-88C6-4DA5-93C2-521495AB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5600"/>
            <a:ext cx="7315200" cy="2595025"/>
          </a:xfrm>
        </p:spPr>
        <p:txBody>
          <a:bodyPr/>
          <a:lstStyle/>
          <a:p>
            <a:pPr algn="ctr"/>
            <a:r>
              <a:rPr lang="en-US" dirty="0" smtClean="0"/>
              <a:t>SDSMT Zero Emissions Snowmobile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410200"/>
            <a:ext cx="7315200" cy="1144632"/>
          </a:xfrm>
        </p:spPr>
        <p:txBody>
          <a:bodyPr/>
          <a:lstStyle/>
          <a:p>
            <a:r>
              <a:rPr lang="en-US" dirty="0" smtClean="0"/>
              <a:t>Bennett Prosser, Kyle Roe</a:t>
            </a:r>
            <a:endParaRPr lang="en-US" dirty="0"/>
          </a:p>
        </p:txBody>
      </p:sp>
      <p:pic>
        <p:nvPicPr>
          <p:cNvPr id="4" name="Picture 2" descr="C:\Users\1994063\Documents\AFV snowmobile\Pictures\AFV Snowmobile\Team pic 13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844372" cy="34038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994063\Desktop\SDSMT_LOGO_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76800"/>
            <a:ext cx="1255643" cy="17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76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15200" cy="1154097"/>
          </a:xfrm>
        </p:spPr>
        <p:txBody>
          <a:bodyPr/>
          <a:lstStyle/>
          <a:p>
            <a:r>
              <a:rPr lang="en-US" dirty="0" smtClean="0"/>
              <a:t>Environmental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315200" cy="3539527"/>
          </a:xfrm>
        </p:spPr>
        <p:txBody>
          <a:bodyPr/>
          <a:lstStyle/>
          <a:p>
            <a:r>
              <a:rPr lang="en-US" dirty="0" smtClean="0"/>
              <a:t>Zero source emissions</a:t>
            </a:r>
          </a:p>
          <a:p>
            <a:r>
              <a:rPr lang="en-US" dirty="0" smtClean="0"/>
              <a:t>Energy consumption significantly less than IC snowmobile</a:t>
            </a:r>
          </a:p>
          <a:p>
            <a:r>
              <a:rPr lang="en-US" dirty="0" smtClean="0"/>
              <a:t>Sealed motor compartment</a:t>
            </a:r>
          </a:p>
          <a:p>
            <a:r>
              <a:rPr lang="en-US" dirty="0" smtClean="0"/>
              <a:t>Light weight = softer treading</a:t>
            </a:r>
          </a:p>
          <a:p>
            <a:r>
              <a:rPr lang="en-US" dirty="0" smtClean="0"/>
              <a:t>Minimal noise impact</a:t>
            </a:r>
          </a:p>
          <a:p>
            <a:pPr lvl="1"/>
            <a:r>
              <a:rPr lang="en-US" dirty="0" smtClean="0"/>
              <a:t>Only noise from belt and track drive</a:t>
            </a:r>
            <a:endParaRPr lang="en-US" dirty="0"/>
          </a:p>
        </p:txBody>
      </p:sp>
      <p:pic>
        <p:nvPicPr>
          <p:cNvPr id="4098" name="Picture 2" descr="C:\Users\1994063\Documents\AFV snowmobile\Pictures\IMG_20140131_182253_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44703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23673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weight being demonstrated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67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315200" cy="1154097"/>
          </a:xfrm>
        </p:spPr>
        <p:txBody>
          <a:bodyPr/>
          <a:lstStyle/>
          <a:p>
            <a:r>
              <a:rPr lang="en-US" dirty="0" smtClean="0"/>
              <a:t>Results /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315200" cy="3539527"/>
          </a:xfrm>
        </p:spPr>
        <p:txBody>
          <a:bodyPr/>
          <a:lstStyle/>
          <a:p>
            <a:r>
              <a:rPr lang="en-US" sz="2400" dirty="0" smtClean="0"/>
              <a:t>2012/2013 concept capable of 20 miles with 8kWh battery</a:t>
            </a:r>
          </a:p>
          <a:p>
            <a:pPr lvl="1"/>
            <a:r>
              <a:rPr lang="en-US" sz="2000" dirty="0" smtClean="0"/>
              <a:t>2014 concept loses 200+ lbs</a:t>
            </a:r>
          </a:p>
          <a:p>
            <a:pPr lvl="2"/>
            <a:r>
              <a:rPr lang="en-US" dirty="0" smtClean="0"/>
              <a:t>With same 8kWh capacity</a:t>
            </a:r>
          </a:p>
          <a:p>
            <a:pPr lvl="1"/>
            <a:r>
              <a:rPr lang="en-US" sz="2000" dirty="0" smtClean="0"/>
              <a:t>30+ mile range </a:t>
            </a:r>
          </a:p>
          <a:p>
            <a:pPr lvl="1"/>
            <a:r>
              <a:rPr lang="en-US" sz="2000" dirty="0" smtClean="0"/>
              <a:t>Healthier batteries</a:t>
            </a:r>
          </a:p>
          <a:p>
            <a:r>
              <a:rPr lang="en-US" sz="2200" dirty="0" smtClean="0"/>
              <a:t>Strong acceleration</a:t>
            </a:r>
          </a:p>
          <a:p>
            <a:r>
              <a:rPr lang="en-US" sz="2200" dirty="0" smtClean="0"/>
              <a:t>Good handling</a:t>
            </a:r>
          </a:p>
          <a:p>
            <a:r>
              <a:rPr lang="en-US" sz="2200" dirty="0" smtClean="0"/>
              <a:t>Cold weather capability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760" y="2667000"/>
            <a:ext cx="3371850" cy="31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7760" y="5856287"/>
            <a:ext cx="337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Brammo 15/90 Li-ion module</a:t>
            </a:r>
          </a:p>
          <a:p>
            <a:r>
              <a:rPr lang="en-US" sz="1400" dirty="0" smtClean="0"/>
              <a:t>Photo: Brammo Inc.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815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115409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315200" cy="3539527"/>
          </a:xfrm>
        </p:spPr>
        <p:txBody>
          <a:bodyPr/>
          <a:lstStyle/>
          <a:p>
            <a:pPr lvl="0">
              <a:buClr>
                <a:srgbClr val="CAF278"/>
              </a:buClr>
            </a:pPr>
            <a:r>
              <a:rPr lang="en-US" sz="2400" dirty="0">
                <a:solidFill>
                  <a:prstClr val="white"/>
                </a:solidFill>
              </a:rPr>
              <a:t>Goals</a:t>
            </a:r>
          </a:p>
          <a:p>
            <a:pPr lvl="0">
              <a:buClr>
                <a:srgbClr val="CAF278"/>
              </a:buClr>
            </a:pPr>
            <a:r>
              <a:rPr lang="en-US" sz="2400" dirty="0">
                <a:solidFill>
                  <a:prstClr val="white"/>
                </a:solidFill>
              </a:rPr>
              <a:t>System Overview</a:t>
            </a:r>
          </a:p>
          <a:p>
            <a:pPr lvl="0">
              <a:buClr>
                <a:srgbClr val="CAF278"/>
              </a:buClr>
            </a:pPr>
            <a:r>
              <a:rPr lang="en-US" sz="2400" dirty="0">
                <a:solidFill>
                  <a:prstClr val="white"/>
                </a:solidFill>
              </a:rPr>
              <a:t>Operator Perspective</a:t>
            </a:r>
          </a:p>
          <a:p>
            <a:pPr lvl="0">
              <a:buClr>
                <a:srgbClr val="CAF278"/>
              </a:buClr>
            </a:pPr>
            <a:r>
              <a:rPr lang="en-US" sz="2400" dirty="0">
                <a:solidFill>
                  <a:prstClr val="white"/>
                </a:solidFill>
              </a:rPr>
              <a:t>Dealer/Outfitter Perspective</a:t>
            </a:r>
          </a:p>
          <a:p>
            <a:pPr lvl="0">
              <a:buClr>
                <a:srgbClr val="CAF278"/>
              </a:buClr>
            </a:pPr>
            <a:r>
              <a:rPr lang="en-US" sz="2400" dirty="0">
                <a:solidFill>
                  <a:prstClr val="white"/>
                </a:solidFill>
              </a:rPr>
              <a:t>Environmental Impacts</a:t>
            </a:r>
          </a:p>
          <a:p>
            <a:pPr lvl="0">
              <a:buClr>
                <a:srgbClr val="CAF278"/>
              </a:buClr>
            </a:pPr>
            <a:r>
              <a:rPr lang="en-US" sz="2400" dirty="0">
                <a:solidFill>
                  <a:prstClr val="white"/>
                </a:solidFill>
              </a:rPr>
              <a:t>Test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25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170" name="Picture 2" descr="C:\Users\1994063\Desktop\SDSMT_LOGO_Bl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06178"/>
            <a:ext cx="1298713" cy="17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15491"/>
            <a:ext cx="493825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01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15200" cy="115409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85" y="1485782"/>
            <a:ext cx="7315200" cy="3539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Goals</a:t>
            </a:r>
          </a:p>
          <a:p>
            <a:r>
              <a:rPr lang="en-US" sz="2400" dirty="0" smtClean="0"/>
              <a:t>System Overview</a:t>
            </a:r>
          </a:p>
          <a:p>
            <a:r>
              <a:rPr lang="en-US" sz="2400" dirty="0" smtClean="0"/>
              <a:t>Operator Perspective</a:t>
            </a:r>
          </a:p>
          <a:p>
            <a:r>
              <a:rPr lang="en-US" sz="2400" dirty="0" smtClean="0"/>
              <a:t>Dealer/Outfitter Perspective</a:t>
            </a:r>
          </a:p>
          <a:p>
            <a:r>
              <a:rPr lang="en-US" sz="2400" dirty="0" smtClean="0"/>
              <a:t>Environmental Impacts</a:t>
            </a:r>
          </a:p>
          <a:p>
            <a:r>
              <a:rPr lang="en-US" sz="2400" dirty="0" smtClean="0"/>
              <a:t>Test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08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1154097"/>
          </a:xfrm>
        </p:spPr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8" y="1424359"/>
            <a:ext cx="7794171" cy="3528641"/>
          </a:xfrm>
        </p:spPr>
        <p:txBody>
          <a:bodyPr/>
          <a:lstStyle/>
          <a:p>
            <a:r>
              <a:rPr lang="en-US" sz="2400" dirty="0" smtClean="0"/>
              <a:t>SDSMT Student Organization with focus on ZE sled</a:t>
            </a:r>
          </a:p>
          <a:p>
            <a:r>
              <a:rPr lang="en-US" sz="2400" dirty="0" smtClean="0"/>
              <a:t>Undergraduate ME and EE students</a:t>
            </a:r>
          </a:p>
          <a:p>
            <a:pPr lvl="1"/>
            <a:r>
              <a:rPr lang="en-US" sz="2400" dirty="0" smtClean="0"/>
              <a:t>4 Juniors</a:t>
            </a:r>
          </a:p>
          <a:p>
            <a:pPr lvl="1"/>
            <a:r>
              <a:rPr lang="en-US" sz="2400" dirty="0" smtClean="0"/>
              <a:t>3 Sophomores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908" y="2514600"/>
            <a:ext cx="414016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3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1154097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28" y="1330139"/>
            <a:ext cx="8242571" cy="46134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 electric snowmobile based on existing IC chassis</a:t>
            </a:r>
          </a:p>
          <a:p>
            <a:r>
              <a:rPr lang="en-US" sz="2400" dirty="0" smtClean="0"/>
              <a:t>Approach performance levels of current gasoline sleds</a:t>
            </a:r>
          </a:p>
          <a:p>
            <a:pPr lvl="1"/>
            <a:r>
              <a:rPr lang="en-US" sz="2200" dirty="0" smtClean="0"/>
              <a:t>Acceleration</a:t>
            </a:r>
            <a:endParaRPr lang="en-US" sz="2000" dirty="0" smtClean="0"/>
          </a:p>
          <a:p>
            <a:pPr lvl="1"/>
            <a:r>
              <a:rPr lang="en-US" sz="2400" dirty="0" smtClean="0"/>
              <a:t>Handling/Capability</a:t>
            </a:r>
          </a:p>
          <a:p>
            <a:pPr lvl="1"/>
            <a:r>
              <a:rPr lang="en-US" sz="2200" dirty="0" smtClean="0"/>
              <a:t>Range</a:t>
            </a:r>
          </a:p>
          <a:p>
            <a:pPr lvl="1"/>
            <a:r>
              <a:rPr lang="en-US" sz="2200" dirty="0" smtClean="0"/>
              <a:t>FUN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0439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1154097"/>
          </a:xfrm>
        </p:spPr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058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2014 Polaris Switchback Assault</a:t>
            </a:r>
          </a:p>
          <a:p>
            <a:r>
              <a:rPr lang="en-US" sz="2400" dirty="0" smtClean="0"/>
              <a:t>Brammo 15/90 Li-ion battery modules (6)</a:t>
            </a:r>
          </a:p>
          <a:p>
            <a:pPr lvl="1"/>
            <a:r>
              <a:rPr lang="en-US" sz="2200" dirty="0" smtClean="0"/>
              <a:t>88.8V, 90Ah, 7.98kWh</a:t>
            </a:r>
          </a:p>
          <a:p>
            <a:r>
              <a:rPr lang="en-US" sz="2400" dirty="0" err="1" smtClean="0"/>
              <a:t>Sevcon</a:t>
            </a:r>
            <a:r>
              <a:rPr lang="en-US" sz="2400" dirty="0" smtClean="0"/>
              <a:t> Gen4 motor controller</a:t>
            </a:r>
          </a:p>
          <a:p>
            <a:r>
              <a:rPr lang="en-US" sz="2400" dirty="0" smtClean="0"/>
              <a:t>Parker/Brammo GVM1425 liquid cooled PMAC motor</a:t>
            </a:r>
          </a:p>
          <a:p>
            <a:pPr lvl="1"/>
            <a:r>
              <a:rPr lang="en-US" sz="2200" dirty="0" smtClean="0"/>
              <a:t>56hp peak, 67lb*</a:t>
            </a:r>
            <a:r>
              <a:rPr lang="en-US" sz="2200" dirty="0" err="1" smtClean="0"/>
              <a:t>ft</a:t>
            </a:r>
            <a:endParaRPr lang="en-US" sz="2200" dirty="0"/>
          </a:p>
          <a:p>
            <a:r>
              <a:rPr lang="en-US" sz="2400" dirty="0" smtClean="0"/>
              <a:t>Safety systems</a:t>
            </a:r>
          </a:p>
          <a:p>
            <a:pPr lvl="1"/>
            <a:r>
              <a:rPr lang="en-US" sz="2200" dirty="0" smtClean="0"/>
              <a:t>Brammo BMS</a:t>
            </a:r>
          </a:p>
          <a:p>
            <a:pPr lvl="1"/>
            <a:r>
              <a:rPr lang="en-US" sz="2200" dirty="0" smtClean="0"/>
              <a:t>Bender IMD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8229"/>
            <a:ext cx="3656413" cy="264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6428418"/>
            <a:ext cx="365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SDSMT ZE Snowmobile – 2014 Switchback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350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315200" cy="1154097"/>
          </a:xfrm>
        </p:spPr>
        <p:txBody>
          <a:bodyPr/>
          <a:lstStyle/>
          <a:p>
            <a:r>
              <a:rPr lang="en-US" dirty="0" smtClean="0"/>
              <a:t>Operator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315200" cy="3539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Functions like conventional snowmobile</a:t>
            </a:r>
          </a:p>
          <a:p>
            <a:r>
              <a:rPr lang="en-US" sz="2400" dirty="0" smtClean="0"/>
              <a:t>Crossover chassis  - benefits</a:t>
            </a:r>
          </a:p>
          <a:p>
            <a:r>
              <a:rPr lang="en-US" sz="2400" dirty="0" smtClean="0"/>
              <a:t>Range</a:t>
            </a:r>
          </a:p>
          <a:p>
            <a:pPr lvl="1"/>
            <a:r>
              <a:rPr lang="en-US" sz="2200" dirty="0" err="1" smtClean="0">
                <a:sym typeface="Wingdings" panose="05000000000000000000" pitchFamily="2" charset="2"/>
              </a:rPr>
              <a:t>Wh</a:t>
            </a:r>
            <a:r>
              <a:rPr lang="en-US" sz="2200" dirty="0" smtClean="0">
                <a:sym typeface="Wingdings" panose="05000000000000000000" pitchFamily="2" charset="2"/>
              </a:rPr>
              <a:t> / [V * I / mph] = D 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D = 36 miles at 20mph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Peak torque and power at</a:t>
            </a:r>
          </a:p>
          <a:p>
            <a:pPr marL="320040" lvl="1" indent="0">
              <a:buNone/>
            </a:pPr>
            <a:r>
              <a:rPr lang="en-US" sz="2200" dirty="0" smtClean="0">
                <a:sym typeface="Wingdings" panose="05000000000000000000" pitchFamily="2" charset="2"/>
              </a:rPr>
              <a:t>	</a:t>
            </a:r>
            <a:r>
              <a:rPr lang="en-US" sz="2400" dirty="0">
                <a:sym typeface="Wingdings" panose="05000000000000000000" pitchFamily="2" charset="2"/>
              </a:rPr>
              <a:t>l</a:t>
            </a:r>
            <a:r>
              <a:rPr lang="en-US" sz="2400" dirty="0" smtClean="0">
                <a:sym typeface="Wingdings" panose="05000000000000000000" pitchFamily="2" charset="2"/>
              </a:rPr>
              <a:t>ow motor rpm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Ergonomics and comfort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6279"/>
            <a:ext cx="3990975" cy="296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6459874"/>
            <a:ext cx="399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Seat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07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15200" cy="1154097"/>
          </a:xfrm>
        </p:spPr>
        <p:txBody>
          <a:bodyPr/>
          <a:lstStyle/>
          <a:p>
            <a:r>
              <a:rPr lang="en-US" dirty="0" smtClean="0"/>
              <a:t>Dealer / Outfitter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315200" cy="3539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Modular design allows for easy maintenance </a:t>
            </a:r>
          </a:p>
          <a:p>
            <a:pPr lvl="1"/>
            <a:r>
              <a:rPr lang="en-US" sz="2200" dirty="0" smtClean="0"/>
              <a:t>Removable battery container</a:t>
            </a:r>
          </a:p>
          <a:p>
            <a:pPr lvl="1"/>
            <a:r>
              <a:rPr lang="en-US" sz="2200" dirty="0" smtClean="0"/>
              <a:t>Fault indication lights – BMS, IMD</a:t>
            </a:r>
          </a:p>
          <a:p>
            <a:pPr lvl="1"/>
            <a:r>
              <a:rPr lang="en-US" sz="2200" dirty="0" smtClean="0"/>
              <a:t>Fault reporting and logging from controller</a:t>
            </a:r>
          </a:p>
          <a:p>
            <a:pPr lvl="1"/>
            <a:r>
              <a:rPr lang="en-US" sz="2200" dirty="0" smtClean="0"/>
              <a:t>Diagnostic software for BMS, batteries, controller</a:t>
            </a:r>
            <a:endParaRPr lang="en-US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062" y="3886200"/>
            <a:ext cx="3290457" cy="27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1349" y="613664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Fault lights and data display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1154097"/>
          </a:xfrm>
        </p:spPr>
        <p:txBody>
          <a:bodyPr/>
          <a:lstStyle/>
          <a:p>
            <a:r>
              <a:rPr lang="en-US" dirty="0" smtClean="0"/>
              <a:t>Dealer / Outfitter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315200" cy="3539527"/>
          </a:xfrm>
        </p:spPr>
        <p:txBody>
          <a:bodyPr/>
          <a:lstStyle/>
          <a:p>
            <a:r>
              <a:rPr lang="en-US" dirty="0" smtClean="0"/>
              <a:t>Components reduce maintenance needs</a:t>
            </a:r>
          </a:p>
          <a:p>
            <a:pPr lvl="1"/>
            <a:r>
              <a:rPr lang="en-US" dirty="0" smtClean="0"/>
              <a:t>Gates </a:t>
            </a:r>
            <a:r>
              <a:rPr lang="en-US" dirty="0" err="1" smtClean="0"/>
              <a:t>Polychain</a:t>
            </a:r>
            <a:r>
              <a:rPr lang="en-US" dirty="0" smtClean="0"/>
              <a:t> direct drive belt</a:t>
            </a:r>
          </a:p>
          <a:p>
            <a:pPr lvl="2"/>
            <a:r>
              <a:rPr lang="en-US" dirty="0" smtClean="0"/>
              <a:t>No cleaning, no clutch tuning</a:t>
            </a:r>
          </a:p>
          <a:p>
            <a:pPr lvl="1"/>
            <a:r>
              <a:rPr lang="en-US" dirty="0" smtClean="0"/>
              <a:t> Only annual maintenance changing chain-case oil, checking coolant levels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3562351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199"/>
            <a:ext cx="3969814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948363"/>
            <a:ext cx="356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Direct-drive belt and motor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94836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Aluminum Battery container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93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15200" cy="1154097"/>
          </a:xfrm>
        </p:spPr>
        <p:txBody>
          <a:bodyPr/>
          <a:lstStyle/>
          <a:p>
            <a:r>
              <a:rPr lang="en-US" dirty="0" smtClean="0"/>
              <a:t>Dealer / Outfitter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001000" cy="4191000"/>
          </a:xfrm>
        </p:spPr>
        <p:txBody>
          <a:bodyPr/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Initial cost is high </a:t>
            </a:r>
            <a:r>
              <a:rPr lang="en-US" dirty="0" smtClean="0">
                <a:sym typeface="Wingdings" panose="05000000000000000000" pitchFamily="2" charset="2"/>
              </a:rPr>
              <a:t>high end components and performance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Quality, value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Minimal operation costs mitigate higher initial cost</a:t>
            </a:r>
            <a:endParaRPr lang="en-US" dirty="0"/>
          </a:p>
        </p:txBody>
      </p:sp>
      <p:pic>
        <p:nvPicPr>
          <p:cNvPr id="3074" name="Picture 2" descr="C:\Users\1994063\Documents\AFV snowmobile\Pictures\top 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312" y="2438400"/>
            <a:ext cx="24003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623673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 without plastics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20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353</TotalTime>
  <Words>338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Perspective</vt:lpstr>
      <vt:lpstr>SDSMT Zero Emissions Snowmobile</vt:lpstr>
      <vt:lpstr>Overview</vt:lpstr>
      <vt:lpstr>Who We Are</vt:lpstr>
      <vt:lpstr>Goals</vt:lpstr>
      <vt:lpstr>System Overview</vt:lpstr>
      <vt:lpstr>Operator Perspective</vt:lpstr>
      <vt:lpstr>Dealer / Outfitter Perspective</vt:lpstr>
      <vt:lpstr>Dealer / Outfitter Perspective</vt:lpstr>
      <vt:lpstr>Dealer / Outfitter Perspective</vt:lpstr>
      <vt:lpstr>Environmental Perspective</vt:lpstr>
      <vt:lpstr>Results / Testing</vt:lpstr>
      <vt:lpstr>Summary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SDSMT Zero Emissions Snowmobile</dc:title>
  <dc:creator>Prosser, Bennett C.</dc:creator>
  <cp:lastModifiedBy>wshapton</cp:lastModifiedBy>
  <cp:revision>31</cp:revision>
  <dcterms:created xsi:type="dcterms:W3CDTF">2014-03-06T03:56:55Z</dcterms:created>
  <dcterms:modified xsi:type="dcterms:W3CDTF">2014-03-06T18:31:06Z</dcterms:modified>
</cp:coreProperties>
</file>