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La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Lato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7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jared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02f56129f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02f56129f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oil cooler really promotes engine life in a utility style vehicle. </a:t>
            </a:r>
            <a:r>
              <a:rPr lang="en"/>
              <a:t> It is thermostatically controlled to allow quick warm up time. </a:t>
            </a:r>
            <a:r>
              <a:rPr lang="en"/>
              <a:t>The cooler will allow for a power increase, and also allow more engine driven accessories to be used while under full load, such as a hydraulic pump, or generator. This will ensure that the engine oil temp will not cause problems.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02f56129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02f56129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kurt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d07b265e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d07b265e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kurt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d07b265e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d07b265e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kurt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02f56129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02f56129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kurt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02f56129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02f56129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jared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02f56129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02f56129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jared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02f56129f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02f56129f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economy was estimated by using the BSFC at wide open throttle, then our top speed along with fuel density is used to calculate a </a:t>
            </a:r>
            <a:r>
              <a:rPr lang="en"/>
              <a:t>theoretical wide open throttle fuel usage. This number is then related linearly to throttle position. So, at 50% throttle, our mileage would be twice that of a 100% duty cycle.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02f56129f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02f56129f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1e00119d2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1e00119d2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02f56129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02f56129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jared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02f56129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02f56129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kurt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02f56129f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02f56129f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kurt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25bffc70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25bffc70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02f56129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02f56129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josh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02f56129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02f56129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Heavier </a:t>
            </a:r>
            <a:r>
              <a:rPr lang="en"/>
              <a:t>weights</a:t>
            </a:r>
            <a:r>
              <a:rPr lang="en"/>
              <a:t> provide the </a:t>
            </a:r>
            <a:r>
              <a:rPr lang="en"/>
              <a:t>necessary</a:t>
            </a:r>
            <a:r>
              <a:rPr lang="en"/>
              <a:t> force to overcome the spring and belt tension to allow full shift at max engine rpm.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larger clutching components allow fitment of required </a:t>
            </a:r>
            <a:r>
              <a:rPr lang="en"/>
              <a:t>weights</a:t>
            </a:r>
            <a:r>
              <a:rPr lang="en"/>
              <a:t> and forces applied with those weights.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spring rate sets not only engagement rpm, but also shift rate and shift speed.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25bffc70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25bffc70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24.jpg"/><Relationship Id="rId5" Type="http://schemas.openxmlformats.org/officeDocument/2006/relationships/image" Target="../media/image23.jpg"/><Relationship Id="rId6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696" y="3918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SDSM&amp;T Clean Snowmobile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Joshua Burkart, Kurt Mentele</a:t>
            </a:r>
            <a:r>
              <a:rPr lang="en" sz="1800">
                <a:solidFill>
                  <a:srgbClr val="FFFFFF"/>
                </a:solidFill>
              </a:rPr>
              <a:t>, Jared Ross,</a:t>
            </a:r>
            <a:r>
              <a:rPr lang="en" sz="1800">
                <a:solidFill>
                  <a:srgbClr val="FFFFFF"/>
                </a:solidFill>
              </a:rPr>
              <a:t> Walter Wrage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00" y="4080725"/>
            <a:ext cx="2536033" cy="101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9800" y="4016450"/>
            <a:ext cx="1017900" cy="10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22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 of an oil cooler allows for engine </a:t>
            </a:r>
            <a:r>
              <a:rPr lang="en"/>
              <a:t>longevity</a:t>
            </a:r>
            <a:r>
              <a:rPr lang="en"/>
              <a:t> and future improvement</a:t>
            </a:r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4989950" y="4800600"/>
            <a:ext cx="2764500" cy="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00">
                <a:solidFill>
                  <a:srgbClr val="FFFFFF"/>
                </a:solidFill>
              </a:rPr>
              <a:t>https://www.mishimoto.com/10-row-oil-cooler.html</a:t>
            </a:r>
            <a:endParaRPr sz="900">
              <a:solidFill>
                <a:srgbClr val="FFFFFF"/>
              </a:solidFill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263" y="2571750"/>
            <a:ext cx="5534025" cy="22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278400" y="149175"/>
            <a:ext cx="8587200" cy="9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Tests were done to locate sources of sound emissions and obtain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for the sound levels</a:t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563" y="913688"/>
            <a:ext cx="3895725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25" y="2255613"/>
            <a:ext cx="3905250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Speed Camera Testing</a:t>
            </a:r>
            <a:endParaRPr/>
          </a:p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925" y="1246399"/>
            <a:ext cx="2421412" cy="32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 rotWithShape="1">
          <a:blip r:embed="rId4">
            <a:alphaModFix/>
          </a:blip>
          <a:srcRect b="2607" l="1181" r="1937" t="2226"/>
          <a:stretch/>
        </p:blipFill>
        <p:spPr>
          <a:xfrm>
            <a:off x="3796950" y="1301300"/>
            <a:ext cx="5035351" cy="311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Speed Camera Testing Data</a:t>
            </a:r>
            <a:endParaRPr/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2050" y="1017725"/>
            <a:ext cx="4987699" cy="40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/>
          <p:nvPr/>
        </p:nvSpPr>
        <p:spPr>
          <a:xfrm>
            <a:off x="572725" y="1560538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chart on the right shows the movement of the engine relative to the Exhaust manifold. 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They are about 15 degrees out of phase. 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noise is caused by other components vibrating throughout the system.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type="title"/>
          </p:nvPr>
        </p:nvSpPr>
        <p:spPr>
          <a:xfrm>
            <a:off x="311700" y="274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Several approaches were used to lower the sound emissions to 67 dB while moving 35 mph at 50 ft</a:t>
            </a:r>
            <a:endParaRPr/>
          </a:p>
        </p:txBody>
      </p:sp>
      <p:sp>
        <p:nvSpPr>
          <p:cNvPr id="154" name="Google Shape;154;p26"/>
          <p:cNvSpPr txBox="1"/>
          <p:nvPr>
            <p:ph idx="1" type="body"/>
          </p:nvPr>
        </p:nvSpPr>
        <p:spPr>
          <a:xfrm>
            <a:off x="311700" y="1435200"/>
            <a:ext cx="4260300" cy="31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Dynamat and Dynaliner (1)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Flex-pipe and exhaust mounting (2)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Tunnel dump exhaust (3)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Stock Kubota Intake (4)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150" y="3063700"/>
            <a:ext cx="2174761" cy="16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9363" y="1282625"/>
            <a:ext cx="2338324" cy="163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2838" y="3063663"/>
            <a:ext cx="2338324" cy="163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525" y="3063650"/>
            <a:ext cx="2338324" cy="16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 txBox="1"/>
          <p:nvPr/>
        </p:nvSpPr>
        <p:spPr>
          <a:xfrm>
            <a:off x="552725" y="4775000"/>
            <a:ext cx="78672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                   (1)						  (2)						     (3)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7339075" y="1857800"/>
            <a:ext cx="875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(4)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title"/>
          </p:nvPr>
        </p:nvSpPr>
        <p:spPr>
          <a:xfrm>
            <a:off x="311700" y="217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Emission Control Device </a:t>
            </a:r>
            <a:r>
              <a:rPr lang="en"/>
              <a:t>Selection</a:t>
            </a:r>
            <a:endParaRPr/>
          </a:p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311700" y="1482475"/>
            <a:ext cx="3682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Tier 4 raw emissions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Particulate matter is too high for requirements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DPF required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700" y="3435225"/>
            <a:ext cx="6089550" cy="14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 rotWithShape="1">
          <a:blip r:embed="rId4">
            <a:alphaModFix/>
          </a:blip>
          <a:srcRect b="21209" l="12608" r="23967" t="24586"/>
          <a:stretch/>
        </p:blipFill>
        <p:spPr>
          <a:xfrm>
            <a:off x="6179350" y="667575"/>
            <a:ext cx="2264525" cy="25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Exhaust Gas Emission Testing Results</a:t>
            </a:r>
            <a:endParaRPr/>
          </a:p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E-score of 206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Emission requirements met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8863" y="2516625"/>
            <a:ext cx="4333875" cy="17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Endurance Testing and Fuel Economy</a:t>
            </a:r>
            <a:endParaRPr/>
          </a:p>
        </p:txBody>
      </p:sp>
      <p:sp>
        <p:nvSpPr>
          <p:cNvPr id="181" name="Google Shape;18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Testing in the Black Hills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Estimated MPG: 32 MPG 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Using BSFC of 5.49 g/hr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Duty </a:t>
            </a:r>
            <a:r>
              <a:rPr lang="en">
                <a:solidFill>
                  <a:srgbClr val="FFFFFF"/>
                </a:solidFill>
              </a:rPr>
              <a:t>Cycle</a:t>
            </a:r>
            <a:r>
              <a:rPr lang="en">
                <a:solidFill>
                  <a:srgbClr val="FFFFFF"/>
                </a:solidFill>
              </a:rPr>
              <a:t> of 50%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82" name="Google Shape;182;p29"/>
          <p:cNvPicPr preferRelativeResize="0"/>
          <p:nvPr/>
        </p:nvPicPr>
        <p:blipFill rotWithShape="1">
          <a:blip r:embed="rId3">
            <a:alphaModFix/>
          </a:blip>
          <a:srcRect b="0" l="2839" r="3448" t="0"/>
          <a:stretch/>
        </p:blipFill>
        <p:spPr>
          <a:xfrm>
            <a:off x="4776405" y="1428025"/>
            <a:ext cx="3391470" cy="314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88" name="Google Shape;188;p30"/>
          <p:cNvSpPr txBox="1"/>
          <p:nvPr>
            <p:ph idx="1" type="body"/>
          </p:nvPr>
        </p:nvSpPr>
        <p:spPr>
          <a:xfrm>
            <a:off x="98425" y="12905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“Perfection is not attainable, but if we chase perfection we can catch excellence”</a:t>
            </a:r>
            <a:endParaRPr>
              <a:solidFill>
                <a:srgbClr val="FFFFFF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-Vince Lombardi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89" name="Google Shape;189;p30"/>
          <p:cNvPicPr preferRelativeResize="0"/>
          <p:nvPr/>
        </p:nvPicPr>
        <p:blipFill rotWithShape="1">
          <a:blip r:embed="rId3">
            <a:alphaModFix/>
          </a:blip>
          <a:srcRect b="0" l="0" r="0" t="27927"/>
          <a:stretch/>
        </p:blipFill>
        <p:spPr>
          <a:xfrm>
            <a:off x="3640950" y="2069950"/>
            <a:ext cx="5323226" cy="287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ctrTitle"/>
          </p:nvPr>
        </p:nvSpPr>
        <p:spPr>
          <a:xfrm>
            <a:off x="311700" y="153050"/>
            <a:ext cx="8520600" cy="6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Our Team</a:t>
            </a:r>
            <a:endParaRPr sz="2800"/>
          </a:p>
        </p:txBody>
      </p:sp>
      <p:sp>
        <p:nvSpPr>
          <p:cNvPr id="63" name="Google Shape;63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8951" y="843650"/>
            <a:ext cx="5336525" cy="40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Objective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6074700" cy="34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Improve a utility snowmobile by reducing negative </a:t>
            </a:r>
            <a:r>
              <a:rPr lang="en">
                <a:solidFill>
                  <a:srgbClr val="FFFFFF"/>
                </a:solidFill>
              </a:rPr>
              <a:t>environmental</a:t>
            </a:r>
            <a:r>
              <a:rPr lang="en">
                <a:solidFill>
                  <a:srgbClr val="FFFFFF"/>
                </a:solidFill>
              </a:rPr>
              <a:t> impacts while ensuring unchanged usability, maneuverability, and </a:t>
            </a:r>
            <a:r>
              <a:rPr lang="en">
                <a:solidFill>
                  <a:srgbClr val="FFFFFF"/>
                </a:solidFill>
              </a:rPr>
              <a:t>affordability</a:t>
            </a:r>
            <a:r>
              <a:rPr lang="en">
                <a:solidFill>
                  <a:srgbClr val="FFFFFF"/>
                </a:solidFill>
              </a:rPr>
              <a:t>.</a:t>
            </a:r>
            <a:r>
              <a:rPr lang="en"/>
              <a:t> 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3825" y="1152475"/>
            <a:ext cx="2769074" cy="369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SDSMT clean snowmobile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Improvements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Electronics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Cooling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Clutching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Snowmobile Emissions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Noise Emissions</a:t>
            </a:r>
            <a:endParaRPr>
              <a:solidFill>
                <a:srgbClr val="FFFF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Exhaust Emissions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Snowmobile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Chassis: 2018 Polaris </a:t>
            </a:r>
            <a:r>
              <a:rPr lang="en">
                <a:solidFill>
                  <a:srgbClr val="FFFFFF"/>
                </a:solidFill>
              </a:rPr>
              <a:t>Titan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Engine: Kubota D902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6874" y="380862"/>
            <a:ext cx="3286326" cy="438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0946" y="1967975"/>
            <a:ext cx="2748725" cy="29380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1539425" y="4568875"/>
            <a:ext cx="36780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</a:rPr>
              <a:t>https://www.kubota.com.au/product/d902/</a:t>
            </a:r>
            <a:endParaRPr sz="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 V Electrical Design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Automotive fuse and relay box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Safety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Easy parts replacement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High side voltage control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Ground fault safety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Voltage Drop Calculations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2825" y="216350"/>
            <a:ext cx="2070475" cy="19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 b="7635" l="19200" r="21243" t="7897"/>
          <a:stretch/>
        </p:blipFill>
        <p:spPr>
          <a:xfrm>
            <a:off x="6623825" y="2351150"/>
            <a:ext cx="2208477" cy="2593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ECUMaster Interactive Display</a:t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422225"/>
            <a:ext cx="5924400" cy="31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Features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Real time sensor and RPM feedback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Advanced logical output control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Integrated GPS functionality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Data logging capability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Benefits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CAN Bus </a:t>
            </a:r>
            <a:r>
              <a:rPr lang="en">
                <a:solidFill>
                  <a:srgbClr val="FFFFFF"/>
                </a:solidFill>
              </a:rPr>
              <a:t>functionality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Future-proof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3825" y="1765536"/>
            <a:ext cx="3278800" cy="246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162450" y="206075"/>
            <a:ext cx="8819100" cy="9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 TEAM </a:t>
            </a:r>
            <a:r>
              <a:rPr lang="en"/>
              <a:t>Industries</a:t>
            </a:r>
            <a:r>
              <a:rPr lang="en"/>
              <a:t> primary clutch</a:t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752250"/>
            <a:ext cx="4260300" cy="29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Heavier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>
                <a:solidFill>
                  <a:srgbClr val="FFFFFF"/>
                </a:solidFill>
              </a:rPr>
              <a:t>Weights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Larger clutching components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Matched spring rate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 rotWithShape="1">
          <a:blip r:embed="rId3">
            <a:alphaModFix/>
          </a:blip>
          <a:srcRect b="19767" l="12552" r="5567" t="12996"/>
          <a:stretch/>
        </p:blipFill>
        <p:spPr>
          <a:xfrm>
            <a:off x="5775100" y="1434488"/>
            <a:ext cx="2077402" cy="227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D902 Torque Curve</a:t>
            </a:r>
            <a:endParaRPr/>
          </a:p>
        </p:txBody>
      </p:sp>
      <p:sp>
        <p:nvSpPr>
          <p:cNvPr id="114" name="Google Shape;114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700" y="1152475"/>
            <a:ext cx="4501785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707" y="1152475"/>
            <a:ext cx="4270494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/>
        </p:nvSpPr>
        <p:spPr>
          <a:xfrm>
            <a:off x="225800" y="4742050"/>
            <a:ext cx="43461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D902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4724900" y="4742050"/>
            <a:ext cx="43461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Average 2 Stroke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