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83" r:id="rId5"/>
    <p:sldId id="267" r:id="rId6"/>
    <p:sldId id="280" r:id="rId7"/>
    <p:sldId id="260" r:id="rId8"/>
    <p:sldId id="261" r:id="rId9"/>
    <p:sldId id="262" r:id="rId10"/>
    <p:sldId id="263" r:id="rId11"/>
    <p:sldId id="284" r:id="rId12"/>
    <p:sldId id="285" r:id="rId13"/>
    <p:sldId id="282" r:id="rId14"/>
    <p:sldId id="286" r:id="rId15"/>
    <p:sldId id="278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2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9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D72E1-9137-45A6-8DC8-EDAC40336E2B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A1183-34A9-40A5-B706-6D4EC8A9F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SAE Clean Snowmobile Challenge Design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200" y="3996266"/>
            <a:ext cx="6987645" cy="215053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dirty="0"/>
              <a:t> SAE Clean Snowmobile Challenge</a:t>
            </a:r>
          </a:p>
          <a:p>
            <a:r>
              <a:rPr lang="en-US" dirty="0"/>
              <a:t>Rochester Institute of Technology Clean Snowmobile Team</a:t>
            </a:r>
          </a:p>
          <a:p>
            <a:r>
              <a:rPr lang="en-US" dirty="0"/>
              <a:t>Jeff Phelps and Lucas Miller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69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Muffler Design-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8609" y="1303021"/>
            <a:ext cx="9904413" cy="4983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Inner Cone with cut out 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Outer Cone to guide the reverse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Catalytic Converter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Perforated Tube wrapped with glass fiber sound</a:t>
            </a:r>
          </a:p>
          <a:p>
            <a:pPr marL="0" indent="0">
              <a:buNone/>
            </a:pPr>
            <a:r>
              <a:rPr lang="en-US" dirty="0"/>
              <a:t>       absorbent packing material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Inlet and Outlet pipes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2" descr="https://lh6.googleusercontent.com/rHiu2Af7HH9INpPTPoQIql0cRRGs0pHQZtU-Af8eKogz8E1ElWaldmBxJCrwDDTgPgwKOke1MbPJkGzdjyyIv6AmjhKL2s_HjgHHjLw04N619RYuDJ-mswDIIT0SuWoxZbuHjE0h">
            <a:extLst>
              <a:ext uri="{FF2B5EF4-FFF2-40B4-BE49-F238E27FC236}">
                <a16:creationId xmlns:a16="http://schemas.microsoft.com/office/drawing/2014/main" id="{202A9B7E-69BA-4738-9265-20E3F2E5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82761" y="1619092"/>
            <a:ext cx="31601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7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C75A-5F40-4405-87A3-0E315E02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6378"/>
            <a:ext cx="10018713" cy="1752599"/>
          </a:xfrm>
        </p:spPr>
        <p:txBody>
          <a:bodyPr/>
          <a:lstStyle/>
          <a:p>
            <a:r>
              <a:rPr lang="en-US" dirty="0"/>
              <a:t>Muffler Design-Flow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A72A-D40D-4789-BE71-0F6A9E7F9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0" y="1417321"/>
            <a:ext cx="6630990" cy="47841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Inlet Flow through Catalytic Converter to Inner Cone with Slots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Flow exits slots from inner cone and is guided back by the outer cone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Flow escapes outer cone through a gap between the face of the outer cone feature and the top inner wall of the shell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Flow circulates in the top chamber and exits through the perforated tube</a:t>
            </a:r>
          </a:p>
          <a:p>
            <a:endParaRPr lang="en-US" dirty="0"/>
          </a:p>
        </p:txBody>
      </p:sp>
      <p:pic>
        <p:nvPicPr>
          <p:cNvPr id="5" name="Picture 2" descr="https://lh4.googleusercontent.com/-wX8snXvkmGualj96572Fa2CGkLhjXYOAef-qH6QZ03SdcSHUPaQVbxzk5ZNfYCmaQR5szntjIfl77-EvOptZZAxGN9WZChQzlTb-zxdp4c_sFzBEnXOaj1j3zsiM8-Hhq7mUlaU">
            <a:extLst>
              <a:ext uri="{FF2B5EF4-FFF2-40B4-BE49-F238E27FC236}">
                <a16:creationId xmlns:a16="http://schemas.microsoft.com/office/drawing/2014/main" id="{E2E3B45E-E872-4735-A099-03CDA8A1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73568" y="2931035"/>
            <a:ext cx="4047462" cy="27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2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7ACE-75B6-4F0F-8333-2A17030D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91" y="-70487"/>
            <a:ext cx="10018713" cy="1752599"/>
          </a:xfrm>
        </p:spPr>
        <p:txBody>
          <a:bodyPr/>
          <a:lstStyle/>
          <a:p>
            <a:r>
              <a:rPr lang="en-US" dirty="0"/>
              <a:t>Muffler Design- Sound Wave Flow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57D-64FC-4750-A4AD-D773F4B1B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556" y="1470991"/>
            <a:ext cx="6944070" cy="4840276"/>
          </a:xfrm>
        </p:spPr>
        <p:txBody>
          <a:bodyPr>
            <a:normAutofit/>
          </a:bodyPr>
          <a:lstStyle/>
          <a:p>
            <a:r>
              <a:rPr lang="en-US" dirty="0"/>
              <a:t>Cones act as a baffling device by reducing the volume of the entering sound waves </a:t>
            </a:r>
          </a:p>
          <a:p>
            <a:r>
              <a:rPr lang="en-US" dirty="0"/>
              <a:t>Sound waves reflect off the cone, interfering with the entering sound waves, cancelling each other out </a:t>
            </a:r>
          </a:p>
          <a:p>
            <a:r>
              <a:rPr lang="en-US" dirty="0"/>
              <a:t>Reducing the size of the slots in the cone benefits the sound dampening</a:t>
            </a:r>
          </a:p>
          <a:p>
            <a:r>
              <a:rPr lang="en-US" dirty="0"/>
              <a:t>Reducing the gap distance between the outer cone feature and the top inner shell wall limits the amount of flow that can escape, reducing the noise</a:t>
            </a:r>
          </a:p>
          <a:p>
            <a:r>
              <a:rPr lang="en-US" dirty="0"/>
              <a:t>Perforated tubes dissipate the sound wave energy by converting them to heat energy through frictional dampening via the perforated holes</a:t>
            </a:r>
          </a:p>
          <a:p>
            <a:r>
              <a:rPr lang="en-US" dirty="0"/>
              <a:t>Sound absorbent packing material reduces the high pitch sound waves</a:t>
            </a:r>
          </a:p>
          <a:p>
            <a:endParaRPr lang="en-US" dirty="0"/>
          </a:p>
        </p:txBody>
      </p:sp>
      <p:pic>
        <p:nvPicPr>
          <p:cNvPr id="5" name="Picture 2" descr="https://lh4.googleusercontent.com/-wX8snXvkmGualj96572Fa2CGkLhjXYOAef-qH6QZ03SdcSHUPaQVbxzk5ZNfYCmaQR5szntjIfl77-EvOptZZAxGN9WZChQzlTb-zxdp4c_sFzBEnXOaj1j3zsiM8-Hhq7mUlaU">
            <a:extLst>
              <a:ext uri="{FF2B5EF4-FFF2-40B4-BE49-F238E27FC236}">
                <a16:creationId xmlns:a16="http://schemas.microsoft.com/office/drawing/2014/main" id="{3CC25595-B22C-4057-83E9-5590DB08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9872" y="2205563"/>
            <a:ext cx="4455963" cy="29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E21F-54CD-4232-9E3A-32F66303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61" y="0"/>
            <a:ext cx="10018713" cy="1752599"/>
          </a:xfrm>
        </p:spPr>
        <p:txBody>
          <a:bodyPr/>
          <a:lstStyle/>
          <a:p>
            <a:r>
              <a:rPr lang="en-US" dirty="0"/>
              <a:t>Throttle Body Size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D015-17D1-4D70-BC6B-92ADE06B4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752599"/>
            <a:ext cx="5521399" cy="4038601"/>
          </a:xfrm>
        </p:spPr>
        <p:txBody>
          <a:bodyPr/>
          <a:lstStyle/>
          <a:p>
            <a:r>
              <a:rPr lang="en-US" dirty="0"/>
              <a:t>Idle was too high during 2018 comp</a:t>
            </a:r>
          </a:p>
          <a:p>
            <a:r>
              <a:rPr lang="en-US" dirty="0"/>
              <a:t>No vacuum leaks were identified</a:t>
            </a:r>
          </a:p>
          <a:p>
            <a:r>
              <a:rPr lang="en-US" dirty="0"/>
              <a:t>Throttle position at idle was at minimum</a:t>
            </a:r>
          </a:p>
          <a:p>
            <a:r>
              <a:rPr lang="en-US" dirty="0"/>
              <a:t>Switch to a smaller throttle body (54mm to 46mm)</a:t>
            </a:r>
          </a:p>
          <a:p>
            <a:r>
              <a:rPr lang="en-US" dirty="0"/>
              <a:t>This allowed for lower clutch engagement speed</a:t>
            </a:r>
          </a:p>
          <a:p>
            <a:r>
              <a:rPr lang="en-US" dirty="0"/>
              <a:t>No decrease in peak power was seen </a:t>
            </a:r>
          </a:p>
        </p:txBody>
      </p:sp>
      <p:pic>
        <p:nvPicPr>
          <p:cNvPr id="5" name="image6.png">
            <a:extLst>
              <a:ext uri="{FF2B5EF4-FFF2-40B4-BE49-F238E27FC236}">
                <a16:creationId xmlns:a16="http://schemas.microsoft.com/office/drawing/2014/main" id="{10FCFE15-242B-4C7C-AB8F-5A9B9FCC0CF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44862" y="2189920"/>
            <a:ext cx="3423313" cy="31639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9713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C673-7688-47F6-8F8A-288B1555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Calibration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A982-D64F-4CEB-B57E-5E352C45A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939348" cy="3352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Stoichiometric for cruising loads and speeds</a:t>
            </a:r>
          </a:p>
          <a:p>
            <a:r>
              <a:rPr lang="en-US" dirty="0"/>
              <a:t>Increased fueling outside of typical cruising range</a:t>
            </a:r>
          </a:p>
          <a:p>
            <a:pPr lvl="1"/>
            <a:r>
              <a:rPr lang="en-US" dirty="0"/>
              <a:t>Increased power</a:t>
            </a:r>
          </a:p>
          <a:p>
            <a:pPr lvl="1"/>
            <a:r>
              <a:rPr lang="en-US" dirty="0"/>
              <a:t>Decreased </a:t>
            </a:r>
            <a:r>
              <a:rPr lang="en-US" dirty="0" err="1"/>
              <a:t>Nox</a:t>
            </a:r>
            <a:endParaRPr lang="en-US" dirty="0"/>
          </a:p>
          <a:p>
            <a:pPr lvl="1"/>
            <a:r>
              <a:rPr lang="en-US" dirty="0"/>
              <a:t>Decreased Cylinder Temperatures and Increased Reliability</a:t>
            </a:r>
          </a:p>
          <a:p>
            <a:r>
              <a:rPr lang="en-US" dirty="0"/>
              <a:t>Data Logging</a:t>
            </a:r>
          </a:p>
          <a:p>
            <a:pPr lvl="1"/>
            <a:r>
              <a:rPr lang="en-US" dirty="0"/>
              <a:t>Used to refine initial fuel table from dyno</a:t>
            </a:r>
          </a:p>
          <a:p>
            <a:r>
              <a:rPr lang="en-US" dirty="0"/>
              <a:t>Knock Sensor used for spark and fuel correction for Ethanol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3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Flex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3610266"/>
          </a:xfrm>
        </p:spPr>
        <p:txBody>
          <a:bodyPr>
            <a:normAutofit/>
          </a:bodyPr>
          <a:lstStyle/>
          <a:p>
            <a:r>
              <a:rPr lang="en-US" dirty="0"/>
              <a:t>Closed Loop O2 is utilized to allow the engine to run any type of fuel from E0 to E85 gasoline/ethanol mix</a:t>
            </a:r>
          </a:p>
          <a:p>
            <a:r>
              <a:rPr lang="en-US" dirty="0"/>
              <a:t>ECM reads lambda and adjusts fuel pulse width in order to maintain stochiometric conditions</a:t>
            </a:r>
          </a:p>
          <a:p>
            <a:r>
              <a:rPr lang="en-US" dirty="0"/>
              <a:t>ECM has the ability to learn pervious engine operating parameters to adjust pulse width quicker </a:t>
            </a:r>
          </a:p>
          <a:p>
            <a:r>
              <a:rPr lang="en-US" dirty="0"/>
              <a:t>Accidental testing shows that the engine is not capable of switching to a gas/ethanol/diesel mixture using this approach</a:t>
            </a:r>
          </a:p>
        </p:txBody>
      </p:sp>
    </p:spTree>
    <p:extLst>
      <p:ext uri="{BB962C8B-B14F-4D97-AF65-F5344CB8AC3E}">
        <p14:creationId xmlns:p14="http://schemas.microsoft.com/office/powerpoint/2010/main" val="50752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803398"/>
            <a:ext cx="10018713" cy="4813302"/>
          </a:xfrm>
        </p:spPr>
        <p:txBody>
          <a:bodyPr/>
          <a:lstStyle/>
          <a:p>
            <a:r>
              <a:rPr lang="en-US" dirty="0"/>
              <a:t>A reduction in noise and emissions was attained</a:t>
            </a:r>
          </a:p>
          <a:p>
            <a:r>
              <a:rPr lang="en-US" dirty="0"/>
              <a:t>Rider comfort and appearance were maintained</a:t>
            </a:r>
          </a:p>
          <a:p>
            <a:r>
              <a:rPr lang="en-US" dirty="0"/>
              <a:t>Technologies utilized</a:t>
            </a:r>
          </a:p>
          <a:p>
            <a:pPr lvl="1"/>
            <a:r>
              <a:rPr lang="en-US" dirty="0"/>
              <a:t>Engine swapped</a:t>
            </a:r>
          </a:p>
          <a:p>
            <a:pPr lvl="1"/>
            <a:r>
              <a:rPr lang="en-US" dirty="0"/>
              <a:t>3d printed Intake</a:t>
            </a:r>
          </a:p>
          <a:p>
            <a:pPr lvl="1"/>
            <a:r>
              <a:rPr lang="en-US" dirty="0"/>
              <a:t>Custom designed and fabricated exhaust system</a:t>
            </a:r>
          </a:p>
          <a:p>
            <a:pPr lvl="1"/>
            <a:r>
              <a:rPr lang="en-US" dirty="0"/>
              <a:t>Engine tuning &amp; dynamometer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528" cy="68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21178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Chassis</a:t>
            </a:r>
          </a:p>
          <a:p>
            <a:r>
              <a:rPr lang="en-US" dirty="0"/>
              <a:t>Engine</a:t>
            </a:r>
          </a:p>
          <a:p>
            <a:r>
              <a:rPr lang="en-US" dirty="0"/>
              <a:t>Team organization </a:t>
            </a:r>
          </a:p>
          <a:p>
            <a:r>
              <a:rPr lang="en-US" dirty="0"/>
              <a:t>Overview of Design Process</a:t>
            </a:r>
          </a:p>
          <a:p>
            <a:r>
              <a:rPr lang="en-US" dirty="0"/>
              <a:t>Project Planning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8" y="1752600"/>
            <a:ext cx="4895056" cy="4211782"/>
          </a:xfrm>
        </p:spPr>
        <p:txBody>
          <a:bodyPr>
            <a:normAutofit/>
          </a:bodyPr>
          <a:lstStyle/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Muffler Redesign</a:t>
            </a:r>
          </a:p>
          <a:p>
            <a:pPr lvl="1"/>
            <a:r>
              <a:rPr lang="en-US" dirty="0"/>
              <a:t>Throttle body sizing</a:t>
            </a:r>
          </a:p>
          <a:p>
            <a:pPr lvl="1"/>
            <a:r>
              <a:rPr lang="en-US" dirty="0"/>
              <a:t>Calibration strategy</a:t>
            </a:r>
          </a:p>
          <a:p>
            <a:pPr lvl="1"/>
            <a:r>
              <a:rPr lang="en-US" dirty="0"/>
              <a:t>Flex Fuel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Conclusion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2947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1752599"/>
            <a:ext cx="4607188" cy="576262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0" y="2339107"/>
            <a:ext cx="4895056" cy="3635666"/>
          </a:xfrm>
        </p:spPr>
        <p:txBody>
          <a:bodyPr/>
          <a:lstStyle/>
          <a:p>
            <a:r>
              <a:rPr lang="en-US" dirty="0"/>
              <a:t>Jeff Phelps</a:t>
            </a:r>
          </a:p>
          <a:p>
            <a:pPr lvl="1"/>
            <a:r>
              <a:rPr lang="en-US" dirty="0"/>
              <a:t>School Status: 4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Major: Mechanical Engineering Technology</a:t>
            </a:r>
          </a:p>
          <a:p>
            <a:pPr lvl="1"/>
            <a:r>
              <a:rPr lang="en-US" dirty="0"/>
              <a:t>Role: Project Manager</a:t>
            </a:r>
          </a:p>
          <a:p>
            <a:r>
              <a:rPr lang="en-US" dirty="0"/>
              <a:t>Lucas Miller</a:t>
            </a:r>
          </a:p>
          <a:p>
            <a:pPr lvl="1"/>
            <a:r>
              <a:rPr lang="en-US" dirty="0"/>
              <a:t>School Status: 5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Major: Mechanical Engineering Technology</a:t>
            </a:r>
          </a:p>
          <a:p>
            <a:pPr lvl="1"/>
            <a:r>
              <a:rPr lang="en-US" dirty="0"/>
              <a:t>Role: Engine Tuning &amp; Calibration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6" y="1752599"/>
            <a:ext cx="4622537" cy="576262"/>
          </a:xfrm>
        </p:spPr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EC0393-113F-43A0-9BF2-BD2C0A1DE5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CE2F4-4308-43B1-B06C-0EA34841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66" y="2339107"/>
            <a:ext cx="4067632" cy="41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0309-5545-4A09-81B4-3A28404E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9" y="0"/>
            <a:ext cx="10018713" cy="1752599"/>
          </a:xfrm>
        </p:spPr>
        <p:txBody>
          <a:bodyPr/>
          <a:lstStyle/>
          <a:p>
            <a:r>
              <a:rPr lang="en-US" dirty="0"/>
              <a:t>Chassis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FC050-CAA1-423F-A85F-D8AC931B8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2275" y="2319131"/>
            <a:ext cx="6016419" cy="3763616"/>
          </a:xfrm>
        </p:spPr>
        <p:txBody>
          <a:bodyPr/>
          <a:lstStyle/>
          <a:p>
            <a:r>
              <a:rPr lang="en-US" dirty="0"/>
              <a:t>2016 Polaris Rush pro-s</a:t>
            </a:r>
          </a:p>
          <a:p>
            <a:r>
              <a:rPr lang="en-US" dirty="0"/>
              <a:t>Curve Industries </a:t>
            </a:r>
            <a:r>
              <a:rPr lang="en-US" dirty="0" err="1"/>
              <a:t>xs</a:t>
            </a:r>
            <a:r>
              <a:rPr lang="en-US" dirty="0"/>
              <a:t> skis</a:t>
            </a:r>
          </a:p>
          <a:p>
            <a:r>
              <a:rPr lang="en-US" dirty="0"/>
              <a:t>Increased front spring rate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E69F7-DAFE-430A-8DAF-B9E024B5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86" y="1752599"/>
            <a:ext cx="7265146" cy="45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4895055" cy="4152901"/>
          </a:xfrm>
        </p:spPr>
        <p:txBody>
          <a:bodyPr/>
          <a:lstStyle/>
          <a:p>
            <a:r>
              <a:rPr lang="en-US" dirty="0"/>
              <a:t>Manufacturer: Weber</a:t>
            </a:r>
          </a:p>
          <a:p>
            <a:r>
              <a:rPr lang="en-US" dirty="0"/>
              <a:t>Displacement: 749cc</a:t>
            </a:r>
          </a:p>
          <a:p>
            <a:r>
              <a:rPr lang="en-US" dirty="0"/>
              <a:t>Usage: Polaris FS IQ Touring </a:t>
            </a:r>
          </a:p>
          <a:p>
            <a:r>
              <a:rPr lang="en-US" dirty="0"/>
              <a:t>Stroke: 4</a:t>
            </a:r>
          </a:p>
          <a:p>
            <a:r>
              <a:rPr lang="en-US" dirty="0"/>
              <a:t>Compression Ratio: 11.5:1</a:t>
            </a:r>
          </a:p>
          <a:p>
            <a:r>
              <a:rPr lang="en-US" dirty="0"/>
              <a:t>Injection: Multi-Port Injection</a:t>
            </a:r>
          </a:p>
          <a:p>
            <a:r>
              <a:rPr lang="en-US" dirty="0"/>
              <a:t>Fuel Source: Gasoline</a:t>
            </a:r>
          </a:p>
          <a:p>
            <a:r>
              <a:rPr lang="en-US" dirty="0"/>
              <a:t>Stock Power: 80 HP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465CD-9567-40D1-BE0E-99EA51DD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97" y="1752599"/>
            <a:ext cx="5163369" cy="38133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A671F9-19FF-482B-BC65-7782F4D9419E}"/>
              </a:ext>
            </a:extLst>
          </p:cNvPr>
          <p:cNvSpPr/>
          <p:nvPr/>
        </p:nvSpPr>
        <p:spPr>
          <a:xfrm>
            <a:off x="7148025" y="5659279"/>
            <a:ext cx="4152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http://www.weberpower.com/mpe.html</a:t>
            </a:r>
          </a:p>
        </p:txBody>
      </p:sp>
    </p:spTree>
    <p:extLst>
      <p:ext uri="{BB962C8B-B14F-4D97-AF65-F5344CB8AC3E}">
        <p14:creationId xmlns:p14="http://schemas.microsoft.com/office/powerpoint/2010/main" val="29450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8538-E711-411A-AC20-F63793A4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10817"/>
            <a:ext cx="8799581" cy="954156"/>
          </a:xfrm>
        </p:spPr>
        <p:txBody>
          <a:bodyPr/>
          <a:lstStyle/>
          <a:p>
            <a:r>
              <a:rPr lang="en-US" dirty="0"/>
              <a:t>Team Structure</a:t>
            </a:r>
          </a:p>
        </p:txBody>
      </p:sp>
      <p:pic>
        <p:nvPicPr>
          <p:cNvPr id="7" name="image9.png">
            <a:extLst>
              <a:ext uri="{FF2B5EF4-FFF2-40B4-BE49-F238E27FC236}">
                <a16:creationId xmlns:a16="http://schemas.microsoft.com/office/drawing/2014/main" id="{FD757633-E4AF-4114-A9F0-685D297AF0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64801" y="1364973"/>
            <a:ext cx="4038600" cy="48241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0953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BE13223-D3D1-42C5-B4C3-6ECA5358506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05" y="459791"/>
            <a:ext cx="6326189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Overview of Design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537" y="1866899"/>
            <a:ext cx="3406383" cy="4335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2018 CSC as a baseline for the 2019 design season, the team utilized the experience to identify key issues and low scoring categories.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DMAIC process has been used for multiple years as it allows a clearly defined workflow throughout the year for each of the groups within the team.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dmaic">
            <a:extLst>
              <a:ext uri="{FF2B5EF4-FFF2-40B4-BE49-F238E27FC236}">
                <a16:creationId xmlns:a16="http://schemas.microsoft.com/office/drawing/2014/main" id="{515E5844-39B6-4612-A11A-9A77D871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9" y="2121382"/>
            <a:ext cx="5738857" cy="39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09" y="0"/>
            <a:ext cx="10018713" cy="1198485"/>
          </a:xfrm>
        </p:spPr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1" y="1752599"/>
            <a:ext cx="9337680" cy="40894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20AC6-73E0-4CB7-8713-A7A7B5532C42}"/>
              </a:ext>
            </a:extLst>
          </p:cNvPr>
          <p:cNvSpPr/>
          <p:nvPr/>
        </p:nvSpPr>
        <p:spPr>
          <a:xfrm>
            <a:off x="1987827" y="1393536"/>
            <a:ext cx="1130140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 Benchmark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Muffler Issues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noise levels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Bolt in catalyst loosening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Oil leak issues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fittings vibrating loose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Engine mounting issues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Improper clutch spacing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Inability to Cold Start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Idle issues</a:t>
            </a:r>
            <a:endParaRPr lang="en-US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A88EB-6323-4A45-8933-9DC60AC9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69" y="1836284"/>
            <a:ext cx="4719638" cy="31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0"/>
            <a:ext cx="10018713" cy="1752599"/>
          </a:xfrm>
        </p:spPr>
        <p:txBody>
          <a:bodyPr/>
          <a:lstStyle/>
          <a:p>
            <a:r>
              <a:rPr lang="en-US" dirty="0"/>
              <a:t>Solutions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29E20A-3A17-43C9-B6EE-6536812BB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298714"/>
            <a:ext cx="5345697" cy="4903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Approaches selected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Muffler Issues- Full Redesign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Oil leak issues- switch back to hose clamps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Engine mounting issues-Engine Mount Redesign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Inability to Cold Start- logging starts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Idle issues- Reduce throttle body size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B6322-9ED5-4E10-AB6C-C1EF45B3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8" y="1804263"/>
            <a:ext cx="5432526" cy="38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3829</TotalTime>
  <Words>676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Times New Roman</vt:lpstr>
      <vt:lpstr>Parallax</vt:lpstr>
      <vt:lpstr>SAE Clean Snowmobile Challenge Design Presentation</vt:lpstr>
      <vt:lpstr>Agenda</vt:lpstr>
      <vt:lpstr>Introduction</vt:lpstr>
      <vt:lpstr>Chassis</vt:lpstr>
      <vt:lpstr>Engine</vt:lpstr>
      <vt:lpstr>Team Structure</vt:lpstr>
      <vt:lpstr>Overview of Design Process</vt:lpstr>
      <vt:lpstr>Project Planning</vt:lpstr>
      <vt:lpstr>Solutions </vt:lpstr>
      <vt:lpstr>Muffler Design- Components</vt:lpstr>
      <vt:lpstr>Muffler Design-Flow</vt:lpstr>
      <vt:lpstr>Muffler Design- Sound Wave Flow Principles</vt:lpstr>
      <vt:lpstr>Throttle Body Size Reduction</vt:lpstr>
      <vt:lpstr>Engine Calibration Strategy</vt:lpstr>
      <vt:lpstr>Flex Fuel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Oswald</dc:creator>
  <cp:lastModifiedBy>jphel</cp:lastModifiedBy>
  <cp:revision>100</cp:revision>
  <dcterms:created xsi:type="dcterms:W3CDTF">2017-03-08T02:10:40Z</dcterms:created>
  <dcterms:modified xsi:type="dcterms:W3CDTF">2019-03-06T18:37:09Z</dcterms:modified>
</cp:coreProperties>
</file>