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8" r:id="rId8"/>
    <p:sldId id="267" r:id="rId9"/>
    <p:sldId id="278" r:id="rId10"/>
    <p:sldId id="271" r:id="rId11"/>
    <p:sldId id="272" r:id="rId12"/>
    <p:sldId id="279" r:id="rId13"/>
    <p:sldId id="263" r:id="rId14"/>
    <p:sldId id="276" r:id="rId15"/>
    <p:sldId id="27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72E1-9137-45A6-8DC8-EDAC40336E2B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A1183-34A9-40A5-B706-6D4EC8A9F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428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72E1-9137-45A6-8DC8-EDAC40336E2B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A1183-34A9-40A5-B706-6D4EC8A9F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691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72E1-9137-45A6-8DC8-EDAC40336E2B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A1183-34A9-40A5-B706-6D4EC8A9F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568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72E1-9137-45A6-8DC8-EDAC40336E2B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A1183-34A9-40A5-B706-6D4EC8A9F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07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72E1-9137-45A6-8DC8-EDAC40336E2B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A1183-34A9-40A5-B706-6D4EC8A9F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95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72E1-9137-45A6-8DC8-EDAC40336E2B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A1183-34A9-40A5-B706-6D4EC8A9F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715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72E1-9137-45A6-8DC8-EDAC40336E2B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A1183-34A9-40A5-B706-6D4EC8A9F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13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72E1-9137-45A6-8DC8-EDAC40336E2B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A1183-34A9-40A5-B706-6D4EC8A9F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269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72E1-9137-45A6-8DC8-EDAC40336E2B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A1183-34A9-40A5-B706-6D4EC8A9F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109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72E1-9137-45A6-8DC8-EDAC40336E2B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128A1183-34A9-40A5-B706-6D4EC8A9F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385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72E1-9137-45A6-8DC8-EDAC40336E2B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A1183-34A9-40A5-B706-6D4EC8A9F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425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72E1-9137-45A6-8DC8-EDAC40336E2B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A1183-34A9-40A5-B706-6D4EC8A9F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44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72E1-9137-45A6-8DC8-EDAC40336E2B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A1183-34A9-40A5-B706-6D4EC8A9F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397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72E1-9137-45A6-8DC8-EDAC40336E2B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A1183-34A9-40A5-B706-6D4EC8A9F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37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72E1-9137-45A6-8DC8-EDAC40336E2B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A1183-34A9-40A5-B706-6D4EC8A9F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14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72E1-9137-45A6-8DC8-EDAC40336E2B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A1183-34A9-40A5-B706-6D4EC8A9F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921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72E1-9137-45A6-8DC8-EDAC40336E2B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A1183-34A9-40A5-B706-6D4EC8A9F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03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D72E1-9137-45A6-8DC8-EDAC40336E2B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28A1183-34A9-40A5-B706-6D4EC8A9F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10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SAE Clean Snowmobile Challenge Design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2200" y="3996266"/>
            <a:ext cx="6987645" cy="2150533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 SAE Clean Snowmobile Challenge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Rochester Institute of Technology Clean Snowmobile Team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Josh Bush &amp; Eric Oswald 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2696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752599"/>
          </a:xfrm>
        </p:spPr>
        <p:txBody>
          <a:bodyPr/>
          <a:lstStyle/>
          <a:p>
            <a:r>
              <a:rPr lang="en-US" dirty="0"/>
              <a:t>Intake Manifold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1" y="1752600"/>
            <a:ext cx="4895055" cy="2187274"/>
          </a:xfrm>
        </p:spPr>
        <p:txBody>
          <a:bodyPr/>
          <a:lstStyle/>
          <a:p>
            <a:r>
              <a:rPr lang="en-US" dirty="0"/>
              <a:t>Provides a non-biased flow to each cylinder </a:t>
            </a:r>
          </a:p>
          <a:p>
            <a:r>
              <a:rPr lang="en-US" dirty="0"/>
              <a:t>Intake runner was optimized for torque using GT-Power</a:t>
            </a:r>
          </a:p>
          <a:p>
            <a:r>
              <a:rPr lang="en-US" dirty="0"/>
              <a:t>Due to the new engine mounting location, the exterior geometry was constrained to the current configuration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580" y="2302206"/>
            <a:ext cx="3109229" cy="163766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AFE158-A234-4323-87F6-80342B7A37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63"/>
          <a:stretch/>
        </p:blipFill>
        <p:spPr>
          <a:xfrm>
            <a:off x="7386580" y="4382533"/>
            <a:ext cx="3109229" cy="21623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31ADD6-D182-49FC-9B35-F1012FF4DB02}"/>
              </a:ext>
            </a:extLst>
          </p:cNvPr>
          <p:cNvSpPr txBox="1"/>
          <p:nvPr/>
        </p:nvSpPr>
        <p:spPr>
          <a:xfrm>
            <a:off x="7386580" y="1865550"/>
            <a:ext cx="288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 Intake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636D88-30B2-49CF-B8FB-4735A3E7EAE7}"/>
              </a:ext>
            </a:extLst>
          </p:cNvPr>
          <p:cNvSpPr txBox="1"/>
          <p:nvPr/>
        </p:nvSpPr>
        <p:spPr>
          <a:xfrm>
            <a:off x="7386580" y="4060022"/>
            <a:ext cx="288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 Intake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5E00A2-F7F9-4291-A9ED-B3E8DAB353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4311" y="4060022"/>
            <a:ext cx="5163244" cy="259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166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752599"/>
          </a:xfrm>
        </p:spPr>
        <p:txBody>
          <a:bodyPr/>
          <a:lstStyle/>
          <a:p>
            <a:r>
              <a:rPr lang="en-US" dirty="0"/>
              <a:t>Exhaust Muffler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1" y="1762124"/>
            <a:ext cx="4895055" cy="4152901"/>
          </a:xfrm>
        </p:spPr>
        <p:txBody>
          <a:bodyPr/>
          <a:lstStyle/>
          <a:p>
            <a:r>
              <a:rPr lang="en-US" dirty="0"/>
              <a:t>Designed to reduce noise of the overall snowmobile</a:t>
            </a:r>
          </a:p>
          <a:p>
            <a:r>
              <a:rPr lang="en-US" dirty="0"/>
              <a:t>Features increased flow path length and more chambers to cancel sound</a:t>
            </a:r>
          </a:p>
          <a:p>
            <a:r>
              <a:rPr lang="en-US" dirty="0"/>
              <a:t>Glass packing was utilized to surround the perforated tubes in each chamber. </a:t>
            </a:r>
          </a:p>
          <a:p>
            <a:r>
              <a:rPr lang="en-US" dirty="0"/>
              <a:t>Designed for EGR outlet accessibility</a:t>
            </a:r>
          </a:p>
          <a:p>
            <a:r>
              <a:rPr lang="en-US" dirty="0"/>
              <a:t>Back pressure and noise was minimized using GT-Power </a:t>
            </a:r>
          </a:p>
          <a:p>
            <a:r>
              <a:rPr lang="en-US" dirty="0"/>
              <a:t>Features integrated 3-way catalytic converter for ease of packaging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79149" y="3038474"/>
            <a:ext cx="2442589" cy="2146193"/>
          </a:xfrm>
          <a:prstGeom prst="rect">
            <a:avLst/>
          </a:prstGeom>
        </p:spPr>
      </p:pic>
      <p:pic>
        <p:nvPicPr>
          <p:cNvPr id="6" name="picture">
            <a:extLst>
              <a:ext uri="{FF2B5EF4-FFF2-40B4-BE49-F238E27FC236}">
                <a16:creationId xmlns:a16="http://schemas.microsoft.com/office/drawing/2014/main" id="{6A03D234-7FBD-42AD-954D-D43A7CC479C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8" t="18279" r="32540" b="7098"/>
          <a:stretch/>
        </p:blipFill>
        <p:spPr bwMode="auto">
          <a:xfrm>
            <a:off x="9621521" y="2691132"/>
            <a:ext cx="2172335" cy="31140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418DEB-D15C-441D-8794-CE8BE08AAC36}"/>
              </a:ext>
            </a:extLst>
          </p:cNvPr>
          <p:cNvSpPr txBox="1"/>
          <p:nvPr/>
        </p:nvSpPr>
        <p:spPr>
          <a:xfrm>
            <a:off x="6848475" y="2009775"/>
            <a:ext cx="4895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 Muffler		2018 Muffler</a:t>
            </a:r>
          </a:p>
        </p:txBody>
      </p:sp>
    </p:spTree>
    <p:extLst>
      <p:ext uri="{BB962C8B-B14F-4D97-AF65-F5344CB8AC3E}">
        <p14:creationId xmlns:p14="http://schemas.microsoft.com/office/powerpoint/2010/main" val="230188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9D87A-B67C-466A-8429-8918CA4B2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643" y="164515"/>
            <a:ext cx="10018713" cy="938629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39103-7028-43B4-AAC3-FA5416EC02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8196" y="1103144"/>
            <a:ext cx="4895055" cy="2899602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Innovo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ECM (M220)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Allows for rapid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protyping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through Simulink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modify/write engine source code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Uses ETAS INCA for engine calibration allowing for in vehicle data recording</a:t>
            </a:r>
          </a:p>
        </p:txBody>
      </p:sp>
      <p:pic>
        <p:nvPicPr>
          <p:cNvPr id="6" name="Content Placeholder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F503CDA-BEA4-47D6-BD20-3E526A2F1A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6" y="3793884"/>
            <a:ext cx="4895850" cy="2899601"/>
          </a:xfrm>
        </p:spPr>
      </p:pic>
      <p:pic>
        <p:nvPicPr>
          <p:cNvPr id="8" name="Picture 7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F1283852-CE0E-4397-9DB7-8BD1D64C91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333" y="3804908"/>
            <a:ext cx="4779222" cy="289960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1E9B5D9-F94C-4B4E-BFAB-306BC48632D7}"/>
              </a:ext>
            </a:extLst>
          </p:cNvPr>
          <p:cNvSpPr txBox="1">
            <a:spLocks/>
          </p:cNvSpPr>
          <p:nvPr/>
        </p:nvSpPr>
        <p:spPr>
          <a:xfrm>
            <a:off x="6341342" y="905306"/>
            <a:ext cx="4895055" cy="2899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Stock Weber Turbocharger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power delivery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Liquid Cooled EGR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Allows for cooler cylinder temperatures to reduce NOx emissions</a:t>
            </a:r>
          </a:p>
        </p:txBody>
      </p:sp>
    </p:spTree>
    <p:extLst>
      <p:ext uri="{BB962C8B-B14F-4D97-AF65-F5344CB8AC3E}">
        <p14:creationId xmlns:p14="http://schemas.microsoft.com/office/powerpoint/2010/main" val="2941372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643" y="219076"/>
            <a:ext cx="10018713" cy="1278384"/>
          </a:xfrm>
        </p:spPr>
        <p:txBody>
          <a:bodyPr/>
          <a:lstStyle/>
          <a:p>
            <a:r>
              <a:rPr lang="en-US" dirty="0"/>
              <a:t>Control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58B996-C08F-43B0-9014-DD4CC983E55A}"/>
              </a:ext>
            </a:extLst>
          </p:cNvPr>
          <p:cNvSpPr txBox="1"/>
          <p:nvPr/>
        </p:nvSpPr>
        <p:spPr>
          <a:xfrm>
            <a:off x="1981200" y="2059537"/>
            <a:ext cx="3314700" cy="339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Passed static and dynamic Tech Inspection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Tuned to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lamda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ratio of 1 on both cylinders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Improved power through intake and exhaust optimization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Improvement in all areas when compared to 2017 baseline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EF0DA9-D298-424D-AE05-CEE56E430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0406" y="2059537"/>
            <a:ext cx="5044950" cy="289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473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09" y="1803398"/>
            <a:ext cx="10018713" cy="4813302"/>
          </a:xfrm>
        </p:spPr>
        <p:txBody>
          <a:bodyPr/>
          <a:lstStyle/>
          <a:p>
            <a:r>
              <a:rPr lang="en-US" dirty="0"/>
              <a:t>RIT Clean Snowmobile Team was able to create a fuel efficient &amp; lower emission snowmobile</a:t>
            </a:r>
          </a:p>
          <a:p>
            <a:r>
              <a:rPr lang="en-US" dirty="0"/>
              <a:t>Using various technologies such as, flex fuel, catalytic converter, custom intake/exhaust system, with a custom ECM controlling all systems. </a:t>
            </a:r>
          </a:p>
          <a:p>
            <a:r>
              <a:rPr lang="en-US" dirty="0"/>
              <a:t>Improvements can be made in the following areas for the RIT CST:</a:t>
            </a:r>
          </a:p>
          <a:p>
            <a:pPr lvl="1"/>
            <a:r>
              <a:rPr lang="en-US" dirty="0"/>
              <a:t>Creating/comparing more test data </a:t>
            </a:r>
          </a:p>
          <a:p>
            <a:pPr lvl="1"/>
            <a:r>
              <a:rPr lang="en-US" dirty="0"/>
              <a:t>Creating test data for stock snowmobile</a:t>
            </a:r>
          </a:p>
          <a:p>
            <a:pPr lvl="1"/>
            <a:r>
              <a:rPr lang="en-US" dirty="0"/>
              <a:t>Time and project management skills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866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7"/>
            <a:ext cx="12192528" cy="685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058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100831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1" y="1100831"/>
            <a:ext cx="4895055" cy="4863551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Overview of Design Process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DMAIC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Definition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Engine Simulation</a:t>
            </a:r>
          </a:p>
          <a:p>
            <a:pPr lvl="1"/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8" y="1100831"/>
            <a:ext cx="4895056" cy="4863551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Engine Reliability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Intake Manifold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Exhaust Muffler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Flex Fuel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479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1752599"/>
            <a:ext cx="4607188" cy="576262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0" y="2339107"/>
            <a:ext cx="4895056" cy="3635666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Josh Bush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Status: 4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year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Major: Mechanical Engineering Technology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Role: Project Manager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Eric Oswald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Status: 5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year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Major: Mechanical Engineering Technology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Role: Powertrain Lead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6" y="1752599"/>
            <a:ext cx="4622537" cy="576262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Team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038" y="2328861"/>
            <a:ext cx="4573269" cy="3645912"/>
          </a:xfrm>
        </p:spPr>
      </p:pic>
    </p:spTree>
    <p:extLst>
      <p:ext uri="{BB962C8B-B14F-4D97-AF65-F5344CB8AC3E}">
        <p14:creationId xmlns:p14="http://schemas.microsoft.com/office/powerpoint/2010/main" val="2238426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2905" y="124287"/>
            <a:ext cx="6326189" cy="90552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Overview of Design Process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375" y="2180802"/>
            <a:ext cx="4872698" cy="1949079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424" y="1089317"/>
            <a:ext cx="4872698" cy="532923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Define:  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the 2017 CSC as a baseline for the 2018 design season, the team utilized the experience to identify areas for improvement.</a:t>
            </a:r>
          </a:p>
          <a:p>
            <a:pPr>
              <a:lnSpc>
                <a:spcPct val="90000"/>
              </a:lnSpc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Measure: 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Documentation, including competition results, simulation results, and testing results, were collected on the defined problems.  </a:t>
            </a:r>
          </a:p>
          <a:p>
            <a:pPr>
              <a:lnSpc>
                <a:spcPct val="90000"/>
              </a:lnSpc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Analyze: 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was conducted on the identified problems to determine root causes based on published data and standard practices.</a:t>
            </a:r>
          </a:p>
          <a:p>
            <a:pPr>
              <a:lnSpc>
                <a:spcPct val="90000"/>
              </a:lnSpc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Improve: 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designs were developed </a:t>
            </a:r>
          </a:p>
          <a:p>
            <a:pPr>
              <a:lnSpc>
                <a:spcPct val="90000"/>
              </a:lnSpc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Control: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Designs were verified first via simulation, then physically on the machine</a:t>
            </a:r>
          </a:p>
        </p:txBody>
      </p:sp>
    </p:spTree>
    <p:extLst>
      <p:ext uri="{BB962C8B-B14F-4D97-AF65-F5344CB8AC3E}">
        <p14:creationId xmlns:p14="http://schemas.microsoft.com/office/powerpoint/2010/main" val="3834950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09" y="0"/>
            <a:ext cx="10018713" cy="119848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1" y="1752599"/>
            <a:ext cx="9337680" cy="4089401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420AC6-73E0-4CB7-8713-A7A7B5532C42}"/>
              </a:ext>
            </a:extLst>
          </p:cNvPr>
          <p:cNvSpPr/>
          <p:nvPr/>
        </p:nvSpPr>
        <p:spPr>
          <a:xfrm>
            <a:off x="1944211" y="1198485"/>
            <a:ext cx="456312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2017 Benchmark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Failure of the MGT1238 Turbocharger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Non-robust construction 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Unable to complete endurance run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Low engine power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High Emissions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Low Fuel Economy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High noise levels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Slow Acceleration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Inability to Cold Start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98972C-C9B9-4CE7-AA1C-64D12BF22E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5421"/>
          <a:stretch/>
        </p:blipFill>
        <p:spPr>
          <a:xfrm>
            <a:off x="6900181" y="1642371"/>
            <a:ext cx="4488541" cy="48247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27850C-6F2D-4F6E-9921-6919E5F2B219}"/>
              </a:ext>
            </a:extLst>
          </p:cNvPr>
          <p:cNvSpPr txBox="1"/>
          <p:nvPr/>
        </p:nvSpPr>
        <p:spPr>
          <a:xfrm>
            <a:off x="6871317" y="1198485"/>
            <a:ext cx="3693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 Project Timeline</a:t>
            </a:r>
          </a:p>
        </p:txBody>
      </p:sp>
    </p:spTree>
    <p:extLst>
      <p:ext uri="{BB962C8B-B14F-4D97-AF65-F5344CB8AC3E}">
        <p14:creationId xmlns:p14="http://schemas.microsoft.com/office/powerpoint/2010/main" val="1410302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0"/>
            <a:ext cx="10018713" cy="1752599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60669" y="1238919"/>
            <a:ext cx="2918383" cy="22363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 Method: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Competition Scores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Testing Results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 Results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measurement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550614-C87E-4DEF-9B07-C856A3CC06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100328" y="1448718"/>
            <a:ext cx="2358061" cy="33491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4E94D2-0A48-4215-AB36-0AE8DB319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669" y="3524250"/>
            <a:ext cx="5363679" cy="11232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3E93E1-C1A0-4A57-9966-33EFDD7691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6386" y="4895851"/>
            <a:ext cx="7914759" cy="157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682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752599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Analyze– Engine Simulation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483883" y="1752599"/>
            <a:ext cx="4895056" cy="415290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of 2 main simulation platforms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GT Power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ANSYS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Allows for quick design changes in order to see reaction in engine performance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Aided design in the following areas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Intake Manifold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Exhaust Muffler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Engine Calibration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700" y="4253082"/>
            <a:ext cx="4065589" cy="21152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177AE2-5ED8-4CBB-8538-CC11705C1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700" y="1500453"/>
            <a:ext cx="4065589" cy="260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839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162975"/>
          </a:xfrm>
        </p:spPr>
        <p:txBody>
          <a:bodyPr/>
          <a:lstStyle/>
          <a:p>
            <a:r>
              <a:rPr lang="en-US" dirty="0"/>
              <a:t>Implement– Engine Reliability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3492" y="1162975"/>
            <a:ext cx="3947604" cy="253828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Specifications: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Manufacturer: Weber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Displacement: 749cc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Usage: 2008 Polaris IQ Touring FS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Stroke: 4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Compression Ratio: 11.5:1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Injection: Multi-Port Injection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Fuel Source: Gasoline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Stock Power: 80 HP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71A8B8-944C-44EF-97C8-05C086379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438" y="1162975"/>
            <a:ext cx="3378935" cy="25382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9D6B0C-A4EC-4746-8962-C7081EB5A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76" y="1182761"/>
            <a:ext cx="2884943" cy="25184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D175FF-B920-4977-9817-6794A250A2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7817" y="4099553"/>
            <a:ext cx="4845111" cy="22746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914A9C0-CFC3-4321-837D-2E82A2B4538D}"/>
              </a:ext>
            </a:extLst>
          </p:cNvPr>
          <p:cNvSpPr txBox="1"/>
          <p:nvPr/>
        </p:nvSpPr>
        <p:spPr>
          <a:xfrm>
            <a:off x="1633492" y="4099553"/>
            <a:ext cx="3378935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Naturally-Aspirated Manifold:</a:t>
            </a:r>
          </a:p>
          <a:p>
            <a: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rgbClr val="EB8F22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en-US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Equal runner length</a:t>
            </a:r>
          </a:p>
          <a:p>
            <a: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rgbClr val="EB8F22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en-US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Exhaust Gas Scavenging</a:t>
            </a:r>
          </a:p>
          <a:p>
            <a: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rgbClr val="EB8F22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en-US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Flow</a:t>
            </a:r>
          </a:p>
          <a:p>
            <a: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rgbClr val="EB8F22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en-US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Optimized length for peak torque at specific rpm</a:t>
            </a:r>
          </a:p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srgbClr val="EB8F22">
                  <a:lumMod val="75000"/>
                </a:srgbClr>
              </a:buClr>
              <a:buSzPct val="145000"/>
            </a:pPr>
            <a:endParaRPr lang="en-US"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997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/>
          <a:lstStyle/>
          <a:p>
            <a:r>
              <a:rPr lang="en-US" dirty="0"/>
              <a:t>Implement - Flex Fuel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09" y="1803398"/>
            <a:ext cx="10018713" cy="3610266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Closed Loop O2 allowed for the engine to inject any type of fuel from E0 to E85 gasoline/ethanol mix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ECM reads lambda and adjusts fuel pulse width in order to maintain a fuel ratio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ECM has the ability to learn pervious engine operating parameters to adjust pulse width quicker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Injectors are sized correctly, according to GT-power to accept ethanol blended fuel</a:t>
            </a:r>
          </a:p>
        </p:txBody>
      </p:sp>
    </p:spTree>
    <p:extLst>
      <p:ext uri="{BB962C8B-B14F-4D97-AF65-F5344CB8AC3E}">
        <p14:creationId xmlns:p14="http://schemas.microsoft.com/office/powerpoint/2010/main" val="5075247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3046</TotalTime>
  <Words>642</Words>
  <Application>Microsoft Office PowerPoint</Application>
  <PresentationFormat>Widescreen</PresentationFormat>
  <Paragraphs>126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Corbel</vt:lpstr>
      <vt:lpstr>Times New Roman</vt:lpstr>
      <vt:lpstr>Parallax</vt:lpstr>
      <vt:lpstr>SAE Clean Snowmobile Challenge Design Presentation</vt:lpstr>
      <vt:lpstr>Agenda</vt:lpstr>
      <vt:lpstr>Introduction</vt:lpstr>
      <vt:lpstr>Overview of Design Process</vt:lpstr>
      <vt:lpstr>Define</vt:lpstr>
      <vt:lpstr>Measure</vt:lpstr>
      <vt:lpstr>Analyze– Engine Simulation</vt:lpstr>
      <vt:lpstr>Implement– Engine Reliability</vt:lpstr>
      <vt:lpstr>Implement - Flex Fuel</vt:lpstr>
      <vt:lpstr>Intake Manifold</vt:lpstr>
      <vt:lpstr>Exhaust Muffler</vt:lpstr>
      <vt:lpstr>Future Implementation</vt:lpstr>
      <vt:lpstr>Control</vt:lpstr>
      <vt:lpstr>Conclusion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Oswald</dc:creator>
  <cp:lastModifiedBy>Joshua Bush</cp:lastModifiedBy>
  <cp:revision>106</cp:revision>
  <dcterms:created xsi:type="dcterms:W3CDTF">2017-03-08T02:10:40Z</dcterms:created>
  <dcterms:modified xsi:type="dcterms:W3CDTF">2018-03-08T14:38:18Z</dcterms:modified>
</cp:coreProperties>
</file>