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79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Low Emissions</c:v>
                </c:pt>
                <c:pt idx="1">
                  <c:v>Noise</c:v>
                </c:pt>
                <c:pt idx="2">
                  <c:v>Fuel Efficiency</c:v>
                </c:pt>
                <c:pt idx="3">
                  <c:v>Performance</c:v>
                </c:pt>
                <c:pt idx="4">
                  <c:v>Reliability</c:v>
                </c:pt>
                <c:pt idx="5">
                  <c:v>MSRP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350</c:v>
                </c:pt>
                <c:pt idx="1">
                  <c:v>300</c:v>
                </c:pt>
                <c:pt idx="2">
                  <c:v>300</c:v>
                </c:pt>
                <c:pt idx="3">
                  <c:v>200</c:v>
                </c:pt>
                <c:pt idx="4">
                  <c:v>100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790104"/>
        <c:axId val="47680029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Sheet1!$B$3:$B$8</c:f>
              <c:strCache>
                <c:ptCount val="6"/>
                <c:pt idx="0">
                  <c:v>Low Emissions</c:v>
                </c:pt>
                <c:pt idx="1">
                  <c:v>Noise</c:v>
                </c:pt>
                <c:pt idx="2">
                  <c:v>Fuel Efficiency</c:v>
                </c:pt>
                <c:pt idx="3">
                  <c:v>Performance</c:v>
                </c:pt>
                <c:pt idx="4">
                  <c:v>Reliability</c:v>
                </c:pt>
                <c:pt idx="5">
                  <c:v>MSRP</c:v>
                </c:pt>
              </c:strCache>
            </c:strRef>
          </c:cat>
          <c:val>
            <c:numRef>
              <c:f>Sheet1!$D$3:$D$8</c:f>
              <c:numCache>
                <c:formatCode>0.000</c:formatCode>
                <c:ptCount val="6"/>
                <c:pt idx="0">
                  <c:v>26.923076923076923</c:v>
                </c:pt>
                <c:pt idx="1">
                  <c:v>50</c:v>
                </c:pt>
                <c:pt idx="2">
                  <c:v>73.07692307692308</c:v>
                </c:pt>
                <c:pt idx="3">
                  <c:v>88.461538461538467</c:v>
                </c:pt>
                <c:pt idx="4">
                  <c:v>96.15384615384616</c:v>
                </c:pt>
                <c:pt idx="5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793240"/>
        <c:axId val="476792064"/>
      </c:lineChart>
      <c:catAx>
        <c:axId val="47679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00296"/>
        <c:crosses val="autoZero"/>
        <c:auto val="1"/>
        <c:lblAlgn val="ctr"/>
        <c:lblOffset val="100"/>
        <c:noMultiLvlLbl val="0"/>
      </c:catAx>
      <c:valAx>
        <c:axId val="47680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90104"/>
        <c:crosses val="autoZero"/>
        <c:crossBetween val="between"/>
      </c:valAx>
      <c:valAx>
        <c:axId val="476792064"/>
        <c:scaling>
          <c:orientation val="minMax"/>
          <c:max val="10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93240"/>
        <c:crosses val="max"/>
        <c:crossBetween val="between"/>
        <c:majorUnit val="20"/>
      </c:valAx>
      <c:catAx>
        <c:axId val="476793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792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2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9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1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8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2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D72E1-9137-45A6-8DC8-EDAC40336E2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SAE Clean Snowmobile Challenge Design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200" y="3996266"/>
            <a:ext cx="6987645" cy="2150533"/>
          </a:xfrm>
        </p:spPr>
        <p:txBody>
          <a:bodyPr>
            <a:normAutofit/>
          </a:bodyPr>
          <a:lstStyle/>
          <a:p>
            <a:r>
              <a:rPr lang="en-US" dirty="0" smtClean="0"/>
              <a:t>2017 SAE Clean Snowmobile Challenge</a:t>
            </a:r>
          </a:p>
          <a:p>
            <a:r>
              <a:rPr lang="en-US" dirty="0" smtClean="0"/>
              <a:t>Rochester Institute of Technology Clean Snowmobile Team</a:t>
            </a:r>
          </a:p>
          <a:p>
            <a:r>
              <a:rPr lang="en-US" dirty="0" smtClean="0"/>
              <a:t>Eric </a:t>
            </a:r>
            <a:r>
              <a:rPr lang="en-US" dirty="0"/>
              <a:t>Oswald </a:t>
            </a:r>
            <a:r>
              <a:rPr lang="en-US" dirty="0" smtClean="0"/>
              <a:t>&amp; </a:t>
            </a:r>
            <a:r>
              <a:rPr lang="en-US" dirty="0" err="1" smtClean="0"/>
              <a:t>Dyllan</a:t>
            </a:r>
            <a:r>
              <a:rPr lang="en-US" dirty="0" smtClean="0"/>
              <a:t> Barnum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– Rear Suspension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018437"/>
            <a:ext cx="4894262" cy="36212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8" y="1752600"/>
            <a:ext cx="4895056" cy="4152900"/>
          </a:xfrm>
        </p:spPr>
        <p:txBody>
          <a:bodyPr/>
          <a:lstStyle/>
          <a:p>
            <a:r>
              <a:rPr lang="en-US" dirty="0" smtClean="0"/>
              <a:t>Stock bogie wheels are 6in in diameter made out of plastic</a:t>
            </a:r>
          </a:p>
          <a:p>
            <a:r>
              <a:rPr lang="en-US" dirty="0" smtClean="0"/>
              <a:t>New set-up is 8in made out of 6061-T6 Aluminum</a:t>
            </a:r>
          </a:p>
          <a:p>
            <a:r>
              <a:rPr lang="en-US" dirty="0" smtClean="0"/>
              <a:t>Using max engine torque there is a theoretical 7.66% reduction in friction </a:t>
            </a:r>
          </a:p>
          <a:p>
            <a:r>
              <a:rPr lang="en-US" dirty="0" smtClean="0"/>
              <a:t>FEA was used in order to gain a perspective on how well our new design will hold up to the forces</a:t>
            </a:r>
          </a:p>
          <a:p>
            <a:r>
              <a:rPr lang="en-US" dirty="0" smtClean="0"/>
              <a:t>Lowest FOS is 8, so there is potential for weight reduction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– Engine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4895055" cy="4152901"/>
          </a:xfrm>
        </p:spPr>
        <p:txBody>
          <a:bodyPr/>
          <a:lstStyle/>
          <a:p>
            <a:r>
              <a:rPr lang="en-US" dirty="0" smtClean="0"/>
              <a:t>Manufacturer: Weber</a:t>
            </a:r>
          </a:p>
          <a:p>
            <a:r>
              <a:rPr lang="en-US" dirty="0" smtClean="0"/>
              <a:t>Displacement: 749cc</a:t>
            </a:r>
          </a:p>
          <a:p>
            <a:r>
              <a:rPr lang="en-US" dirty="0" smtClean="0"/>
              <a:t>Usage: 2008 Polaris IQ Touring FST</a:t>
            </a:r>
          </a:p>
          <a:p>
            <a:r>
              <a:rPr lang="en-US" dirty="0" smtClean="0"/>
              <a:t>Stroke: 4</a:t>
            </a:r>
          </a:p>
          <a:p>
            <a:r>
              <a:rPr lang="en-US" dirty="0" smtClean="0"/>
              <a:t>Turbocharger: Stock</a:t>
            </a:r>
          </a:p>
          <a:p>
            <a:r>
              <a:rPr lang="en-US" dirty="0" smtClean="0"/>
              <a:t>Compression Ratio: 9:1</a:t>
            </a:r>
          </a:p>
          <a:p>
            <a:r>
              <a:rPr lang="en-US" dirty="0" smtClean="0"/>
              <a:t>Injection: Multi-Port Injection</a:t>
            </a:r>
          </a:p>
          <a:p>
            <a:r>
              <a:rPr lang="en-US" dirty="0" smtClean="0"/>
              <a:t>Fuel Source: Gasoline</a:t>
            </a:r>
          </a:p>
          <a:p>
            <a:r>
              <a:rPr lang="en-US" dirty="0" smtClean="0"/>
              <a:t>Stock Power: 140 HP</a:t>
            </a:r>
          </a:p>
          <a:p>
            <a:endParaRPr lang="en-US" dirty="0"/>
          </a:p>
        </p:txBody>
      </p:sp>
      <p:pic>
        <p:nvPicPr>
          <p:cNvPr id="5" name="image08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97736" y="1752599"/>
            <a:ext cx="4086918" cy="1663701"/>
          </a:xfrm>
          <a:prstGeom prst="rect">
            <a:avLst/>
          </a:prstGeom>
          <a:ln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36" y="3613148"/>
            <a:ext cx="2970164" cy="25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– Engine Simulation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11" y="1491116"/>
            <a:ext cx="4065589" cy="23379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8" y="1752600"/>
            <a:ext cx="4895056" cy="4152900"/>
          </a:xfrm>
        </p:spPr>
        <p:txBody>
          <a:bodyPr>
            <a:normAutofit/>
          </a:bodyPr>
          <a:lstStyle/>
          <a:p>
            <a:r>
              <a:rPr lang="en-US" dirty="0" smtClean="0"/>
              <a:t>Use of 2 main simulation platforms</a:t>
            </a:r>
          </a:p>
          <a:p>
            <a:pPr lvl="1"/>
            <a:r>
              <a:rPr lang="en-US" dirty="0" smtClean="0"/>
              <a:t>GT Power</a:t>
            </a:r>
          </a:p>
          <a:p>
            <a:pPr lvl="1"/>
            <a:r>
              <a:rPr lang="en-US" dirty="0" smtClean="0"/>
              <a:t>ANSYS</a:t>
            </a:r>
          </a:p>
          <a:p>
            <a:r>
              <a:rPr lang="en-US" dirty="0" smtClean="0"/>
              <a:t>Allows for quick design changes in order to see reaction in engine performance</a:t>
            </a:r>
          </a:p>
          <a:p>
            <a:r>
              <a:rPr lang="en-US" dirty="0" smtClean="0"/>
              <a:t>Aided design in the following areas</a:t>
            </a:r>
          </a:p>
          <a:p>
            <a:pPr lvl="1"/>
            <a:r>
              <a:rPr lang="en-US" dirty="0" smtClean="0"/>
              <a:t>Intake Manifold</a:t>
            </a:r>
          </a:p>
          <a:p>
            <a:pPr lvl="1"/>
            <a:r>
              <a:rPr lang="en-US" dirty="0" smtClean="0"/>
              <a:t>Exhaust Muffler</a:t>
            </a:r>
          </a:p>
          <a:p>
            <a:pPr lvl="1"/>
            <a:r>
              <a:rPr lang="en-US" dirty="0" smtClean="0"/>
              <a:t>Turbocharger Matching</a:t>
            </a:r>
          </a:p>
          <a:p>
            <a:pPr lvl="1"/>
            <a:r>
              <a:rPr lang="en-US" dirty="0" smtClean="0"/>
              <a:t>Piston Selection</a:t>
            </a:r>
          </a:p>
          <a:p>
            <a:pPr lvl="1"/>
            <a:r>
              <a:rPr lang="en-US" dirty="0" smtClean="0"/>
              <a:t>Cam Shaft Selection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18" y="4070350"/>
            <a:ext cx="4065589" cy="21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– Turbocharger Matching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607968" y="1752598"/>
            <a:ext cx="4895056" cy="4584702"/>
          </a:xfrm>
        </p:spPr>
        <p:txBody>
          <a:bodyPr/>
          <a:lstStyle/>
          <a:p>
            <a:r>
              <a:rPr lang="en-US" dirty="0" smtClean="0"/>
              <a:t>The MGT1238Z from Honeywell was selected</a:t>
            </a:r>
          </a:p>
          <a:p>
            <a:r>
              <a:rPr lang="en-US" dirty="0" smtClean="0"/>
              <a:t>The use of a turbocharger is to increase the power of the engine without increasing displacement</a:t>
            </a:r>
          </a:p>
          <a:p>
            <a:r>
              <a:rPr lang="en-US" dirty="0" smtClean="0"/>
              <a:t>GT Power simulation was used to confirm a correct match for both compression and turbine housing. </a:t>
            </a:r>
          </a:p>
          <a:p>
            <a:r>
              <a:rPr lang="en-US" dirty="0" smtClean="0"/>
              <a:t>Upon simulation and testing the turbocharger was entering surge. In order to correct for this the internal wastegate was opened slightly to prevent surge.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752598"/>
            <a:ext cx="4789602" cy="4038601"/>
          </a:xfrm>
        </p:spPr>
      </p:pic>
    </p:spTree>
    <p:extLst>
      <p:ext uri="{BB962C8B-B14F-4D97-AF65-F5344CB8AC3E}">
        <p14:creationId xmlns:p14="http://schemas.microsoft.com/office/powerpoint/2010/main" val="29976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– High Compression Pistons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Stock </a:t>
            </a:r>
            <a:r>
              <a:rPr lang="en-US" dirty="0" smtClean="0"/>
              <a:t>turbo </a:t>
            </a:r>
            <a:r>
              <a:rPr lang="en-US" dirty="0"/>
              <a:t>pistons were swapped for </a:t>
            </a:r>
            <a:r>
              <a:rPr lang="en-US" dirty="0" smtClean="0"/>
              <a:t>NA </a:t>
            </a:r>
            <a:r>
              <a:rPr lang="en-US" dirty="0"/>
              <a:t>high compression </a:t>
            </a:r>
            <a:r>
              <a:rPr lang="en-US" dirty="0" smtClean="0"/>
              <a:t>pistons </a:t>
            </a:r>
            <a:endParaRPr lang="en-US" dirty="0"/>
          </a:p>
          <a:p>
            <a:r>
              <a:rPr lang="en-US" dirty="0"/>
              <a:t>Compression ratio went from 9.0:1 to 11.5:1</a:t>
            </a:r>
          </a:p>
          <a:p>
            <a:r>
              <a:rPr lang="en-US" dirty="0"/>
              <a:t>Concerns over engine </a:t>
            </a:r>
            <a:r>
              <a:rPr lang="en-US" dirty="0" smtClean="0"/>
              <a:t>knock were considered into the engine calibration</a:t>
            </a:r>
          </a:p>
          <a:p>
            <a:r>
              <a:rPr lang="en-US" dirty="0" smtClean="0"/>
              <a:t>Improvements on engine torque and reduction in NO</a:t>
            </a:r>
            <a:r>
              <a:rPr lang="en-US" baseline="-25000" dirty="0" smtClean="0"/>
              <a:t>x </a:t>
            </a:r>
            <a:r>
              <a:rPr lang="en-US" dirty="0" smtClean="0"/>
              <a:t>were targeted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58" y="4062846"/>
            <a:ext cx="2504566" cy="23102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58" y="1752600"/>
            <a:ext cx="2641435" cy="2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– Intake Manifold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4895055" cy="4152901"/>
          </a:xfrm>
        </p:spPr>
        <p:txBody>
          <a:bodyPr/>
          <a:lstStyle/>
          <a:p>
            <a:r>
              <a:rPr lang="en-US" dirty="0" smtClean="0"/>
              <a:t>Due to the new chassis a new intake manifold design was necessary</a:t>
            </a:r>
          </a:p>
          <a:p>
            <a:r>
              <a:rPr lang="en-US" dirty="0" smtClean="0"/>
              <a:t>New design also allowed for a closer placement of the ETC system. This will improve the response from the engine </a:t>
            </a:r>
          </a:p>
          <a:p>
            <a:r>
              <a:rPr lang="en-US" dirty="0" smtClean="0"/>
              <a:t>Maintains the same flow rate as used in 2016 verified in Star CCM+ and GT-Power</a:t>
            </a:r>
          </a:p>
          <a:p>
            <a:r>
              <a:rPr lang="en-US" dirty="0" smtClean="0"/>
              <a:t>Intake runner was optimized for torque using GT-Power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70" y="1313547"/>
            <a:ext cx="4895850" cy="25787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57" y="4000800"/>
            <a:ext cx="3851275" cy="25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– Exhaust Muffler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4895055" cy="4152901"/>
          </a:xfrm>
        </p:spPr>
        <p:txBody>
          <a:bodyPr/>
          <a:lstStyle/>
          <a:p>
            <a:r>
              <a:rPr lang="en-US" dirty="0" smtClean="0"/>
              <a:t>Designed to reduce noise of the overall snowmobile</a:t>
            </a:r>
          </a:p>
          <a:p>
            <a:r>
              <a:rPr lang="en-US" dirty="0" smtClean="0"/>
              <a:t>Features various chambers to cancel targeted frequencies</a:t>
            </a:r>
          </a:p>
          <a:p>
            <a:r>
              <a:rPr lang="en-US" dirty="0" smtClean="0"/>
              <a:t>Designed for EGR </a:t>
            </a:r>
            <a:r>
              <a:rPr lang="en-US" dirty="0"/>
              <a:t>outlet accessibility</a:t>
            </a:r>
            <a:endParaRPr lang="en-US" dirty="0" smtClean="0"/>
          </a:p>
          <a:p>
            <a:r>
              <a:rPr lang="en-US" dirty="0" smtClean="0"/>
              <a:t>Back pressure and noise was minimized using GT-Power </a:t>
            </a:r>
          </a:p>
          <a:p>
            <a:r>
              <a:rPr lang="en-US" dirty="0" smtClean="0"/>
              <a:t>Features integrated </a:t>
            </a:r>
            <a:r>
              <a:rPr lang="en-US" dirty="0"/>
              <a:t>3-way catalytic converter </a:t>
            </a:r>
            <a:r>
              <a:rPr lang="en-US" dirty="0" smtClean="0"/>
              <a:t>for ease of packaging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1886" y="1752600"/>
            <a:ext cx="4726428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– Liquid Cooled EGR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4895055" cy="4152901"/>
          </a:xfrm>
        </p:spPr>
        <p:txBody>
          <a:bodyPr/>
          <a:lstStyle/>
          <a:p>
            <a:r>
              <a:rPr lang="en-US" dirty="0" smtClean="0"/>
              <a:t>Uses inert exhaust gas to lower NO</a:t>
            </a:r>
            <a:r>
              <a:rPr lang="en-US" baseline="-25000" dirty="0" smtClean="0"/>
              <a:t>x</a:t>
            </a:r>
            <a:r>
              <a:rPr lang="en-US" dirty="0" smtClean="0"/>
              <a:t> within the combustion chamber</a:t>
            </a:r>
          </a:p>
          <a:p>
            <a:r>
              <a:rPr lang="en-US" dirty="0" smtClean="0"/>
              <a:t>Exhaust gas is pulled through a cooler in order to reduce temperatures of the combustion</a:t>
            </a:r>
            <a:r>
              <a:rPr lang="en-US" dirty="0"/>
              <a:t> </a:t>
            </a:r>
            <a:r>
              <a:rPr lang="en-US" dirty="0" smtClean="0"/>
              <a:t>to reduce knock tendency. </a:t>
            </a:r>
          </a:p>
          <a:p>
            <a:r>
              <a:rPr lang="en-US" dirty="0" smtClean="0"/>
              <a:t>Increased temperature from the 2016 CSC system to reduce condensation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07" y="1945525"/>
            <a:ext cx="3563538" cy="3166802"/>
          </a:xfrm>
        </p:spPr>
      </p:pic>
    </p:spTree>
    <p:extLst>
      <p:ext uri="{BB962C8B-B14F-4D97-AF65-F5344CB8AC3E}">
        <p14:creationId xmlns:p14="http://schemas.microsoft.com/office/powerpoint/2010/main" val="38603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Flex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803398"/>
            <a:ext cx="10018713" cy="3610266"/>
          </a:xfrm>
        </p:spPr>
        <p:txBody>
          <a:bodyPr>
            <a:normAutofit/>
          </a:bodyPr>
          <a:lstStyle/>
          <a:p>
            <a:r>
              <a:rPr lang="en-US" dirty="0" smtClean="0"/>
              <a:t>Closed Loop O2 allowed for the engine to inject any type of fuel from E0 to </a:t>
            </a:r>
            <a:r>
              <a:rPr lang="en-US" dirty="0"/>
              <a:t>E85 gasoline/ethanol </a:t>
            </a:r>
            <a:r>
              <a:rPr lang="en-US" dirty="0" smtClean="0"/>
              <a:t>mix</a:t>
            </a:r>
          </a:p>
          <a:p>
            <a:r>
              <a:rPr lang="en-US" dirty="0" smtClean="0"/>
              <a:t>ECM reads lambda</a:t>
            </a:r>
            <a:r>
              <a:rPr lang="en-US" dirty="0"/>
              <a:t> </a:t>
            </a:r>
            <a:r>
              <a:rPr lang="en-US" dirty="0" smtClean="0"/>
              <a:t>and adjusts fuel pulse width in order to </a:t>
            </a:r>
            <a:r>
              <a:rPr lang="en-US" dirty="0" smtClean="0"/>
              <a:t>maintain a </a:t>
            </a:r>
            <a:r>
              <a:rPr lang="en-US" dirty="0" smtClean="0"/>
              <a:t>fuel ratio</a:t>
            </a:r>
          </a:p>
          <a:p>
            <a:r>
              <a:rPr lang="en-US" dirty="0" smtClean="0"/>
              <a:t>ECM has the ability to learn pervious </a:t>
            </a:r>
            <a:r>
              <a:rPr lang="en-US" dirty="0" smtClean="0"/>
              <a:t>engine operating parameters to adjust </a:t>
            </a:r>
            <a:r>
              <a:rPr lang="en-US" dirty="0" smtClean="0"/>
              <a:t>pulse width quicker </a:t>
            </a:r>
          </a:p>
          <a:p>
            <a:r>
              <a:rPr lang="en-US" dirty="0" smtClean="0"/>
              <a:t>Injectors are sized correctly</a:t>
            </a:r>
            <a:r>
              <a:rPr lang="en-US" dirty="0"/>
              <a:t>, according to </a:t>
            </a:r>
            <a:r>
              <a:rPr lang="en-US" dirty="0" smtClean="0"/>
              <a:t>GT-power </a:t>
            </a:r>
            <a:r>
              <a:rPr lang="en-US" dirty="0" smtClean="0"/>
              <a:t>to accept ethanol blended fuel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5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Verify – High Compression Pistons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1862137"/>
            <a:ext cx="4607188" cy="576262"/>
          </a:xfrm>
        </p:spPr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700337"/>
            <a:ext cx="4669520" cy="24558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7967" y="1862137"/>
            <a:ext cx="4622537" cy="576262"/>
          </a:xfrm>
        </p:spPr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Reduction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700337"/>
            <a:ext cx="4599868" cy="2455862"/>
          </a:xfrm>
        </p:spPr>
      </p:pic>
    </p:spTree>
    <p:extLst>
      <p:ext uri="{BB962C8B-B14F-4D97-AF65-F5344CB8AC3E}">
        <p14:creationId xmlns:p14="http://schemas.microsoft.com/office/powerpoint/2010/main" val="12956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4895055" cy="421178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Overview </a:t>
            </a:r>
            <a:r>
              <a:rPr lang="en-US" dirty="0"/>
              <a:t>of Design Process</a:t>
            </a:r>
          </a:p>
          <a:p>
            <a:r>
              <a:rPr lang="en-US" dirty="0"/>
              <a:t>Define Stage</a:t>
            </a:r>
          </a:p>
          <a:p>
            <a:r>
              <a:rPr lang="en-US" dirty="0"/>
              <a:t>Measure Stage</a:t>
            </a:r>
          </a:p>
          <a:p>
            <a:r>
              <a:rPr lang="en-US" dirty="0"/>
              <a:t>Analysis Stage</a:t>
            </a:r>
          </a:p>
          <a:p>
            <a:r>
              <a:rPr lang="en-US" dirty="0"/>
              <a:t>Design Stage</a:t>
            </a:r>
          </a:p>
          <a:p>
            <a:pPr lvl="1"/>
            <a:r>
              <a:rPr lang="en-US" dirty="0"/>
              <a:t>Chassis</a:t>
            </a:r>
          </a:p>
          <a:p>
            <a:pPr lvl="1"/>
            <a:r>
              <a:rPr lang="en-US" dirty="0" smtClean="0"/>
              <a:t>Bogie Wheels</a:t>
            </a:r>
          </a:p>
          <a:p>
            <a:pPr lvl="1"/>
            <a:r>
              <a:rPr lang="en-US" dirty="0"/>
              <a:t>Engine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8" y="1752600"/>
            <a:ext cx="4895056" cy="4211782"/>
          </a:xfrm>
        </p:spPr>
        <p:txBody>
          <a:bodyPr>
            <a:normAutofit/>
          </a:bodyPr>
          <a:lstStyle/>
          <a:p>
            <a:r>
              <a:rPr lang="en-US" dirty="0" smtClean="0"/>
              <a:t>Design Stage</a:t>
            </a:r>
          </a:p>
          <a:p>
            <a:pPr lvl="1"/>
            <a:r>
              <a:rPr lang="en-US" dirty="0"/>
              <a:t>Engine </a:t>
            </a:r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Turbocharger </a:t>
            </a:r>
            <a:r>
              <a:rPr lang="en-US" dirty="0"/>
              <a:t>M</a:t>
            </a:r>
            <a:r>
              <a:rPr lang="en-US" dirty="0" smtClean="0"/>
              <a:t>atching</a:t>
            </a:r>
            <a:endParaRPr lang="en-US" dirty="0"/>
          </a:p>
          <a:p>
            <a:pPr lvl="1"/>
            <a:r>
              <a:rPr lang="en-US" dirty="0"/>
              <a:t>High Compression </a:t>
            </a:r>
            <a:r>
              <a:rPr lang="en-US" dirty="0" smtClean="0"/>
              <a:t>Pistons</a:t>
            </a:r>
            <a:endParaRPr lang="en-US" dirty="0"/>
          </a:p>
          <a:p>
            <a:pPr lvl="1"/>
            <a:r>
              <a:rPr lang="en-US" dirty="0"/>
              <a:t>Intake Manifold</a:t>
            </a:r>
          </a:p>
          <a:p>
            <a:pPr lvl="1"/>
            <a:r>
              <a:rPr lang="en-US" dirty="0"/>
              <a:t>Exhaust Muffler</a:t>
            </a:r>
          </a:p>
          <a:p>
            <a:pPr lvl="1"/>
            <a:r>
              <a:rPr lang="en-US" dirty="0"/>
              <a:t>Liquid </a:t>
            </a:r>
            <a:r>
              <a:rPr lang="en-US" dirty="0" smtClean="0"/>
              <a:t>Cooled EGR system</a:t>
            </a:r>
          </a:p>
          <a:p>
            <a:pPr lvl="1"/>
            <a:r>
              <a:rPr lang="en-US" dirty="0" smtClean="0"/>
              <a:t>Flex Fuel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294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Verify </a:t>
            </a:r>
            <a:r>
              <a:rPr lang="en-US" dirty="0" smtClean="0"/>
              <a:t>- Exhaust Gas Recirculation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39" y="1877290"/>
            <a:ext cx="9878051" cy="38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69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0" y="0"/>
            <a:ext cx="10018713" cy="1752599"/>
          </a:xfrm>
        </p:spPr>
        <p:txBody>
          <a:bodyPr/>
          <a:lstStyle/>
          <a:p>
            <a:r>
              <a:rPr lang="en-US" dirty="0"/>
              <a:t>Verify </a:t>
            </a:r>
            <a:r>
              <a:rPr lang="en-US" dirty="0" smtClean="0"/>
              <a:t>– Engine Power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3" y="1169670"/>
            <a:ext cx="10058400" cy="49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803398"/>
            <a:ext cx="10018713" cy="4813302"/>
          </a:xfrm>
        </p:spPr>
        <p:txBody>
          <a:bodyPr/>
          <a:lstStyle/>
          <a:p>
            <a:r>
              <a:rPr lang="en-US" dirty="0" smtClean="0"/>
              <a:t>RIT Clean Snowmobile Team was able to create a fuel efficient &amp; lower emission snowmobile</a:t>
            </a:r>
          </a:p>
          <a:p>
            <a:r>
              <a:rPr lang="en-US" dirty="0" smtClean="0"/>
              <a:t>Using various technologies such as, turbocharging, EGR, flex fuel, </a:t>
            </a:r>
            <a:r>
              <a:rPr lang="en-US" dirty="0"/>
              <a:t>catalytic </a:t>
            </a:r>
            <a:r>
              <a:rPr lang="en-US" dirty="0" smtClean="0"/>
              <a:t>converter, custom intake/exhaust system, with a custom ECM controlling all systems. </a:t>
            </a:r>
          </a:p>
          <a:p>
            <a:r>
              <a:rPr lang="en-US" dirty="0" smtClean="0"/>
              <a:t>Improvements can be made in the following areas for the RIT CST:</a:t>
            </a:r>
          </a:p>
          <a:p>
            <a:pPr lvl="1"/>
            <a:r>
              <a:rPr lang="en-US" dirty="0" smtClean="0"/>
              <a:t>Increased controllability of the EGR system</a:t>
            </a:r>
          </a:p>
          <a:p>
            <a:pPr lvl="1"/>
            <a:r>
              <a:rPr lang="en-US" dirty="0" smtClean="0"/>
              <a:t>Creating/comparing more test data </a:t>
            </a:r>
          </a:p>
          <a:p>
            <a:pPr lvl="1"/>
            <a:r>
              <a:rPr lang="en-US" dirty="0" smtClean="0"/>
              <a:t>Creating test data for stock snowmobile</a:t>
            </a:r>
          </a:p>
          <a:p>
            <a:pPr lvl="1"/>
            <a:r>
              <a:rPr lang="en-US" dirty="0" smtClean="0"/>
              <a:t>Time and project management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528" cy="68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1752599"/>
            <a:ext cx="4607188" cy="576262"/>
          </a:xfrm>
        </p:spPr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0" y="2339107"/>
            <a:ext cx="4895056" cy="3635666"/>
          </a:xfrm>
        </p:spPr>
        <p:txBody>
          <a:bodyPr/>
          <a:lstStyle/>
          <a:p>
            <a:r>
              <a:rPr lang="en-US" dirty="0" smtClean="0"/>
              <a:t>Eric Oswald</a:t>
            </a:r>
          </a:p>
          <a:p>
            <a:pPr lvl="1"/>
            <a:r>
              <a:rPr lang="en-US" dirty="0"/>
              <a:t>School Status: 4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pPr lvl="1"/>
            <a:r>
              <a:rPr lang="en-US" dirty="0"/>
              <a:t>Major: Mechanical Engineering Technology</a:t>
            </a:r>
          </a:p>
          <a:p>
            <a:pPr lvl="1"/>
            <a:r>
              <a:rPr lang="en-US" dirty="0"/>
              <a:t>Role: Project Manager/Powertrain Lead</a:t>
            </a:r>
          </a:p>
          <a:p>
            <a:r>
              <a:rPr lang="en-US" dirty="0" err="1" smtClean="0"/>
              <a:t>Dyllan</a:t>
            </a:r>
            <a:r>
              <a:rPr lang="en-US" dirty="0" smtClean="0"/>
              <a:t> Barnum</a:t>
            </a:r>
          </a:p>
          <a:p>
            <a:pPr lvl="1"/>
            <a:r>
              <a:rPr lang="en-US" dirty="0" smtClean="0"/>
              <a:t>School Status: 5</a:t>
            </a:r>
            <a:r>
              <a:rPr lang="en-US" baseline="30000" dirty="0" smtClean="0"/>
              <a:t>th</a:t>
            </a:r>
            <a:r>
              <a:rPr lang="en-US" dirty="0" smtClean="0"/>
              <a:t> year</a:t>
            </a:r>
          </a:p>
          <a:p>
            <a:pPr lvl="1"/>
            <a:r>
              <a:rPr lang="en-US" dirty="0" smtClean="0"/>
              <a:t>Major: Mechanical Engineering Technology</a:t>
            </a:r>
          </a:p>
          <a:p>
            <a:pPr lvl="1"/>
            <a:r>
              <a:rPr lang="en-US" dirty="0" smtClean="0"/>
              <a:t>Role: Chassis Design Lead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6" y="1752599"/>
            <a:ext cx="4622537" cy="576262"/>
          </a:xfrm>
        </p:spPr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6" y="2328861"/>
            <a:ext cx="5504614" cy="3645912"/>
          </a:xfrm>
        </p:spPr>
      </p:pic>
    </p:spTree>
    <p:extLst>
      <p:ext uri="{BB962C8B-B14F-4D97-AF65-F5344CB8AC3E}">
        <p14:creationId xmlns:p14="http://schemas.microsoft.com/office/powerpoint/2010/main" val="22384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/>
          <a:lstStyle/>
          <a:p>
            <a:r>
              <a:rPr lang="en-US" dirty="0"/>
              <a:t>Overview of Design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9" y="1752600"/>
            <a:ext cx="4988286" cy="312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Define: State problem, goals, and scope of project</a:t>
            </a:r>
          </a:p>
          <a:p>
            <a:r>
              <a:rPr lang="en-US" dirty="0" smtClean="0"/>
              <a:t>Measure: Collect all relevant data to form a customer requirements list</a:t>
            </a:r>
          </a:p>
          <a:p>
            <a:r>
              <a:rPr lang="en-US" dirty="0" smtClean="0"/>
              <a:t>Analyze: Use the customer requirements to create a cause and effect diagram</a:t>
            </a:r>
          </a:p>
          <a:p>
            <a:r>
              <a:rPr lang="en-US" dirty="0" smtClean="0"/>
              <a:t>Design: Optimize designs using previous data to meet specifications</a:t>
            </a:r>
          </a:p>
          <a:p>
            <a:r>
              <a:rPr lang="en-US" dirty="0" smtClean="0"/>
              <a:t>Verify: Show the design works within the design criteria and custom requirements. </a:t>
            </a:r>
          </a:p>
          <a:p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54" y="2273300"/>
            <a:ext cx="3558979" cy="3124200"/>
          </a:xfrm>
        </p:spPr>
      </p:pic>
    </p:spTree>
    <p:extLst>
      <p:ext uri="{BB962C8B-B14F-4D97-AF65-F5344CB8AC3E}">
        <p14:creationId xmlns:p14="http://schemas.microsoft.com/office/powerpoint/2010/main" val="38349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Define – Market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4895055" cy="4089401"/>
          </a:xfrm>
        </p:spPr>
        <p:txBody>
          <a:bodyPr/>
          <a:lstStyle/>
          <a:p>
            <a:r>
              <a:rPr lang="en-US" dirty="0" smtClean="0"/>
              <a:t>Purpose: To discover the main objective that the design needs to </a:t>
            </a:r>
            <a:r>
              <a:rPr lang="en-US" dirty="0" smtClean="0"/>
              <a:t>meet defined the scope of the project</a:t>
            </a:r>
            <a:endParaRPr lang="en-US" dirty="0" smtClean="0"/>
          </a:p>
          <a:p>
            <a:r>
              <a:rPr lang="en-US" dirty="0" smtClean="0"/>
              <a:t>Obtained: Usually through surveys </a:t>
            </a:r>
            <a:r>
              <a:rPr lang="en-US" dirty="0"/>
              <a:t>from the rider, dealers, regulatory </a:t>
            </a:r>
            <a:r>
              <a:rPr lang="en-US" dirty="0" smtClean="0"/>
              <a:t>agency and the general public </a:t>
            </a:r>
          </a:p>
          <a:p>
            <a:r>
              <a:rPr lang="en-US" dirty="0" smtClean="0"/>
              <a:t>VOC: Customer </a:t>
            </a:r>
            <a:r>
              <a:rPr lang="en-US" dirty="0" smtClean="0"/>
              <a:t>requirements can be represented by 6 major categories: Low Emissions, Noise, Fuel Efficiency, Performance, Reliability and Cost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905496"/>
              </p:ext>
            </p:extLst>
          </p:nvPr>
        </p:nvGraphicFramePr>
        <p:xfrm>
          <a:off x="7350125" y="2247900"/>
          <a:ext cx="2333625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3" imgW="1105099" imgH="1362031" progId="Excel.Sheet.12">
                  <p:embed/>
                </p:oleObj>
              </mc:Choice>
              <mc:Fallback>
                <p:oleObj name="Worksheet" r:id="rId3" imgW="1105099" imgH="13620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50125" y="2247900"/>
                        <a:ext cx="2333625" cy="287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3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/>
          <a:lstStyle/>
          <a:p>
            <a:r>
              <a:rPr lang="en-US" dirty="0" smtClean="0"/>
              <a:t>Measure – Pareto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777999"/>
            <a:ext cx="4895055" cy="3886201"/>
          </a:xfrm>
        </p:spPr>
        <p:txBody>
          <a:bodyPr/>
          <a:lstStyle/>
          <a:p>
            <a:r>
              <a:rPr lang="en-US" dirty="0" smtClean="0"/>
              <a:t>Used to create a visual on the heavy point break downs </a:t>
            </a:r>
          </a:p>
          <a:p>
            <a:r>
              <a:rPr lang="en-US" dirty="0" smtClean="0"/>
              <a:t>Created targets to achieve and areas of focus</a:t>
            </a:r>
          </a:p>
          <a:p>
            <a:r>
              <a:rPr lang="en-US" dirty="0" smtClean="0"/>
              <a:t>Highest scored categories</a:t>
            </a:r>
          </a:p>
          <a:p>
            <a:pPr lvl="1"/>
            <a:r>
              <a:rPr lang="en-US" dirty="0" smtClean="0"/>
              <a:t>Low Emissions</a:t>
            </a:r>
          </a:p>
          <a:p>
            <a:pPr lvl="1"/>
            <a:r>
              <a:rPr lang="en-US" dirty="0" smtClean="0"/>
              <a:t>Quiet Operation</a:t>
            </a:r>
          </a:p>
          <a:p>
            <a:pPr lvl="1"/>
            <a:r>
              <a:rPr lang="en-US" dirty="0" smtClean="0"/>
              <a:t>Fuel Efficiency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9765791"/>
              </p:ext>
            </p:extLst>
          </p:nvPr>
        </p:nvGraphicFramePr>
        <p:xfrm>
          <a:off x="6379367" y="1777998"/>
          <a:ext cx="5123658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6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Analyze – Benchmarking Competitors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8609" y="3924297"/>
            <a:ext cx="9904413" cy="2362203"/>
          </a:xfrm>
        </p:spPr>
        <p:txBody>
          <a:bodyPr>
            <a:normAutofit/>
          </a:bodyPr>
          <a:lstStyle/>
          <a:p>
            <a:r>
              <a:rPr lang="en-US" dirty="0" smtClean="0"/>
              <a:t>Compared to the last year top 4 Clean Snowmobile Challenge teams </a:t>
            </a:r>
          </a:p>
          <a:p>
            <a:r>
              <a:rPr lang="en-US" dirty="0" smtClean="0"/>
              <a:t>Added the 2016 RIT Clean Snowmobile Team to show improvement over the previous year</a:t>
            </a:r>
          </a:p>
          <a:p>
            <a:r>
              <a:rPr lang="en-US" dirty="0"/>
              <a:t>Used Pareto </a:t>
            </a:r>
            <a:r>
              <a:rPr lang="en-US" dirty="0" smtClean="0"/>
              <a:t>Chart to set goals based on importance of each category</a:t>
            </a:r>
          </a:p>
          <a:p>
            <a:r>
              <a:rPr lang="en-US" dirty="0" smtClean="0"/>
              <a:t>Used other snowmobiles to set goals and show improvement areas</a:t>
            </a:r>
          </a:p>
          <a:p>
            <a:r>
              <a:rPr lang="en-US" dirty="0" smtClean="0"/>
              <a:t>Numbers were calculated based on previous year’s results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08310"/>
              </p:ext>
            </p:extLst>
          </p:nvPr>
        </p:nvGraphicFramePr>
        <p:xfrm>
          <a:off x="2195513" y="1390650"/>
          <a:ext cx="8441986" cy="253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3" imgW="7648725" imgH="2295436" progId="Excel.Sheet.12">
                  <p:embed/>
                </p:oleObj>
              </mc:Choice>
              <mc:Fallback>
                <p:oleObj name="Worksheet" r:id="rId3" imgW="7648725" imgH="22954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513" y="1390650"/>
                        <a:ext cx="8441986" cy="2533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4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Analyze – House of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HOQ helps to </a:t>
            </a:r>
            <a:r>
              <a:rPr lang="en-US" dirty="0" smtClean="0"/>
              <a:t>manipulate customer requirements into the product requirements that need to be met</a:t>
            </a:r>
          </a:p>
          <a:p>
            <a:r>
              <a:rPr lang="en-US" dirty="0" smtClean="0"/>
              <a:t>Has the opportunity to adjust the product requirement</a:t>
            </a:r>
            <a:endParaRPr lang="en-US" dirty="0"/>
          </a:p>
          <a:p>
            <a:r>
              <a:rPr lang="en-US" dirty="0" smtClean="0"/>
              <a:t>Shows the projected design compared to competitors</a:t>
            </a:r>
          </a:p>
          <a:p>
            <a:r>
              <a:rPr lang="en-US" dirty="0" smtClean="0"/>
              <a:t>Data extracted is to meet customer requirements to optimize </a:t>
            </a:r>
            <a:r>
              <a:rPr lang="en-US" dirty="0"/>
              <a:t>in Low </a:t>
            </a:r>
            <a:r>
              <a:rPr lang="en-US" dirty="0" smtClean="0"/>
              <a:t>Emissions, Quiet Operation and Fuel Efficiency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90" y="1905000"/>
            <a:ext cx="5013447" cy="3886200"/>
          </a:xfrm>
        </p:spPr>
      </p:pic>
    </p:spTree>
    <p:extLst>
      <p:ext uri="{BB962C8B-B14F-4D97-AF65-F5344CB8AC3E}">
        <p14:creationId xmlns:p14="http://schemas.microsoft.com/office/powerpoint/2010/main" val="36008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Design - Chassis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4895055" cy="4152901"/>
          </a:xfrm>
        </p:spPr>
        <p:txBody>
          <a:bodyPr/>
          <a:lstStyle/>
          <a:p>
            <a:r>
              <a:rPr lang="en-US" dirty="0" smtClean="0"/>
              <a:t>Stock: 2016 Polaris Pro-S</a:t>
            </a:r>
          </a:p>
          <a:p>
            <a:r>
              <a:rPr lang="en-US" dirty="0" smtClean="0"/>
              <a:t>Lighter weight/Increased handling from 2016 CSC Snowmobile</a:t>
            </a:r>
          </a:p>
          <a:p>
            <a:r>
              <a:rPr lang="en-US" dirty="0" smtClean="0"/>
              <a:t>Rider forward position increases handling</a:t>
            </a:r>
            <a:r>
              <a:rPr lang="en-US" dirty="0"/>
              <a:t> </a:t>
            </a:r>
            <a:r>
              <a:rPr lang="en-US" dirty="0" smtClean="0"/>
              <a:t>and control by centralizing mass</a:t>
            </a:r>
            <a:endParaRPr lang="en-US" dirty="0"/>
          </a:p>
          <a:p>
            <a:r>
              <a:rPr lang="en-US" dirty="0" smtClean="0"/>
              <a:t>Utilization of stock mounting points for engine swap</a:t>
            </a:r>
          </a:p>
          <a:p>
            <a:r>
              <a:rPr lang="en-US" dirty="0" smtClean="0"/>
              <a:t>Maintain stock clutch spacing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1993106"/>
            <a:ext cx="4895850" cy="3671887"/>
          </a:xfrm>
        </p:spPr>
      </p:pic>
    </p:spTree>
    <p:extLst>
      <p:ext uri="{BB962C8B-B14F-4D97-AF65-F5344CB8AC3E}">
        <p14:creationId xmlns:p14="http://schemas.microsoft.com/office/powerpoint/2010/main" val="24043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528</TotalTime>
  <Words>984</Words>
  <Application>Microsoft Office PowerPoint</Application>
  <PresentationFormat>Widescreen</PresentationFormat>
  <Paragraphs>141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Corbel</vt:lpstr>
      <vt:lpstr>Parallax</vt:lpstr>
      <vt:lpstr>Worksheet</vt:lpstr>
      <vt:lpstr>Microsoft Excel Worksheet</vt:lpstr>
      <vt:lpstr>SAE Clean Snowmobile Challenge Design Presentation</vt:lpstr>
      <vt:lpstr>Agenda</vt:lpstr>
      <vt:lpstr>Introduction</vt:lpstr>
      <vt:lpstr>Overview of Design Process</vt:lpstr>
      <vt:lpstr>Define – Market Research</vt:lpstr>
      <vt:lpstr>Measure – Pareto Chart</vt:lpstr>
      <vt:lpstr>Analyze – Benchmarking Competitors</vt:lpstr>
      <vt:lpstr>Analyze – House of Quality</vt:lpstr>
      <vt:lpstr>Design - Chassis</vt:lpstr>
      <vt:lpstr>Design – Rear Suspension</vt:lpstr>
      <vt:lpstr>Design – Engine Selection</vt:lpstr>
      <vt:lpstr>Design – Engine Simulation</vt:lpstr>
      <vt:lpstr>Design – Turbocharger Matching</vt:lpstr>
      <vt:lpstr>Design – High Compression Pistons</vt:lpstr>
      <vt:lpstr>Design – Intake Manifold</vt:lpstr>
      <vt:lpstr>Design – Exhaust Muffler</vt:lpstr>
      <vt:lpstr>Design – Liquid Cooled EGR</vt:lpstr>
      <vt:lpstr>Flex Fuel</vt:lpstr>
      <vt:lpstr>Verify – High Compression Pistons</vt:lpstr>
      <vt:lpstr>Verify - Exhaust Gas Recirculation</vt:lpstr>
      <vt:lpstr>Verify – Engine Power</vt:lpstr>
      <vt:lpstr>Conclusion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Oswald</dc:creator>
  <cp:lastModifiedBy>Eric Oswald</cp:lastModifiedBy>
  <cp:revision>59</cp:revision>
  <dcterms:created xsi:type="dcterms:W3CDTF">2017-03-08T02:10:40Z</dcterms:created>
  <dcterms:modified xsi:type="dcterms:W3CDTF">2017-03-08T17:36:50Z</dcterms:modified>
</cp:coreProperties>
</file>