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25"/>
  </p:notesMasterIdLst>
  <p:handoutMasterIdLst>
    <p:handoutMasterId r:id="rId26"/>
  </p:handoutMasterIdLst>
  <p:sldIdLst>
    <p:sldId id="28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82" r:id="rId14"/>
    <p:sldId id="284" r:id="rId15"/>
    <p:sldId id="271" r:id="rId16"/>
    <p:sldId id="272" r:id="rId17"/>
    <p:sldId id="279" r:id="rId18"/>
    <p:sldId id="273" r:id="rId19"/>
    <p:sldId id="285" r:id="rId20"/>
    <p:sldId id="274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4630" autoAdjust="0"/>
  </p:normalViewPr>
  <p:slideViewPr>
    <p:cSldViewPr snapToGrid="0">
      <p:cViewPr>
        <p:scale>
          <a:sx n="66" d="100"/>
          <a:sy n="66" d="100"/>
        </p:scale>
        <p:origin x="1248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eansnow-pdm.main.ad.rit.edu\teamfiles\Engine\Dyno\Test%20Data\2016-03-05\E85WOTTest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eansnow-pdm.main.ad.rit.edu\teamfiles\Engine\Dyno\Test%20Data\2016-03-05\E85WOTTest7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Power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5201923072954"/>
          <c:y val="0.23189814814814816"/>
          <c:w val="0.80596062992125983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E85WOTTest7!$C$11</c:f>
              <c:strCache>
                <c:ptCount val="1"/>
                <c:pt idx="0">
                  <c:v>Hp (Hp)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E85WOTTest7!$B$12:$B$437</c:f>
              <c:numCache>
                <c:formatCode>General</c:formatCode>
                <c:ptCount val="426"/>
                <c:pt idx="0">
                  <c:v>1977</c:v>
                </c:pt>
                <c:pt idx="1">
                  <c:v>1981</c:v>
                </c:pt>
                <c:pt idx="2">
                  <c:v>1993</c:v>
                </c:pt>
                <c:pt idx="3">
                  <c:v>2021</c:v>
                </c:pt>
                <c:pt idx="4">
                  <c:v>2063</c:v>
                </c:pt>
                <c:pt idx="5">
                  <c:v>2114</c:v>
                </c:pt>
                <c:pt idx="6">
                  <c:v>2170</c:v>
                </c:pt>
                <c:pt idx="7">
                  <c:v>2218</c:v>
                </c:pt>
                <c:pt idx="8">
                  <c:v>2270</c:v>
                </c:pt>
                <c:pt idx="9">
                  <c:v>2320</c:v>
                </c:pt>
                <c:pt idx="10">
                  <c:v>2374</c:v>
                </c:pt>
                <c:pt idx="11">
                  <c:v>2428</c:v>
                </c:pt>
                <c:pt idx="12">
                  <c:v>2475</c:v>
                </c:pt>
                <c:pt idx="13">
                  <c:v>2518</c:v>
                </c:pt>
                <c:pt idx="14">
                  <c:v>2556</c:v>
                </c:pt>
                <c:pt idx="15">
                  <c:v>2593</c:v>
                </c:pt>
                <c:pt idx="16">
                  <c:v>2634</c:v>
                </c:pt>
                <c:pt idx="17">
                  <c:v>2678</c:v>
                </c:pt>
                <c:pt idx="18">
                  <c:v>2727</c:v>
                </c:pt>
                <c:pt idx="19">
                  <c:v>2774</c:v>
                </c:pt>
                <c:pt idx="20">
                  <c:v>2822</c:v>
                </c:pt>
                <c:pt idx="21">
                  <c:v>2866</c:v>
                </c:pt>
                <c:pt idx="22">
                  <c:v>2903</c:v>
                </c:pt>
                <c:pt idx="23">
                  <c:v>2941</c:v>
                </c:pt>
                <c:pt idx="24">
                  <c:v>2974</c:v>
                </c:pt>
                <c:pt idx="25">
                  <c:v>3008</c:v>
                </c:pt>
                <c:pt idx="26">
                  <c:v>3048</c:v>
                </c:pt>
                <c:pt idx="27">
                  <c:v>3091</c:v>
                </c:pt>
                <c:pt idx="28">
                  <c:v>3136</c:v>
                </c:pt>
                <c:pt idx="29">
                  <c:v>3184</c:v>
                </c:pt>
                <c:pt idx="30">
                  <c:v>3227</c:v>
                </c:pt>
                <c:pt idx="31">
                  <c:v>3268</c:v>
                </c:pt>
                <c:pt idx="32">
                  <c:v>3306</c:v>
                </c:pt>
                <c:pt idx="33">
                  <c:v>3339</c:v>
                </c:pt>
                <c:pt idx="34">
                  <c:v>3370</c:v>
                </c:pt>
                <c:pt idx="35">
                  <c:v>3405</c:v>
                </c:pt>
                <c:pt idx="36">
                  <c:v>3440</c:v>
                </c:pt>
                <c:pt idx="37">
                  <c:v>3475</c:v>
                </c:pt>
                <c:pt idx="38">
                  <c:v>3510</c:v>
                </c:pt>
                <c:pt idx="39">
                  <c:v>3540</c:v>
                </c:pt>
                <c:pt idx="40">
                  <c:v>3569</c:v>
                </c:pt>
                <c:pt idx="41">
                  <c:v>3605</c:v>
                </c:pt>
                <c:pt idx="42">
                  <c:v>3641</c:v>
                </c:pt>
                <c:pt idx="43">
                  <c:v>3682</c:v>
                </c:pt>
                <c:pt idx="44">
                  <c:v>3726</c:v>
                </c:pt>
                <c:pt idx="45">
                  <c:v>3764</c:v>
                </c:pt>
                <c:pt idx="46">
                  <c:v>3802</c:v>
                </c:pt>
                <c:pt idx="47">
                  <c:v>3842</c:v>
                </c:pt>
                <c:pt idx="48">
                  <c:v>3880</c:v>
                </c:pt>
                <c:pt idx="49">
                  <c:v>3919</c:v>
                </c:pt>
                <c:pt idx="50">
                  <c:v>3959</c:v>
                </c:pt>
                <c:pt idx="51">
                  <c:v>4000</c:v>
                </c:pt>
                <c:pt idx="52">
                  <c:v>4043</c:v>
                </c:pt>
                <c:pt idx="53">
                  <c:v>4089</c:v>
                </c:pt>
                <c:pt idx="54">
                  <c:v>4134</c:v>
                </c:pt>
                <c:pt idx="55">
                  <c:v>4179</c:v>
                </c:pt>
                <c:pt idx="56">
                  <c:v>4221</c:v>
                </c:pt>
                <c:pt idx="57">
                  <c:v>4260</c:v>
                </c:pt>
                <c:pt idx="58">
                  <c:v>4302</c:v>
                </c:pt>
                <c:pt idx="59">
                  <c:v>4341</c:v>
                </c:pt>
                <c:pt idx="60">
                  <c:v>4380</c:v>
                </c:pt>
                <c:pt idx="61">
                  <c:v>4424</c:v>
                </c:pt>
                <c:pt idx="62">
                  <c:v>4467</c:v>
                </c:pt>
                <c:pt idx="63">
                  <c:v>4506</c:v>
                </c:pt>
                <c:pt idx="64">
                  <c:v>4541</c:v>
                </c:pt>
                <c:pt idx="65">
                  <c:v>4570</c:v>
                </c:pt>
                <c:pt idx="66">
                  <c:v>4599</c:v>
                </c:pt>
                <c:pt idx="67">
                  <c:v>4633</c:v>
                </c:pt>
                <c:pt idx="68">
                  <c:v>4669</c:v>
                </c:pt>
                <c:pt idx="69">
                  <c:v>4707</c:v>
                </c:pt>
                <c:pt idx="70">
                  <c:v>4746</c:v>
                </c:pt>
                <c:pt idx="71">
                  <c:v>4780</c:v>
                </c:pt>
                <c:pt idx="72">
                  <c:v>4816</c:v>
                </c:pt>
                <c:pt idx="73">
                  <c:v>4852</c:v>
                </c:pt>
                <c:pt idx="74">
                  <c:v>4886</c:v>
                </c:pt>
                <c:pt idx="75">
                  <c:v>4921</c:v>
                </c:pt>
                <c:pt idx="76">
                  <c:v>4957</c:v>
                </c:pt>
                <c:pt idx="77">
                  <c:v>4993</c:v>
                </c:pt>
                <c:pt idx="78">
                  <c:v>5029</c:v>
                </c:pt>
                <c:pt idx="79">
                  <c:v>5061</c:v>
                </c:pt>
                <c:pt idx="80">
                  <c:v>5090</c:v>
                </c:pt>
                <c:pt idx="81">
                  <c:v>5120</c:v>
                </c:pt>
                <c:pt idx="82">
                  <c:v>5151</c:v>
                </c:pt>
                <c:pt idx="83">
                  <c:v>5188</c:v>
                </c:pt>
                <c:pt idx="84">
                  <c:v>5228</c:v>
                </c:pt>
                <c:pt idx="85">
                  <c:v>5268</c:v>
                </c:pt>
                <c:pt idx="86">
                  <c:v>5312</c:v>
                </c:pt>
                <c:pt idx="87">
                  <c:v>5358</c:v>
                </c:pt>
                <c:pt idx="88">
                  <c:v>5402</c:v>
                </c:pt>
                <c:pt idx="89">
                  <c:v>5449</c:v>
                </c:pt>
                <c:pt idx="90">
                  <c:v>5504</c:v>
                </c:pt>
                <c:pt idx="91">
                  <c:v>5559</c:v>
                </c:pt>
                <c:pt idx="92">
                  <c:v>5621</c:v>
                </c:pt>
                <c:pt idx="93">
                  <c:v>5684</c:v>
                </c:pt>
                <c:pt idx="94">
                  <c:v>5735</c:v>
                </c:pt>
                <c:pt idx="95">
                  <c:v>5777</c:v>
                </c:pt>
                <c:pt idx="96">
                  <c:v>5806</c:v>
                </c:pt>
                <c:pt idx="97">
                  <c:v>5824</c:v>
                </c:pt>
                <c:pt idx="98">
                  <c:v>5841</c:v>
                </c:pt>
                <c:pt idx="99">
                  <c:v>5862</c:v>
                </c:pt>
                <c:pt idx="100">
                  <c:v>5886</c:v>
                </c:pt>
                <c:pt idx="101">
                  <c:v>5918</c:v>
                </c:pt>
                <c:pt idx="102">
                  <c:v>5953</c:v>
                </c:pt>
                <c:pt idx="103">
                  <c:v>5987</c:v>
                </c:pt>
                <c:pt idx="104">
                  <c:v>6022</c:v>
                </c:pt>
                <c:pt idx="105">
                  <c:v>6052</c:v>
                </c:pt>
                <c:pt idx="106">
                  <c:v>6085</c:v>
                </c:pt>
                <c:pt idx="107">
                  <c:v>6122</c:v>
                </c:pt>
                <c:pt idx="108">
                  <c:v>6162</c:v>
                </c:pt>
                <c:pt idx="109">
                  <c:v>6205</c:v>
                </c:pt>
                <c:pt idx="110">
                  <c:v>6246</c:v>
                </c:pt>
                <c:pt idx="111">
                  <c:v>6285</c:v>
                </c:pt>
                <c:pt idx="112">
                  <c:v>6324</c:v>
                </c:pt>
                <c:pt idx="113">
                  <c:v>6364</c:v>
                </c:pt>
                <c:pt idx="114">
                  <c:v>6405</c:v>
                </c:pt>
                <c:pt idx="115">
                  <c:v>6446</c:v>
                </c:pt>
                <c:pt idx="116">
                  <c:v>6490</c:v>
                </c:pt>
                <c:pt idx="117">
                  <c:v>6530</c:v>
                </c:pt>
                <c:pt idx="118">
                  <c:v>6570</c:v>
                </c:pt>
                <c:pt idx="119">
                  <c:v>6614</c:v>
                </c:pt>
                <c:pt idx="120">
                  <c:v>6654</c:v>
                </c:pt>
                <c:pt idx="121">
                  <c:v>6696</c:v>
                </c:pt>
                <c:pt idx="122">
                  <c:v>6741</c:v>
                </c:pt>
                <c:pt idx="123">
                  <c:v>6782</c:v>
                </c:pt>
                <c:pt idx="124">
                  <c:v>6824</c:v>
                </c:pt>
                <c:pt idx="125">
                  <c:v>6868</c:v>
                </c:pt>
                <c:pt idx="126">
                  <c:v>6906</c:v>
                </c:pt>
                <c:pt idx="127">
                  <c:v>6941</c:v>
                </c:pt>
                <c:pt idx="128">
                  <c:v>6971</c:v>
                </c:pt>
                <c:pt idx="129">
                  <c:v>6998</c:v>
                </c:pt>
              </c:numCache>
            </c:numRef>
          </c:xVal>
          <c:yVal>
            <c:numRef>
              <c:f>E85WOTTest7!$C$12:$C$437</c:f>
              <c:numCache>
                <c:formatCode>General</c:formatCode>
                <c:ptCount val="426"/>
                <c:pt idx="0">
                  <c:v>19.510000000000002</c:v>
                </c:pt>
                <c:pt idx="1">
                  <c:v>19.350000000000001</c:v>
                </c:pt>
                <c:pt idx="2">
                  <c:v>19.3</c:v>
                </c:pt>
                <c:pt idx="3">
                  <c:v>19.53</c:v>
                </c:pt>
                <c:pt idx="4">
                  <c:v>20.04</c:v>
                </c:pt>
                <c:pt idx="5">
                  <c:v>20.74</c:v>
                </c:pt>
                <c:pt idx="6">
                  <c:v>21.49</c:v>
                </c:pt>
                <c:pt idx="7">
                  <c:v>22.15</c:v>
                </c:pt>
                <c:pt idx="8">
                  <c:v>22.88</c:v>
                </c:pt>
                <c:pt idx="9">
                  <c:v>23.71</c:v>
                </c:pt>
                <c:pt idx="10">
                  <c:v>24.75</c:v>
                </c:pt>
                <c:pt idx="11">
                  <c:v>25.94</c:v>
                </c:pt>
                <c:pt idx="12">
                  <c:v>27.09</c:v>
                </c:pt>
                <c:pt idx="13">
                  <c:v>28.17</c:v>
                </c:pt>
                <c:pt idx="14">
                  <c:v>29.17</c:v>
                </c:pt>
                <c:pt idx="15">
                  <c:v>30.15</c:v>
                </c:pt>
                <c:pt idx="16">
                  <c:v>31.21</c:v>
                </c:pt>
                <c:pt idx="17">
                  <c:v>32.36</c:v>
                </c:pt>
                <c:pt idx="18">
                  <c:v>33.630000000000003</c:v>
                </c:pt>
                <c:pt idx="19">
                  <c:v>34.93</c:v>
                </c:pt>
                <c:pt idx="20">
                  <c:v>36.32</c:v>
                </c:pt>
                <c:pt idx="21">
                  <c:v>37.71</c:v>
                </c:pt>
                <c:pt idx="22">
                  <c:v>38.99</c:v>
                </c:pt>
                <c:pt idx="23">
                  <c:v>40.340000000000003</c:v>
                </c:pt>
                <c:pt idx="24">
                  <c:v>41.59</c:v>
                </c:pt>
                <c:pt idx="25">
                  <c:v>42.87</c:v>
                </c:pt>
                <c:pt idx="26">
                  <c:v>44.34</c:v>
                </c:pt>
                <c:pt idx="27">
                  <c:v>45.89</c:v>
                </c:pt>
                <c:pt idx="28">
                  <c:v>47.51</c:v>
                </c:pt>
                <c:pt idx="29">
                  <c:v>49.2</c:v>
                </c:pt>
                <c:pt idx="30">
                  <c:v>50.78</c:v>
                </c:pt>
                <c:pt idx="31">
                  <c:v>52.23</c:v>
                </c:pt>
                <c:pt idx="32">
                  <c:v>53.65</c:v>
                </c:pt>
                <c:pt idx="33">
                  <c:v>54.88</c:v>
                </c:pt>
                <c:pt idx="34">
                  <c:v>55.99</c:v>
                </c:pt>
                <c:pt idx="35">
                  <c:v>57.09</c:v>
                </c:pt>
                <c:pt idx="36">
                  <c:v>58.12</c:v>
                </c:pt>
                <c:pt idx="37">
                  <c:v>59.11</c:v>
                </c:pt>
                <c:pt idx="38">
                  <c:v>60.1</c:v>
                </c:pt>
                <c:pt idx="39">
                  <c:v>61.01</c:v>
                </c:pt>
                <c:pt idx="40">
                  <c:v>61.9</c:v>
                </c:pt>
                <c:pt idx="41">
                  <c:v>62.87</c:v>
                </c:pt>
                <c:pt idx="42">
                  <c:v>63.81</c:v>
                </c:pt>
                <c:pt idx="43">
                  <c:v>64.84</c:v>
                </c:pt>
                <c:pt idx="44">
                  <c:v>65.97</c:v>
                </c:pt>
                <c:pt idx="45">
                  <c:v>66.989999999999995</c:v>
                </c:pt>
                <c:pt idx="46">
                  <c:v>68.08</c:v>
                </c:pt>
                <c:pt idx="47">
                  <c:v>69.23</c:v>
                </c:pt>
                <c:pt idx="48">
                  <c:v>70.27</c:v>
                </c:pt>
                <c:pt idx="49">
                  <c:v>71.31</c:v>
                </c:pt>
                <c:pt idx="50">
                  <c:v>72.36</c:v>
                </c:pt>
                <c:pt idx="51">
                  <c:v>73.45</c:v>
                </c:pt>
                <c:pt idx="52">
                  <c:v>74.7</c:v>
                </c:pt>
                <c:pt idx="53">
                  <c:v>76.12</c:v>
                </c:pt>
                <c:pt idx="54">
                  <c:v>77.61</c:v>
                </c:pt>
                <c:pt idx="55">
                  <c:v>79.16</c:v>
                </c:pt>
                <c:pt idx="56">
                  <c:v>80.59</c:v>
                </c:pt>
                <c:pt idx="57">
                  <c:v>81.87</c:v>
                </c:pt>
                <c:pt idx="58">
                  <c:v>83.09</c:v>
                </c:pt>
                <c:pt idx="59">
                  <c:v>84.12</c:v>
                </c:pt>
                <c:pt idx="60">
                  <c:v>85.18</c:v>
                </c:pt>
                <c:pt idx="61">
                  <c:v>86.42</c:v>
                </c:pt>
                <c:pt idx="62">
                  <c:v>87.75</c:v>
                </c:pt>
                <c:pt idx="63">
                  <c:v>89.05</c:v>
                </c:pt>
                <c:pt idx="64">
                  <c:v>90.22</c:v>
                </c:pt>
                <c:pt idx="65">
                  <c:v>91.15</c:v>
                </c:pt>
                <c:pt idx="66">
                  <c:v>91.99</c:v>
                </c:pt>
                <c:pt idx="67">
                  <c:v>92.97</c:v>
                </c:pt>
                <c:pt idx="68">
                  <c:v>94.03</c:v>
                </c:pt>
                <c:pt idx="69">
                  <c:v>95.16</c:v>
                </c:pt>
                <c:pt idx="70">
                  <c:v>96.3</c:v>
                </c:pt>
                <c:pt idx="71">
                  <c:v>97.31</c:v>
                </c:pt>
                <c:pt idx="72">
                  <c:v>98.32</c:v>
                </c:pt>
                <c:pt idx="73">
                  <c:v>99.32</c:v>
                </c:pt>
                <c:pt idx="74">
                  <c:v>100.2</c:v>
                </c:pt>
                <c:pt idx="75">
                  <c:v>101</c:v>
                </c:pt>
                <c:pt idx="76">
                  <c:v>101.8</c:v>
                </c:pt>
                <c:pt idx="77">
                  <c:v>102.5</c:v>
                </c:pt>
                <c:pt idx="78">
                  <c:v>103.2</c:v>
                </c:pt>
                <c:pt idx="79">
                  <c:v>103.7</c:v>
                </c:pt>
                <c:pt idx="80">
                  <c:v>104.1</c:v>
                </c:pt>
                <c:pt idx="81">
                  <c:v>104.5</c:v>
                </c:pt>
                <c:pt idx="82">
                  <c:v>105</c:v>
                </c:pt>
                <c:pt idx="83">
                  <c:v>105.7</c:v>
                </c:pt>
                <c:pt idx="84">
                  <c:v>106.5</c:v>
                </c:pt>
                <c:pt idx="85">
                  <c:v>107.3</c:v>
                </c:pt>
                <c:pt idx="86">
                  <c:v>108.1</c:v>
                </c:pt>
                <c:pt idx="87">
                  <c:v>109</c:v>
                </c:pt>
                <c:pt idx="88">
                  <c:v>109.9</c:v>
                </c:pt>
                <c:pt idx="89">
                  <c:v>111.1</c:v>
                </c:pt>
                <c:pt idx="90">
                  <c:v>112.4</c:v>
                </c:pt>
                <c:pt idx="91">
                  <c:v>113.5</c:v>
                </c:pt>
                <c:pt idx="92">
                  <c:v>114.7</c:v>
                </c:pt>
                <c:pt idx="93">
                  <c:v>115.8</c:v>
                </c:pt>
                <c:pt idx="94">
                  <c:v>116.6</c:v>
                </c:pt>
                <c:pt idx="95">
                  <c:v>117.1</c:v>
                </c:pt>
                <c:pt idx="96">
                  <c:v>117.3</c:v>
                </c:pt>
                <c:pt idx="97">
                  <c:v>117.4</c:v>
                </c:pt>
                <c:pt idx="98">
                  <c:v>117.4</c:v>
                </c:pt>
                <c:pt idx="99">
                  <c:v>117.6</c:v>
                </c:pt>
                <c:pt idx="100">
                  <c:v>117.9</c:v>
                </c:pt>
                <c:pt idx="101">
                  <c:v>118.4</c:v>
                </c:pt>
                <c:pt idx="102">
                  <c:v>118.7</c:v>
                </c:pt>
                <c:pt idx="103">
                  <c:v>118.9</c:v>
                </c:pt>
                <c:pt idx="104">
                  <c:v>119.1</c:v>
                </c:pt>
                <c:pt idx="105">
                  <c:v>119.3</c:v>
                </c:pt>
                <c:pt idx="106">
                  <c:v>119.6</c:v>
                </c:pt>
                <c:pt idx="107">
                  <c:v>120</c:v>
                </c:pt>
                <c:pt idx="108">
                  <c:v>120.6</c:v>
                </c:pt>
                <c:pt idx="109">
                  <c:v>121.3</c:v>
                </c:pt>
                <c:pt idx="110">
                  <c:v>121.9</c:v>
                </c:pt>
                <c:pt idx="111">
                  <c:v>122.5</c:v>
                </c:pt>
                <c:pt idx="112">
                  <c:v>123.2</c:v>
                </c:pt>
                <c:pt idx="113">
                  <c:v>123.8</c:v>
                </c:pt>
                <c:pt idx="114">
                  <c:v>124.5</c:v>
                </c:pt>
                <c:pt idx="115">
                  <c:v>125.1</c:v>
                </c:pt>
                <c:pt idx="116">
                  <c:v>125.6</c:v>
                </c:pt>
                <c:pt idx="117">
                  <c:v>125.8</c:v>
                </c:pt>
                <c:pt idx="118">
                  <c:v>126</c:v>
                </c:pt>
                <c:pt idx="119">
                  <c:v>126.2</c:v>
                </c:pt>
                <c:pt idx="120">
                  <c:v>126.5</c:v>
                </c:pt>
                <c:pt idx="121">
                  <c:v>126.9</c:v>
                </c:pt>
                <c:pt idx="122">
                  <c:v>127.5</c:v>
                </c:pt>
                <c:pt idx="123">
                  <c:v>128</c:v>
                </c:pt>
                <c:pt idx="124">
                  <c:v>128.69999999999999</c:v>
                </c:pt>
                <c:pt idx="125">
                  <c:v>129.30000000000001</c:v>
                </c:pt>
                <c:pt idx="126">
                  <c:v>129.80000000000001</c:v>
                </c:pt>
                <c:pt idx="127">
                  <c:v>130</c:v>
                </c:pt>
                <c:pt idx="128">
                  <c:v>130</c:v>
                </c:pt>
                <c:pt idx="129">
                  <c:v>129.80000000000001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91-428D-953D-E79584F5D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968920"/>
        <c:axId val="597058376"/>
      </c:scatterChart>
      <c:valAx>
        <c:axId val="601968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rpm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58376"/>
        <c:crosses val="autoZero"/>
        <c:crossBetween val="midCat"/>
      </c:valAx>
      <c:valAx>
        <c:axId val="59705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968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Torque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E85WOTTest7!$C$11</c:f>
              <c:strCache>
                <c:ptCount val="1"/>
                <c:pt idx="0">
                  <c:v>Hp (Hp)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E85WOTTest7!$B$12:$B$437</c:f>
              <c:numCache>
                <c:formatCode>General</c:formatCode>
                <c:ptCount val="426"/>
                <c:pt idx="0">
                  <c:v>1977</c:v>
                </c:pt>
                <c:pt idx="1">
                  <c:v>1981</c:v>
                </c:pt>
                <c:pt idx="2">
                  <c:v>1993</c:v>
                </c:pt>
                <c:pt idx="3">
                  <c:v>2021</c:v>
                </c:pt>
                <c:pt idx="4">
                  <c:v>2063</c:v>
                </c:pt>
                <c:pt idx="5">
                  <c:v>2114</c:v>
                </c:pt>
                <c:pt idx="6">
                  <c:v>2170</c:v>
                </c:pt>
                <c:pt idx="7">
                  <c:v>2218</c:v>
                </c:pt>
                <c:pt idx="8">
                  <c:v>2270</c:v>
                </c:pt>
                <c:pt idx="9">
                  <c:v>2320</c:v>
                </c:pt>
                <c:pt idx="10">
                  <c:v>2374</c:v>
                </c:pt>
                <c:pt idx="11">
                  <c:v>2428</c:v>
                </c:pt>
                <c:pt idx="12">
                  <c:v>2475</c:v>
                </c:pt>
                <c:pt idx="13">
                  <c:v>2518</c:v>
                </c:pt>
                <c:pt idx="14">
                  <c:v>2556</c:v>
                </c:pt>
                <c:pt idx="15">
                  <c:v>2593</c:v>
                </c:pt>
                <c:pt idx="16">
                  <c:v>2634</c:v>
                </c:pt>
                <c:pt idx="17">
                  <c:v>2678</c:v>
                </c:pt>
                <c:pt idx="18">
                  <c:v>2727</c:v>
                </c:pt>
                <c:pt idx="19">
                  <c:v>2774</c:v>
                </c:pt>
                <c:pt idx="20">
                  <c:v>2822</c:v>
                </c:pt>
                <c:pt idx="21">
                  <c:v>2866</c:v>
                </c:pt>
                <c:pt idx="22">
                  <c:v>2903</c:v>
                </c:pt>
                <c:pt idx="23">
                  <c:v>2941</c:v>
                </c:pt>
                <c:pt idx="24">
                  <c:v>2974</c:v>
                </c:pt>
                <c:pt idx="25">
                  <c:v>3008</c:v>
                </c:pt>
                <c:pt idx="26">
                  <c:v>3048</c:v>
                </c:pt>
                <c:pt idx="27">
                  <c:v>3091</c:v>
                </c:pt>
                <c:pt idx="28">
                  <c:v>3136</c:v>
                </c:pt>
                <c:pt idx="29">
                  <c:v>3184</c:v>
                </c:pt>
                <c:pt idx="30">
                  <c:v>3227</c:v>
                </c:pt>
                <c:pt idx="31">
                  <c:v>3268</c:v>
                </c:pt>
                <c:pt idx="32">
                  <c:v>3306</c:v>
                </c:pt>
                <c:pt idx="33">
                  <c:v>3339</c:v>
                </c:pt>
                <c:pt idx="34">
                  <c:v>3370</c:v>
                </c:pt>
                <c:pt idx="35">
                  <c:v>3405</c:v>
                </c:pt>
                <c:pt idx="36">
                  <c:v>3440</c:v>
                </c:pt>
                <c:pt idx="37">
                  <c:v>3475</c:v>
                </c:pt>
                <c:pt idx="38">
                  <c:v>3510</c:v>
                </c:pt>
                <c:pt idx="39">
                  <c:v>3540</c:v>
                </c:pt>
                <c:pt idx="40">
                  <c:v>3569</c:v>
                </c:pt>
                <c:pt idx="41">
                  <c:v>3605</c:v>
                </c:pt>
                <c:pt idx="42">
                  <c:v>3641</c:v>
                </c:pt>
                <c:pt idx="43">
                  <c:v>3682</c:v>
                </c:pt>
                <c:pt idx="44">
                  <c:v>3726</c:v>
                </c:pt>
                <c:pt idx="45">
                  <c:v>3764</c:v>
                </c:pt>
                <c:pt idx="46">
                  <c:v>3802</c:v>
                </c:pt>
                <c:pt idx="47">
                  <c:v>3842</c:v>
                </c:pt>
                <c:pt idx="48">
                  <c:v>3880</c:v>
                </c:pt>
                <c:pt idx="49">
                  <c:v>3919</c:v>
                </c:pt>
                <c:pt idx="50">
                  <c:v>3959</c:v>
                </c:pt>
                <c:pt idx="51">
                  <c:v>4000</c:v>
                </c:pt>
                <c:pt idx="52">
                  <c:v>4043</c:v>
                </c:pt>
                <c:pt idx="53">
                  <c:v>4089</c:v>
                </c:pt>
                <c:pt idx="54">
                  <c:v>4134</c:v>
                </c:pt>
                <c:pt idx="55">
                  <c:v>4179</c:v>
                </c:pt>
                <c:pt idx="56">
                  <c:v>4221</c:v>
                </c:pt>
                <c:pt idx="57">
                  <c:v>4260</c:v>
                </c:pt>
                <c:pt idx="58">
                  <c:v>4302</c:v>
                </c:pt>
                <c:pt idx="59">
                  <c:v>4341</c:v>
                </c:pt>
                <c:pt idx="60">
                  <c:v>4380</c:v>
                </c:pt>
                <c:pt idx="61">
                  <c:v>4424</c:v>
                </c:pt>
                <c:pt idx="62">
                  <c:v>4467</c:v>
                </c:pt>
                <c:pt idx="63">
                  <c:v>4506</c:v>
                </c:pt>
                <c:pt idx="64">
                  <c:v>4541</c:v>
                </c:pt>
                <c:pt idx="65">
                  <c:v>4570</c:v>
                </c:pt>
                <c:pt idx="66">
                  <c:v>4599</c:v>
                </c:pt>
                <c:pt idx="67">
                  <c:v>4633</c:v>
                </c:pt>
                <c:pt idx="68">
                  <c:v>4669</c:v>
                </c:pt>
                <c:pt idx="69">
                  <c:v>4707</c:v>
                </c:pt>
                <c:pt idx="70">
                  <c:v>4746</c:v>
                </c:pt>
                <c:pt idx="71">
                  <c:v>4780</c:v>
                </c:pt>
                <c:pt idx="72">
                  <c:v>4816</c:v>
                </c:pt>
                <c:pt idx="73">
                  <c:v>4852</c:v>
                </c:pt>
                <c:pt idx="74">
                  <c:v>4886</c:v>
                </c:pt>
                <c:pt idx="75">
                  <c:v>4921</c:v>
                </c:pt>
                <c:pt idx="76">
                  <c:v>4957</c:v>
                </c:pt>
                <c:pt idx="77">
                  <c:v>4993</c:v>
                </c:pt>
                <c:pt idx="78">
                  <c:v>5029</c:v>
                </c:pt>
                <c:pt idx="79">
                  <c:v>5061</c:v>
                </c:pt>
                <c:pt idx="80">
                  <c:v>5090</c:v>
                </c:pt>
                <c:pt idx="81">
                  <c:v>5120</c:v>
                </c:pt>
                <c:pt idx="82">
                  <c:v>5151</c:v>
                </c:pt>
                <c:pt idx="83">
                  <c:v>5188</c:v>
                </c:pt>
                <c:pt idx="84">
                  <c:v>5228</c:v>
                </c:pt>
                <c:pt idx="85">
                  <c:v>5268</c:v>
                </c:pt>
                <c:pt idx="86">
                  <c:v>5312</c:v>
                </c:pt>
                <c:pt idx="87">
                  <c:v>5358</c:v>
                </c:pt>
                <c:pt idx="88">
                  <c:v>5402</c:v>
                </c:pt>
                <c:pt idx="89">
                  <c:v>5449</c:v>
                </c:pt>
                <c:pt idx="90">
                  <c:v>5504</c:v>
                </c:pt>
                <c:pt idx="91">
                  <c:v>5559</c:v>
                </c:pt>
                <c:pt idx="92">
                  <c:v>5621</c:v>
                </c:pt>
                <c:pt idx="93">
                  <c:v>5684</c:v>
                </c:pt>
                <c:pt idx="94">
                  <c:v>5735</c:v>
                </c:pt>
                <c:pt idx="95">
                  <c:v>5777</c:v>
                </c:pt>
                <c:pt idx="96">
                  <c:v>5806</c:v>
                </c:pt>
                <c:pt idx="97">
                  <c:v>5824</c:v>
                </c:pt>
                <c:pt idx="98">
                  <c:v>5841</c:v>
                </c:pt>
                <c:pt idx="99">
                  <c:v>5862</c:v>
                </c:pt>
                <c:pt idx="100">
                  <c:v>5886</c:v>
                </c:pt>
                <c:pt idx="101">
                  <c:v>5918</c:v>
                </c:pt>
                <c:pt idx="102">
                  <c:v>5953</c:v>
                </c:pt>
                <c:pt idx="103">
                  <c:v>5987</c:v>
                </c:pt>
                <c:pt idx="104">
                  <c:v>6022</c:v>
                </c:pt>
                <c:pt idx="105">
                  <c:v>6052</c:v>
                </c:pt>
                <c:pt idx="106">
                  <c:v>6085</c:v>
                </c:pt>
                <c:pt idx="107">
                  <c:v>6122</c:v>
                </c:pt>
                <c:pt idx="108">
                  <c:v>6162</c:v>
                </c:pt>
                <c:pt idx="109">
                  <c:v>6205</c:v>
                </c:pt>
                <c:pt idx="110">
                  <c:v>6246</c:v>
                </c:pt>
                <c:pt idx="111">
                  <c:v>6285</c:v>
                </c:pt>
                <c:pt idx="112">
                  <c:v>6324</c:v>
                </c:pt>
                <c:pt idx="113">
                  <c:v>6364</c:v>
                </c:pt>
                <c:pt idx="114">
                  <c:v>6405</c:v>
                </c:pt>
                <c:pt idx="115">
                  <c:v>6446</c:v>
                </c:pt>
                <c:pt idx="116">
                  <c:v>6490</c:v>
                </c:pt>
                <c:pt idx="117">
                  <c:v>6530</c:v>
                </c:pt>
                <c:pt idx="118">
                  <c:v>6570</c:v>
                </c:pt>
                <c:pt idx="119">
                  <c:v>6614</c:v>
                </c:pt>
                <c:pt idx="120">
                  <c:v>6654</c:v>
                </c:pt>
                <c:pt idx="121">
                  <c:v>6696</c:v>
                </c:pt>
                <c:pt idx="122">
                  <c:v>6741</c:v>
                </c:pt>
                <c:pt idx="123">
                  <c:v>6782</c:v>
                </c:pt>
                <c:pt idx="124">
                  <c:v>6824</c:v>
                </c:pt>
                <c:pt idx="125">
                  <c:v>6868</c:v>
                </c:pt>
                <c:pt idx="126">
                  <c:v>6906</c:v>
                </c:pt>
                <c:pt idx="127">
                  <c:v>6941</c:v>
                </c:pt>
                <c:pt idx="128">
                  <c:v>6971</c:v>
                </c:pt>
                <c:pt idx="129">
                  <c:v>6998</c:v>
                </c:pt>
              </c:numCache>
            </c:numRef>
          </c:xVal>
          <c:yVal>
            <c:numRef>
              <c:f>E85WOTTest7!$D$12:$D$437</c:f>
              <c:numCache>
                <c:formatCode>General</c:formatCode>
                <c:ptCount val="426"/>
                <c:pt idx="0">
                  <c:v>70.3</c:v>
                </c:pt>
                <c:pt idx="1">
                  <c:v>69.5</c:v>
                </c:pt>
                <c:pt idx="2">
                  <c:v>68.900000000000006</c:v>
                </c:pt>
                <c:pt idx="3">
                  <c:v>68.8</c:v>
                </c:pt>
                <c:pt idx="4">
                  <c:v>69.2</c:v>
                </c:pt>
                <c:pt idx="5">
                  <c:v>69.900000000000006</c:v>
                </c:pt>
                <c:pt idx="6">
                  <c:v>70.5</c:v>
                </c:pt>
                <c:pt idx="7">
                  <c:v>71.099999999999994</c:v>
                </c:pt>
                <c:pt idx="8">
                  <c:v>71.8</c:v>
                </c:pt>
                <c:pt idx="9">
                  <c:v>72.8</c:v>
                </c:pt>
                <c:pt idx="10">
                  <c:v>74.2</c:v>
                </c:pt>
                <c:pt idx="11">
                  <c:v>76.099999999999994</c:v>
                </c:pt>
                <c:pt idx="12">
                  <c:v>77.900000000000006</c:v>
                </c:pt>
                <c:pt idx="13">
                  <c:v>79.599999999999994</c:v>
                </c:pt>
                <c:pt idx="14">
                  <c:v>81.3</c:v>
                </c:pt>
                <c:pt idx="15">
                  <c:v>82.8</c:v>
                </c:pt>
                <c:pt idx="16">
                  <c:v>84.4</c:v>
                </c:pt>
                <c:pt idx="17">
                  <c:v>86</c:v>
                </c:pt>
                <c:pt idx="18">
                  <c:v>87.8</c:v>
                </c:pt>
                <c:pt idx="19">
                  <c:v>89.7</c:v>
                </c:pt>
                <c:pt idx="20">
                  <c:v>91.7</c:v>
                </c:pt>
                <c:pt idx="21">
                  <c:v>93.7</c:v>
                </c:pt>
                <c:pt idx="22">
                  <c:v>95.6</c:v>
                </c:pt>
                <c:pt idx="23">
                  <c:v>97.7</c:v>
                </c:pt>
                <c:pt idx="24">
                  <c:v>99.6</c:v>
                </c:pt>
                <c:pt idx="25">
                  <c:v>101.5</c:v>
                </c:pt>
                <c:pt idx="26">
                  <c:v>103.6</c:v>
                </c:pt>
                <c:pt idx="27">
                  <c:v>105.7</c:v>
                </c:pt>
                <c:pt idx="28">
                  <c:v>107.9</c:v>
                </c:pt>
                <c:pt idx="29">
                  <c:v>110.1</c:v>
                </c:pt>
                <c:pt idx="30">
                  <c:v>112</c:v>
                </c:pt>
                <c:pt idx="31">
                  <c:v>113.8</c:v>
                </c:pt>
                <c:pt idx="32">
                  <c:v>115.6</c:v>
                </c:pt>
                <c:pt idx="33">
                  <c:v>117</c:v>
                </c:pt>
                <c:pt idx="34">
                  <c:v>118.3</c:v>
                </c:pt>
                <c:pt idx="35">
                  <c:v>119.4</c:v>
                </c:pt>
                <c:pt idx="36">
                  <c:v>120.3</c:v>
                </c:pt>
                <c:pt idx="37">
                  <c:v>121.1</c:v>
                </c:pt>
                <c:pt idx="38">
                  <c:v>121.9</c:v>
                </c:pt>
                <c:pt idx="39">
                  <c:v>122.7</c:v>
                </c:pt>
                <c:pt idx="40">
                  <c:v>123.5</c:v>
                </c:pt>
                <c:pt idx="41">
                  <c:v>124.2</c:v>
                </c:pt>
                <c:pt idx="42">
                  <c:v>124.8</c:v>
                </c:pt>
                <c:pt idx="43">
                  <c:v>125.4</c:v>
                </c:pt>
                <c:pt idx="44">
                  <c:v>126.1</c:v>
                </c:pt>
                <c:pt idx="45">
                  <c:v>126.8</c:v>
                </c:pt>
                <c:pt idx="46">
                  <c:v>127.5</c:v>
                </c:pt>
                <c:pt idx="47">
                  <c:v>128.30000000000001</c:v>
                </c:pt>
                <c:pt idx="48">
                  <c:v>129</c:v>
                </c:pt>
                <c:pt idx="49">
                  <c:v>129.6</c:v>
                </c:pt>
                <c:pt idx="50">
                  <c:v>130.19999999999999</c:v>
                </c:pt>
                <c:pt idx="51">
                  <c:v>130.80000000000001</c:v>
                </c:pt>
                <c:pt idx="52">
                  <c:v>131.6</c:v>
                </c:pt>
                <c:pt idx="53">
                  <c:v>132.6</c:v>
                </c:pt>
                <c:pt idx="54">
                  <c:v>133.69999999999999</c:v>
                </c:pt>
                <c:pt idx="55">
                  <c:v>134.9</c:v>
                </c:pt>
                <c:pt idx="56">
                  <c:v>136</c:v>
                </c:pt>
                <c:pt idx="57">
                  <c:v>136.80000000000001</c:v>
                </c:pt>
                <c:pt idx="58">
                  <c:v>137.5</c:v>
                </c:pt>
                <c:pt idx="59">
                  <c:v>138</c:v>
                </c:pt>
                <c:pt idx="60">
                  <c:v>138.5</c:v>
                </c:pt>
                <c:pt idx="61">
                  <c:v>139.1</c:v>
                </c:pt>
                <c:pt idx="62">
                  <c:v>139.9</c:v>
                </c:pt>
                <c:pt idx="63">
                  <c:v>140.69999999999999</c:v>
                </c:pt>
                <c:pt idx="64">
                  <c:v>141.5</c:v>
                </c:pt>
                <c:pt idx="65">
                  <c:v>142</c:v>
                </c:pt>
                <c:pt idx="66">
                  <c:v>142.4</c:v>
                </c:pt>
                <c:pt idx="67">
                  <c:v>142.9</c:v>
                </c:pt>
                <c:pt idx="68">
                  <c:v>143.4</c:v>
                </c:pt>
                <c:pt idx="69">
                  <c:v>143.9</c:v>
                </c:pt>
                <c:pt idx="70">
                  <c:v>144.5</c:v>
                </c:pt>
                <c:pt idx="71">
                  <c:v>145</c:v>
                </c:pt>
                <c:pt idx="72">
                  <c:v>145.4</c:v>
                </c:pt>
                <c:pt idx="73">
                  <c:v>145.80000000000001</c:v>
                </c:pt>
                <c:pt idx="74">
                  <c:v>146</c:v>
                </c:pt>
                <c:pt idx="75">
                  <c:v>146.1</c:v>
                </c:pt>
                <c:pt idx="76">
                  <c:v>146.19999999999999</c:v>
                </c:pt>
                <c:pt idx="77">
                  <c:v>146.19999999999999</c:v>
                </c:pt>
                <c:pt idx="78">
                  <c:v>146.19999999999999</c:v>
                </c:pt>
                <c:pt idx="79">
                  <c:v>145.9</c:v>
                </c:pt>
                <c:pt idx="80">
                  <c:v>145.6</c:v>
                </c:pt>
                <c:pt idx="81">
                  <c:v>145.30000000000001</c:v>
                </c:pt>
                <c:pt idx="82">
                  <c:v>145.1</c:v>
                </c:pt>
                <c:pt idx="83">
                  <c:v>145.1</c:v>
                </c:pt>
                <c:pt idx="84">
                  <c:v>145.1</c:v>
                </c:pt>
                <c:pt idx="85">
                  <c:v>145</c:v>
                </c:pt>
                <c:pt idx="86">
                  <c:v>144.9</c:v>
                </c:pt>
                <c:pt idx="87">
                  <c:v>144.80000000000001</c:v>
                </c:pt>
                <c:pt idx="88">
                  <c:v>144.9</c:v>
                </c:pt>
                <c:pt idx="89">
                  <c:v>145.1</c:v>
                </c:pt>
                <c:pt idx="90">
                  <c:v>145.4</c:v>
                </c:pt>
                <c:pt idx="91">
                  <c:v>145.4</c:v>
                </c:pt>
                <c:pt idx="92">
                  <c:v>145.30000000000001</c:v>
                </c:pt>
                <c:pt idx="93">
                  <c:v>145.1</c:v>
                </c:pt>
                <c:pt idx="94">
                  <c:v>144.69999999999999</c:v>
                </c:pt>
                <c:pt idx="95">
                  <c:v>144.4</c:v>
                </c:pt>
                <c:pt idx="96">
                  <c:v>143.9</c:v>
                </c:pt>
                <c:pt idx="97">
                  <c:v>143.5</c:v>
                </c:pt>
                <c:pt idx="98">
                  <c:v>143.1</c:v>
                </c:pt>
                <c:pt idx="99">
                  <c:v>142.9</c:v>
                </c:pt>
                <c:pt idx="100">
                  <c:v>142.69999999999999</c:v>
                </c:pt>
                <c:pt idx="101">
                  <c:v>142.4</c:v>
                </c:pt>
                <c:pt idx="102">
                  <c:v>142</c:v>
                </c:pt>
                <c:pt idx="103">
                  <c:v>141.4</c:v>
                </c:pt>
                <c:pt idx="104">
                  <c:v>140.9</c:v>
                </c:pt>
                <c:pt idx="105">
                  <c:v>140.30000000000001</c:v>
                </c:pt>
                <c:pt idx="106">
                  <c:v>139.9</c:v>
                </c:pt>
                <c:pt idx="107">
                  <c:v>139.6</c:v>
                </c:pt>
                <c:pt idx="108">
                  <c:v>139.4</c:v>
                </c:pt>
                <c:pt idx="109">
                  <c:v>139.19999999999999</c:v>
                </c:pt>
                <c:pt idx="110">
                  <c:v>138.9</c:v>
                </c:pt>
                <c:pt idx="111">
                  <c:v>138.80000000000001</c:v>
                </c:pt>
                <c:pt idx="112">
                  <c:v>138.69999999999999</c:v>
                </c:pt>
                <c:pt idx="113">
                  <c:v>138.6</c:v>
                </c:pt>
                <c:pt idx="114">
                  <c:v>138.4</c:v>
                </c:pt>
                <c:pt idx="115">
                  <c:v>138.19999999999999</c:v>
                </c:pt>
                <c:pt idx="116">
                  <c:v>137.80000000000001</c:v>
                </c:pt>
                <c:pt idx="117">
                  <c:v>137.19999999999999</c:v>
                </c:pt>
                <c:pt idx="118">
                  <c:v>136.6</c:v>
                </c:pt>
                <c:pt idx="119">
                  <c:v>135.9</c:v>
                </c:pt>
                <c:pt idx="120">
                  <c:v>135.4</c:v>
                </c:pt>
                <c:pt idx="121">
                  <c:v>135</c:v>
                </c:pt>
                <c:pt idx="122">
                  <c:v>134.69999999999999</c:v>
                </c:pt>
                <c:pt idx="123">
                  <c:v>134.4</c:v>
                </c:pt>
                <c:pt idx="124">
                  <c:v>134.30000000000001</c:v>
                </c:pt>
                <c:pt idx="125">
                  <c:v>134.1</c:v>
                </c:pt>
                <c:pt idx="126">
                  <c:v>133.80000000000001</c:v>
                </c:pt>
                <c:pt idx="127">
                  <c:v>133.4</c:v>
                </c:pt>
                <c:pt idx="128">
                  <c:v>132.80000000000001</c:v>
                </c:pt>
                <c:pt idx="129">
                  <c:v>132.1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3E-4916-90BF-CBDB8EF90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861704"/>
        <c:axId val="577110296"/>
      </c:scatterChart>
      <c:valAx>
        <c:axId val="598861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rpm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10296"/>
        <c:crosses val="autoZero"/>
        <c:crossBetween val="midCat"/>
      </c:valAx>
      <c:valAx>
        <c:axId val="57711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N-m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861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9F626-DC19-46CB-924E-19C4432E7481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BE0A-27C3-467E-99A2-BA0F348AA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69B5-F1B7-43B3-98BA-EF037499AF8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E0C9E-D8C5-466E-8674-C8C5B8B0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NYSSA Educational Forum 2014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26" y="3022601"/>
            <a:ext cx="268275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5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87" y="5045277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50158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50031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5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50285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0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3694" y="5852974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7356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498625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2671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2671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70345"/>
            <a:ext cx="9613861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621359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32124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6535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457527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5893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9589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39521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590535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7" y="1104242"/>
            <a:ext cx="1364874" cy="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/>
              <a:t> Applying Lean Six-Sigma DMADV Methodology to the Design Cycle of a High-Efficiency, Low Emissions Snowmobile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2016 RIT SAE Clean Snowmobile Team</a:t>
            </a:r>
          </a:p>
          <a:p>
            <a:r>
              <a:rPr lang="en-US" dirty="0"/>
              <a:t>March 9</a:t>
            </a:r>
            <a:r>
              <a:rPr lang="en-US" baseline="30000" dirty="0"/>
              <a:t>th</a:t>
            </a:r>
            <a:r>
              <a:rPr lang="en-US" dirty="0"/>
              <a:t>, 2016</a:t>
            </a:r>
          </a:p>
          <a:p>
            <a:r>
              <a:rPr lang="en-US" dirty="0"/>
              <a:t>Presenters: Dylan Outtrim &amp; Anthony </a:t>
            </a:r>
            <a:r>
              <a:rPr lang="en-US" dirty="0" err="1"/>
              <a:t>NaDell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– Pareto Chart of Critical to Quality Characteristics (CTQ)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3891679" cy="3599316"/>
          </a:xfrm>
        </p:spPr>
        <p:txBody>
          <a:bodyPr/>
          <a:lstStyle/>
          <a:p>
            <a:r>
              <a:rPr lang="en-US" dirty="0"/>
              <a:t>Displays importance of CTQ Characteristics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7200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0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– Pugh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689099"/>
            <a:ext cx="3491629" cy="42470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Compares current technologies to new innovative designs</a:t>
            </a:r>
          </a:p>
          <a:p>
            <a:endParaRPr lang="en-US" dirty="0"/>
          </a:p>
          <a:p>
            <a:r>
              <a:rPr lang="en-US" dirty="0"/>
              <a:t>Used to select components that will be used on snowmobile</a:t>
            </a:r>
          </a:p>
          <a:p>
            <a:endParaRPr lang="en-US" dirty="0"/>
          </a:p>
          <a:p>
            <a:r>
              <a:rPr lang="en-US" dirty="0"/>
              <a:t>Completed for system level and subsystem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57" y="1689099"/>
            <a:ext cx="6299200" cy="5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- Summary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80" y="1757345"/>
            <a:ext cx="6003536" cy="490359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3" y="3040743"/>
            <a:ext cx="5549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- 2013 Polaris PRO RMK Chassis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weight aluminum chassis</a:t>
            </a:r>
          </a:p>
          <a:p>
            <a:r>
              <a:rPr lang="en-US" dirty="0"/>
              <a:t>Belt driven system reduces weight</a:t>
            </a:r>
          </a:p>
          <a:p>
            <a:r>
              <a:rPr lang="en-US" dirty="0"/>
              <a:t>155” rear suspension replaced by 144” used by 2015 Polaris Switchback Assault</a:t>
            </a:r>
          </a:p>
          <a:p>
            <a:pPr lvl="1"/>
            <a:r>
              <a:rPr lang="en-US" dirty="0"/>
              <a:t>Smoother ride</a:t>
            </a:r>
          </a:p>
          <a:p>
            <a:pPr lvl="1"/>
            <a:r>
              <a:rPr lang="en-US" dirty="0"/>
              <a:t>Improved handling</a:t>
            </a:r>
          </a:p>
        </p:txBody>
      </p:sp>
      <p:pic>
        <p:nvPicPr>
          <p:cNvPr id="5" name="Picture 4" descr="https://lh5.googleusercontent.com/GU0CX3OIFOZQOaapWUv9JcsZyE93gffDpoyuwBQh0fYQRlFf8DY_SQFaVxjK-EC2V7-MB0TQghK9Qdu-WIyuHReGSgy1_5UrcQvfBoZA4v_6-cM9ITDvBljR264YCZygovSY3keWlv7Zoyh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6575" r="2762" b="27513"/>
          <a:stretch/>
        </p:blipFill>
        <p:spPr bwMode="auto">
          <a:xfrm>
            <a:off x="4671885" y="4059936"/>
            <a:ext cx="6611811" cy="2333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884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- Chassis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5575336" cy="38752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Rear suspension mounting points shifted approximately 1” forward to accept new suspension</a:t>
            </a:r>
          </a:p>
          <a:p>
            <a:endParaRPr lang="en-US" dirty="0"/>
          </a:p>
          <a:p>
            <a:r>
              <a:rPr lang="en-US" dirty="0"/>
              <a:t>High strength stainless steel rivets used</a:t>
            </a:r>
          </a:p>
          <a:p>
            <a:endParaRPr lang="en-US" dirty="0"/>
          </a:p>
          <a:p>
            <a:r>
              <a:rPr lang="en-US" dirty="0"/>
              <a:t>Brackets did not leave reinforced area of tunnel</a:t>
            </a:r>
          </a:p>
          <a:p>
            <a:endParaRPr lang="en-US" dirty="0"/>
          </a:p>
          <a:p>
            <a:r>
              <a:rPr lang="en-US" dirty="0"/>
              <a:t>FEA performed on a simplified model showed FOS to be a minimum of 25 in the areas of interest</a:t>
            </a:r>
          </a:p>
        </p:txBody>
      </p:sp>
      <p:pic>
        <p:nvPicPr>
          <p:cNvPr id="4" name="Picture 3" descr="https://lh6.googleusercontent.com/F6L8fm0U9o_n1wBADwcECj24zR5rQez_XxlCOFjPEOBEnnTQyVVyxo_dkBwLhFXQjG8cirjodbsaBpqqUJK1IG4n5r8IyS31idsrrc079A9tr6s1Qb_l0eeROX5J6gWZjNMkccV5BTe21FH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4" y="1933301"/>
            <a:ext cx="5123545" cy="4278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18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Weber 750 MPE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Versatile Multi-Purpose Engine</a:t>
            </a:r>
          </a:p>
          <a:p>
            <a:r>
              <a:rPr lang="en-US" dirty="0"/>
              <a:t>Stock power density of 1.54 kW/kg</a:t>
            </a:r>
          </a:p>
          <a:p>
            <a:r>
              <a:rPr lang="en-US" dirty="0"/>
              <a:t>Balance of low-emissions and high power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43" y="4152188"/>
            <a:ext cx="592336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3812596"/>
            <a:ext cx="4000754" cy="30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Engine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Gamma Technologies software GT-Power</a:t>
            </a:r>
          </a:p>
          <a:p>
            <a:r>
              <a:rPr lang="en-US" dirty="0"/>
              <a:t>Provides the ability to simulate changes to engine design quickly and efficiently</a:t>
            </a:r>
          </a:p>
          <a:p>
            <a:r>
              <a:rPr lang="en-US" dirty="0"/>
              <a:t>Used to validate design changes </a:t>
            </a:r>
          </a:p>
          <a:p>
            <a:pPr lvl="1"/>
            <a:r>
              <a:rPr lang="en-US" dirty="0"/>
              <a:t>Intake Manifold</a:t>
            </a:r>
          </a:p>
          <a:p>
            <a:pPr lvl="1"/>
            <a:r>
              <a:rPr lang="en-US" dirty="0"/>
              <a:t>Muffler</a:t>
            </a:r>
          </a:p>
          <a:p>
            <a:pPr lvl="1"/>
            <a:r>
              <a:rPr lang="en-US" dirty="0"/>
              <a:t>Turbocharger selection</a:t>
            </a:r>
          </a:p>
          <a:p>
            <a:pPr lvl="1"/>
            <a:r>
              <a:rPr lang="en-US" dirty="0"/>
              <a:t>Cooled EGR system</a:t>
            </a:r>
          </a:p>
          <a:p>
            <a:endParaRPr lang="en-US" dirty="0"/>
          </a:p>
        </p:txBody>
      </p:sp>
      <p:pic>
        <p:nvPicPr>
          <p:cNvPr id="5" name="Picture 2" descr="https://lh5.googleusercontent.com/ttwsC9PxnhghxU2iiEl72x3_sGwZqmvxADI7oSNgwGU0p44Ex-3qHt60F6yqmyrsBE3SxIVDKYR_FCU43Y4xAkrp6s3l_klZdAwXcq_DMpGLBhGbFm43JzojeuoBJo9cPOvvWU6e736q-sP_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27" y="3245306"/>
            <a:ext cx="5529652" cy="34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7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Honeywell MGT1238Z Turbocharger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356135" cy="2888269"/>
          </a:xfrm>
        </p:spPr>
        <p:txBody>
          <a:bodyPr/>
          <a:lstStyle/>
          <a:p>
            <a:r>
              <a:rPr lang="en-US" dirty="0"/>
              <a:t>Internal waste-gate turbocharger</a:t>
            </a:r>
          </a:p>
          <a:p>
            <a:r>
              <a:rPr lang="en-US" dirty="0"/>
              <a:t>More durable that GT1749V turbocharger used in 2015</a:t>
            </a:r>
          </a:p>
          <a:p>
            <a:r>
              <a:rPr lang="en-US" dirty="0"/>
              <a:t>Matched using GT-Power simulation</a:t>
            </a:r>
          </a:p>
          <a:p>
            <a:endParaRPr lang="en-US" dirty="0"/>
          </a:p>
        </p:txBody>
      </p:sp>
      <p:pic>
        <p:nvPicPr>
          <p:cNvPr id="5" name="Picture 2" descr="https://lh5.googleusercontent.com/ISeDf-HPy_NAwY4RBhQ43SLBxQZU8f0A5ay28SxOkEzoF9P_SMDmTQDGokFwNbi2t4oy4LEkYfFpVXXNKse4WyzkFFZSVszKrxw-re9mA_T8YXAxsWbcHbt5lFMlg6PHmrAThuBTAnrAJjEM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21" y="1600712"/>
            <a:ext cx="4524693" cy="48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5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81" y="270345"/>
            <a:ext cx="10128739" cy="1080938"/>
          </a:xfrm>
        </p:spPr>
        <p:txBody>
          <a:bodyPr/>
          <a:lstStyle/>
          <a:p>
            <a:r>
              <a:rPr lang="en-US" dirty="0"/>
              <a:t>Design – </a:t>
            </a:r>
            <a:r>
              <a:rPr lang="en-US" dirty="0" err="1"/>
              <a:t>Dephi</a:t>
            </a:r>
            <a:r>
              <a:rPr lang="en-US" dirty="0"/>
              <a:t> Electronic Throttle Control (ETC)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39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off-the-shelf components</a:t>
            </a:r>
          </a:p>
          <a:p>
            <a:pPr lvl="1"/>
            <a:r>
              <a:rPr lang="en-US" dirty="0"/>
              <a:t>Delphi electronic throttle body</a:t>
            </a:r>
          </a:p>
          <a:p>
            <a:pPr lvl="1"/>
            <a:r>
              <a:rPr lang="en-US" dirty="0"/>
              <a:t>Ski-Doo pedal position sensor</a:t>
            </a:r>
          </a:p>
          <a:p>
            <a:pPr lvl="1"/>
            <a:endParaRPr lang="en-US" dirty="0"/>
          </a:p>
          <a:p>
            <a:r>
              <a:rPr lang="en-US" dirty="0"/>
              <a:t>Safe, reliable and low-maintenance</a:t>
            </a:r>
          </a:p>
          <a:p>
            <a:pPr lvl="1"/>
            <a:r>
              <a:rPr lang="en-US" dirty="0"/>
              <a:t>Redundant non-contact TPS/PPS</a:t>
            </a:r>
          </a:p>
          <a:p>
            <a:pPr lvl="1"/>
            <a:r>
              <a:rPr lang="en-US" dirty="0"/>
              <a:t>No cables to lubricate or “stick”</a:t>
            </a:r>
          </a:p>
          <a:p>
            <a:pPr lvl="1"/>
            <a:r>
              <a:rPr lang="en-US" dirty="0"/>
              <a:t>Governor mode for inexperienced riders</a:t>
            </a:r>
          </a:p>
          <a:p>
            <a:pPr lvl="1"/>
            <a:endParaRPr lang="en-US" dirty="0"/>
          </a:p>
          <a:p>
            <a:r>
              <a:rPr lang="en-US" dirty="0"/>
              <a:t>Enables advanced controls</a:t>
            </a:r>
          </a:p>
          <a:p>
            <a:pPr lvl="1"/>
            <a:r>
              <a:rPr lang="en-US" dirty="0"/>
              <a:t>Filters small throttle inputs</a:t>
            </a:r>
          </a:p>
          <a:p>
            <a:pPr lvl="2"/>
            <a:r>
              <a:rPr lang="en-US" dirty="0"/>
              <a:t>Smoother operation &amp; lower fuel consumption</a:t>
            </a:r>
          </a:p>
          <a:p>
            <a:pPr lvl="1"/>
            <a:r>
              <a:rPr lang="en-US" dirty="0"/>
              <a:t>Masks power losses from emissions controls while reducing pumping losses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66" y="1854552"/>
            <a:ext cx="4141089" cy="34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Flex Fuel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320021" cy="3512384"/>
          </a:xfrm>
        </p:spPr>
        <p:txBody>
          <a:bodyPr>
            <a:normAutofit/>
          </a:bodyPr>
          <a:lstStyle/>
          <a:p>
            <a:r>
              <a:rPr lang="en-US" dirty="0"/>
              <a:t>Technical Services </a:t>
            </a:r>
            <a:r>
              <a:rPr lang="en-US" dirty="0" err="1"/>
              <a:t>Entrol</a:t>
            </a:r>
            <a:r>
              <a:rPr lang="en-US" dirty="0"/>
              <a:t> 88 ECM in conjunction with a lambda sensor to establish a closed loop O</a:t>
            </a:r>
            <a:r>
              <a:rPr lang="en-US" baseline="-25000" dirty="0"/>
              <a:t>2</a:t>
            </a:r>
            <a:r>
              <a:rPr lang="en-US" dirty="0"/>
              <a:t> control system.</a:t>
            </a:r>
          </a:p>
          <a:p>
            <a:r>
              <a:rPr lang="en-US" dirty="0"/>
              <a:t>Air-fuel ratio is monitored by the ECM to adjust fueling accordingly</a:t>
            </a:r>
          </a:p>
          <a:p>
            <a:r>
              <a:rPr lang="en-US" dirty="0"/>
              <a:t>Block learn capability of ECM allows for short term fuel trim to become a global multiplier.</a:t>
            </a:r>
          </a:p>
          <a:p>
            <a:pPr lvl="1"/>
            <a:r>
              <a:rPr lang="en-US" dirty="0"/>
              <a:t>Changes hold even after engine is turned off</a:t>
            </a:r>
          </a:p>
          <a:p>
            <a:r>
              <a:rPr lang="en-US" dirty="0"/>
              <a:t>Validated in dyno testing to run from E0 to E85 and adjust for abrupt changes in ethanol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1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93631"/>
            <a:ext cx="9613861" cy="3562266"/>
          </a:xfrm>
        </p:spPr>
        <p:txBody>
          <a:bodyPr>
            <a:noAutofit/>
          </a:bodyPr>
          <a:lstStyle/>
          <a:p>
            <a:r>
              <a:rPr lang="en-US" sz="2000" dirty="0"/>
              <a:t>Typical design process:</a:t>
            </a:r>
          </a:p>
          <a:p>
            <a:pPr lvl="1"/>
            <a:r>
              <a:rPr lang="en-US" sz="1800" dirty="0"/>
              <a:t>Long cycle time</a:t>
            </a:r>
          </a:p>
          <a:p>
            <a:pPr lvl="1"/>
            <a:r>
              <a:rPr lang="en-US" sz="1800" dirty="0"/>
              <a:t>Requires multiple revisions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Decided to use design for Lean Six Sigma - DMADV Process</a:t>
            </a:r>
            <a:endParaRPr lang="en-US" sz="1800" dirty="0"/>
          </a:p>
          <a:p>
            <a:pPr lvl="1"/>
            <a:r>
              <a:rPr lang="en-US" sz="1800" dirty="0"/>
              <a:t>Emphasis on designing product correctly the first time</a:t>
            </a:r>
          </a:p>
          <a:p>
            <a:pPr lvl="1"/>
            <a:r>
              <a:rPr lang="en-US" sz="1800" dirty="0"/>
              <a:t>Results in: </a:t>
            </a:r>
          </a:p>
          <a:p>
            <a:pPr lvl="2"/>
            <a:r>
              <a:rPr lang="en-US" sz="1600" dirty="0"/>
              <a:t>Reduced design time</a:t>
            </a:r>
          </a:p>
          <a:p>
            <a:pPr lvl="2"/>
            <a:r>
              <a:rPr lang="en-US" sz="1600" dirty="0"/>
              <a:t>Lower developmental cost</a:t>
            </a:r>
          </a:p>
          <a:p>
            <a:pPr lvl="2"/>
            <a:r>
              <a:rPr lang="en-US" sz="1600" dirty="0"/>
              <a:t>Higher product quality</a:t>
            </a:r>
          </a:p>
          <a:p>
            <a:pPr lvl="2"/>
            <a:r>
              <a:rPr lang="en-US" sz="1600" dirty="0"/>
              <a:t>More satisfied customer</a:t>
            </a:r>
          </a:p>
        </p:txBody>
      </p:sp>
    </p:spTree>
    <p:extLst>
      <p:ext uri="{BB962C8B-B14F-4D97-AF65-F5344CB8AC3E}">
        <p14:creationId xmlns:p14="http://schemas.microsoft.com/office/powerpoint/2010/main" val="378844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Intake Manifold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822079" cy="3599316"/>
          </a:xfrm>
        </p:spPr>
        <p:txBody>
          <a:bodyPr/>
          <a:lstStyle/>
          <a:p>
            <a:r>
              <a:rPr lang="en-US" dirty="0"/>
              <a:t>Reduced flow restriction in intake system</a:t>
            </a:r>
          </a:p>
          <a:p>
            <a:r>
              <a:rPr lang="en-US" dirty="0"/>
              <a:t>Allowed the runners and manifold to be a single piece</a:t>
            </a:r>
          </a:p>
          <a:p>
            <a:r>
              <a:rPr lang="en-US" dirty="0"/>
              <a:t>Compatible with single ETC</a:t>
            </a:r>
          </a:p>
          <a:p>
            <a:r>
              <a:rPr lang="en-US" dirty="0"/>
              <a:t>Design verified using GT-Power and Star-CCM simulation</a:t>
            </a:r>
          </a:p>
        </p:txBody>
      </p:sp>
      <p:pic>
        <p:nvPicPr>
          <p:cNvPr id="5" name="Picture 2" descr="https://lh5.googleusercontent.com/5sBbCmvl2VBYzIZ91kGHAIPA4-pEF32Dx35dtT0Vqot11-FendWglIGfWTHjp7lsrNuNj3YqahR_FV3oYLmZUxpjlMH79GYWjzcTLhxri6mg1tRiOjgHwTmGUW-0AytWod-cj4JplrHB3gRt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2496530"/>
            <a:ext cx="4607407" cy="28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0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Custom Muffler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125853"/>
            <a:ext cx="6212848" cy="3599316"/>
          </a:xfrm>
        </p:spPr>
        <p:txBody>
          <a:bodyPr/>
          <a:lstStyle/>
          <a:p>
            <a:r>
              <a:rPr lang="en-US" dirty="0"/>
              <a:t>Several resonant chambers</a:t>
            </a:r>
          </a:p>
          <a:p>
            <a:r>
              <a:rPr lang="en-US" dirty="0"/>
              <a:t>Internal baffles</a:t>
            </a:r>
          </a:p>
          <a:p>
            <a:r>
              <a:rPr lang="en-US" dirty="0"/>
              <a:t>Constructed from sheet steel</a:t>
            </a:r>
          </a:p>
          <a:p>
            <a:r>
              <a:rPr lang="en-US" dirty="0"/>
              <a:t>Three way catalyst sleeved into first chamber</a:t>
            </a:r>
          </a:p>
          <a:p>
            <a:pPr lvl="1"/>
            <a:r>
              <a:rPr lang="en-US" dirty="0"/>
              <a:t>Quick catalyst changes</a:t>
            </a:r>
          </a:p>
          <a:p>
            <a:pPr lvl="1"/>
            <a:r>
              <a:rPr lang="en-US" dirty="0"/>
              <a:t>Improved packaging</a:t>
            </a:r>
          </a:p>
          <a:p>
            <a:endParaRPr lang="en-US" dirty="0"/>
          </a:p>
        </p:txBody>
      </p:sp>
      <p:pic>
        <p:nvPicPr>
          <p:cNvPr id="5" name="Picture 4" descr="https://lh4.googleusercontent.com/8fEjeeTweyl8UGIEnenJ2v_2ymtLhGQuVs5IMjB__T3Rvst08zqkTp5F71N865g6Nu3vefQrxUcvXtjoPbCHeDJkAbNuXEzzkpYq_uLRLOsge5p7MgHY0XKJrs_1B_uoyli7dyskgpgJPXBa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1560142"/>
            <a:ext cx="5114677" cy="41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4zs5VfE0uIJMvzKEQHlt2kTkcgOIF_LzB5Hbn8KrNLrUT8QZ3UlnaNttDrmKdd4opPTUoZpATp1YCtnJSsF0WFestAkggreS6tJHFY3PvoBEATXAp6HzArAio0vrus5NoysO2yk_fqsLYLkY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73" y="3925511"/>
            <a:ext cx="2047011" cy="27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- Power/Torque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5616"/>
            <a:ext cx="9613861" cy="3599316"/>
          </a:xfrm>
        </p:spPr>
        <p:txBody>
          <a:bodyPr/>
          <a:lstStyle/>
          <a:p>
            <a:r>
              <a:rPr lang="en-US" dirty="0"/>
              <a:t>Per dyno data:</a:t>
            </a:r>
          </a:p>
          <a:p>
            <a:pPr lvl="1"/>
            <a:r>
              <a:rPr lang="en-US" dirty="0"/>
              <a:t>Engine power: 127 HP @ 7000 rpm</a:t>
            </a:r>
          </a:p>
          <a:p>
            <a:pPr lvl="1"/>
            <a:r>
              <a:rPr lang="en-US" dirty="0"/>
              <a:t>Maximum torque: 145 N-m @ 5000 rpm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694376"/>
              </p:ext>
            </p:extLst>
          </p:nvPr>
        </p:nvGraphicFramePr>
        <p:xfrm>
          <a:off x="1042416" y="3602495"/>
          <a:ext cx="48451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71795"/>
              </p:ext>
            </p:extLst>
          </p:nvPr>
        </p:nvGraphicFramePr>
        <p:xfrm>
          <a:off x="6358243" y="36024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19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528" cy="68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3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Lean Six Sigma Process (DMADV)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390648"/>
            <a:ext cx="5240337" cy="572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4100" y="1754010"/>
            <a:ext cx="581025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Define the objectives of the product/system being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 customer requirements and desires for product/system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Transform customer requirements into technical specifications and identify desired technology to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 and optimize subsystems to meet the technical specifications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Verify designs are working correctly and meet customer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8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– Market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Purpose: Discover the main objectives of the system being designed</a:t>
            </a:r>
          </a:p>
          <a:p>
            <a:endParaRPr lang="en-US" dirty="0"/>
          </a:p>
          <a:p>
            <a:r>
              <a:rPr lang="en-US" dirty="0"/>
              <a:t>Typically is done through surveys and interviews</a:t>
            </a:r>
          </a:p>
          <a:p>
            <a:endParaRPr lang="en-US" dirty="0"/>
          </a:p>
          <a:p>
            <a:r>
              <a:rPr lang="en-US" dirty="0"/>
              <a:t>However for CSC, completed by the CSC Judging Committee</a:t>
            </a:r>
          </a:p>
          <a:p>
            <a:endParaRPr lang="en-US" dirty="0"/>
          </a:p>
          <a:p>
            <a:r>
              <a:rPr lang="en-US" dirty="0"/>
              <a:t>Goal of competition is to design a snowmobile for use in pristine areas such as national parks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Snowmobile needs to meet desires of:</a:t>
            </a:r>
          </a:p>
          <a:p>
            <a:pPr lvl="1"/>
            <a:r>
              <a:rPr lang="en-US" dirty="0"/>
              <a:t>Rider </a:t>
            </a:r>
          </a:p>
          <a:p>
            <a:pPr lvl="1"/>
            <a:r>
              <a:rPr lang="en-US" dirty="0"/>
              <a:t>Dealer</a:t>
            </a:r>
          </a:p>
          <a:p>
            <a:pPr lvl="1"/>
            <a:r>
              <a:rPr lang="en-US" dirty="0"/>
              <a:t>Environmentalist </a:t>
            </a:r>
          </a:p>
          <a:p>
            <a:pPr lvl="1"/>
            <a:r>
              <a:rPr lang="en-US" dirty="0"/>
              <a:t>Landowner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– Voice of Customer (VOC)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21" y="1752600"/>
            <a:ext cx="3929779" cy="4088339"/>
          </a:xfrm>
        </p:spPr>
        <p:txBody>
          <a:bodyPr>
            <a:normAutofit fontScale="92500"/>
          </a:bodyPr>
          <a:lstStyle/>
          <a:p>
            <a:r>
              <a:rPr lang="en-US" dirty="0"/>
              <a:t>VOC outlines the customer wants and needs for the product</a:t>
            </a:r>
          </a:p>
          <a:p>
            <a:endParaRPr lang="en-US" dirty="0"/>
          </a:p>
          <a:p>
            <a:r>
              <a:rPr lang="en-US" dirty="0"/>
              <a:t>CSC Judging Committee describes the VOC in the form of the Scoring Matrix</a:t>
            </a:r>
          </a:p>
          <a:p>
            <a:endParaRPr lang="en-US" dirty="0"/>
          </a:p>
          <a:p>
            <a:r>
              <a:rPr lang="en-US" dirty="0"/>
              <a:t>Points distribution used to rank how important each event is to the customer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0950"/>
              </p:ext>
            </p:extLst>
          </p:nvPr>
        </p:nvGraphicFramePr>
        <p:xfrm>
          <a:off x="5124450" y="1546860"/>
          <a:ext cx="6629400" cy="5257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6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Event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Maximum Points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Engineering Design Paper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MSRP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Lab Emissions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Brake Specific Fuel Consumption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In-Service Emissions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In-Service Fuel Economy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Oral Presentation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Fuel Economy &amp; Endurance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Acceleration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Objective Handling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Subjective Handling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Cold Start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Static Display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Objective Noise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Subjective Noise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No-Maintenance Bonus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3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– CSC Points Breakdown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20" y="2336873"/>
            <a:ext cx="6025280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Similar events consolidated into categories of Critical To Customer (CTC) Requirements</a:t>
            </a:r>
          </a:p>
          <a:p>
            <a:endParaRPr lang="en-US" dirty="0"/>
          </a:p>
          <a:p>
            <a:r>
              <a:rPr lang="en-US" dirty="0"/>
              <a:t>Weight of each category shown to the right: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6" y="1959429"/>
            <a:ext cx="3904343" cy="453438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8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– Pareto Chart for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891678" cy="3599316"/>
          </a:xfrm>
        </p:spPr>
        <p:txBody>
          <a:bodyPr>
            <a:normAutofit fontScale="92500"/>
          </a:bodyPr>
          <a:lstStyle/>
          <a:p>
            <a:r>
              <a:rPr lang="en-US" dirty="0"/>
              <a:t>Visual representation of points breakdown for identification of areas to target</a:t>
            </a:r>
          </a:p>
          <a:p>
            <a:endParaRPr lang="en-US" dirty="0"/>
          </a:p>
          <a:p>
            <a:r>
              <a:rPr lang="en-US" dirty="0"/>
              <a:t>Highest scored categories:</a:t>
            </a:r>
          </a:p>
          <a:p>
            <a:pPr lvl="1"/>
            <a:r>
              <a:rPr lang="en-US" dirty="0"/>
              <a:t>Low Emissions</a:t>
            </a:r>
          </a:p>
          <a:p>
            <a:pPr lvl="1"/>
            <a:r>
              <a:rPr lang="en-US" dirty="0"/>
              <a:t>Quiet Operation</a:t>
            </a:r>
          </a:p>
          <a:p>
            <a:pPr lvl="1"/>
            <a:r>
              <a:rPr lang="en-US" dirty="0"/>
              <a:t>Fuel Efficiencies</a:t>
            </a:r>
          </a:p>
          <a:p>
            <a:pPr lvl="1"/>
            <a:r>
              <a:rPr lang="en-US" dirty="0"/>
              <a:t>Reliability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15030"/>
            <a:ext cx="6978441" cy="46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4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– Benchmarking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321" y="2336872"/>
            <a:ext cx="3986929" cy="389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Competitively benchmarked our goals against the last year’s Top Five CSC Teams</a:t>
            </a:r>
          </a:p>
          <a:p>
            <a:endParaRPr lang="en-US" dirty="0"/>
          </a:p>
          <a:p>
            <a:r>
              <a:rPr lang="en-US" dirty="0"/>
              <a:t>Based goals off of importance from Pareto and compatibility with current performance snowmobiles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249538"/>
            <a:ext cx="7309104" cy="362501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0706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– Quality Function Deployment (QFD)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053729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Transforms Critical to Customer categories into Critical to Quality (CTQ) Characteristics</a:t>
            </a:r>
          </a:p>
          <a:p>
            <a:endParaRPr lang="en-US" dirty="0"/>
          </a:p>
          <a:p>
            <a:r>
              <a:rPr lang="en-US" dirty="0"/>
              <a:t>Allows customer wants to be transformed into product requirements</a:t>
            </a:r>
          </a:p>
          <a:p>
            <a:endParaRPr lang="en-US" dirty="0"/>
          </a:p>
          <a:p>
            <a:r>
              <a:rPr lang="en-US" dirty="0"/>
              <a:t>Calculates how sensitive the overall system is to adjustment of each product requirement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35" y="1496087"/>
            <a:ext cx="6615165" cy="539094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8880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5380</TotalTime>
  <Words>857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Berlin</vt:lpstr>
      <vt:lpstr> Applying Lean Six-Sigma DMADV Methodology to the Design Cycle of a High-Efficiency, Low Emissions Snowmobile </vt:lpstr>
      <vt:lpstr>Design Process Issues</vt:lpstr>
      <vt:lpstr>Design for Lean Six Sigma Process (DMADV)</vt:lpstr>
      <vt:lpstr>Define – Market Research</vt:lpstr>
      <vt:lpstr>Define – Voice of Customer (VOC)</vt:lpstr>
      <vt:lpstr>Measure – CSC Points Breakdown</vt:lpstr>
      <vt:lpstr>Measure – Pareto Chart for Points</vt:lpstr>
      <vt:lpstr>Analyze – Benchmarking </vt:lpstr>
      <vt:lpstr>Analyze – Quality Function Deployment (QFD)</vt:lpstr>
      <vt:lpstr>Analyze – Pareto Chart of Critical to Quality Characteristics (CTQ) </vt:lpstr>
      <vt:lpstr>Analyze – Pugh Matrix</vt:lpstr>
      <vt:lpstr>Design - Summary</vt:lpstr>
      <vt:lpstr>Design - 2013 Polaris PRO RMK Chassis</vt:lpstr>
      <vt:lpstr>Design - Chassis Modification</vt:lpstr>
      <vt:lpstr>Design – Weber 750 MPE</vt:lpstr>
      <vt:lpstr>Design – Engine Simulation</vt:lpstr>
      <vt:lpstr>Design – Honeywell MGT1238Z Turbocharger</vt:lpstr>
      <vt:lpstr>Design – Dephi Electronic Throttle Control (ETC)</vt:lpstr>
      <vt:lpstr>Design – Flex Fuel Compensation</vt:lpstr>
      <vt:lpstr>Design – Intake Manifold</vt:lpstr>
      <vt:lpstr>Design – Custom Muffler</vt:lpstr>
      <vt:lpstr>Verify - Power/Torque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Snowmobiles</dc:title>
  <dc:creator>John</dc:creator>
  <cp:lastModifiedBy>Dylan Outtrim</cp:lastModifiedBy>
  <cp:revision>171</cp:revision>
  <dcterms:created xsi:type="dcterms:W3CDTF">2014-04-21T05:07:11Z</dcterms:created>
  <dcterms:modified xsi:type="dcterms:W3CDTF">2016-03-09T19:28:53Z</dcterms:modified>
</cp:coreProperties>
</file>