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notesMasterIdLst>
    <p:notesMasterId r:id="rId26"/>
  </p:notesMasterIdLst>
  <p:handoutMasterIdLst>
    <p:handoutMasterId r:id="rId27"/>
  </p:handoutMasterIdLst>
  <p:sldIdLst>
    <p:sldId id="258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75" r:id="rId14"/>
    <p:sldId id="271" r:id="rId15"/>
    <p:sldId id="272" r:id="rId16"/>
    <p:sldId id="279" r:id="rId17"/>
    <p:sldId id="273" r:id="rId18"/>
    <p:sldId id="274" r:id="rId19"/>
    <p:sldId id="280" r:id="rId20"/>
    <p:sldId id="276" r:id="rId21"/>
    <p:sldId id="277" r:id="rId22"/>
    <p:sldId id="278" r:id="rId23"/>
    <p:sldId id="294" r:id="rId24"/>
    <p:sldId id="295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45" autoAdjust="0"/>
    <p:restoredTop sz="94630" autoAdjust="0"/>
  </p:normalViewPr>
  <p:slideViewPr>
    <p:cSldViewPr snapToGrid="0">
      <p:cViewPr varScale="1">
        <p:scale>
          <a:sx n="84" d="100"/>
          <a:sy n="84" d="100"/>
        </p:scale>
        <p:origin x="317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811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324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9F626-DC19-46CB-924E-19C4432E7481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3FBE0A-27C3-467E-99A2-BA0F348AA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90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3269B5-F1B7-43B3-98BA-EF037499AF80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E0C9E-D8C5-466E-8674-C8C5B8B0B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0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77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04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7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0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88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0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44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1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E0C9E-D8C5-466E-8674-C8C5B8B0B6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6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NYSSA Educational Forum 2014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26" y="3022601"/>
            <a:ext cx="2682759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52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887" y="5045277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50158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06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50031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57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50285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57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664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53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0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83694" y="5852974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53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7356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498625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12671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12671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270345"/>
            <a:ext cx="9613861" cy="1080938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621359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02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32124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46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56535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457527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5893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9589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239521"/>
            <a:ext cx="9613861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590535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39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31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35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47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2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827" y="1104242"/>
            <a:ext cx="1364874" cy="40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44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3/4/2015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71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996"/>
          <a:stretch/>
        </p:blipFill>
        <p:spPr>
          <a:xfrm>
            <a:off x="0" y="0"/>
            <a:ext cx="12192000" cy="685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2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– Pareto Chart of Critical to Quality Characteristics (CTQ)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3891679" cy="3599316"/>
          </a:xfrm>
        </p:spPr>
        <p:txBody>
          <a:bodyPr/>
          <a:lstStyle/>
          <a:p>
            <a:r>
              <a:rPr lang="en-US" dirty="0" smtClean="0"/>
              <a:t>Displays importance of CTQ Characteristics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52600"/>
            <a:ext cx="72009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075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– Pugh Matrix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689099"/>
            <a:ext cx="3491629" cy="42470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Compares current technologies to new innovative designs</a:t>
            </a:r>
          </a:p>
          <a:p>
            <a:endParaRPr lang="en-US" dirty="0"/>
          </a:p>
          <a:p>
            <a:r>
              <a:rPr lang="en-US" dirty="0" smtClean="0"/>
              <a:t>Used to select components that will be used on snowmobile</a:t>
            </a:r>
          </a:p>
          <a:p>
            <a:endParaRPr lang="en-US" dirty="0"/>
          </a:p>
          <a:p>
            <a:r>
              <a:rPr lang="en-US" dirty="0" smtClean="0"/>
              <a:t>Completed for system level and subsystem level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1689099"/>
            <a:ext cx="7734300" cy="4787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05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- Summary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83" y="1620455"/>
            <a:ext cx="5883500" cy="5121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91" y="2918266"/>
            <a:ext cx="5316638" cy="299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Chassis – 2013 Polaris Rush Pro-R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76" y="2291153"/>
            <a:ext cx="5747060" cy="40822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Polaris Pro-Ride chassis</a:t>
            </a:r>
          </a:p>
          <a:p>
            <a:pPr lvl="1"/>
            <a:r>
              <a:rPr lang="en-US" sz="2800" dirty="0" smtClean="0"/>
              <a:t>Lightweight and nimble</a:t>
            </a:r>
          </a:p>
          <a:p>
            <a:pPr lvl="2"/>
            <a:r>
              <a:rPr lang="en-US" sz="2600" dirty="0" smtClean="0"/>
              <a:t>Bonded Aluminum construction</a:t>
            </a:r>
          </a:p>
          <a:p>
            <a:pPr lvl="1"/>
            <a:r>
              <a:rPr lang="en-US" sz="2800" dirty="0" smtClean="0"/>
              <a:t>Comfortable ergonomics</a:t>
            </a:r>
            <a:endParaRPr lang="en-US" sz="2600" dirty="0" smtClean="0"/>
          </a:p>
          <a:p>
            <a:pPr lvl="1"/>
            <a:r>
              <a:rPr lang="en-US" sz="2800" dirty="0" smtClean="0"/>
              <a:t>Innovative suspension design</a:t>
            </a:r>
          </a:p>
          <a:p>
            <a:pPr lvl="2"/>
            <a:r>
              <a:rPr lang="en-US" sz="2600" dirty="0" smtClean="0"/>
              <a:t>Rising rate rear shock</a:t>
            </a:r>
            <a:endParaRPr lang="en-US" sz="2600" dirty="0"/>
          </a:p>
        </p:txBody>
      </p:sp>
      <p:pic>
        <p:nvPicPr>
          <p:cNvPr id="2050" name="Picture 2" descr="http://www.off-road.com/aimages/articlestandard/snowmobile/052009/577281/polaris_rus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135" y="2014360"/>
            <a:ext cx="6000750" cy="4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1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Weber 750 MPE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5689" y="1668966"/>
            <a:ext cx="7851031" cy="4622106"/>
          </a:xfrm>
        </p:spPr>
        <p:txBody>
          <a:bodyPr/>
          <a:lstStyle/>
          <a:p>
            <a:r>
              <a:rPr lang="en-US" sz="2800" dirty="0" smtClean="0"/>
              <a:t>MPE – Multi-purpose Engine</a:t>
            </a:r>
          </a:p>
          <a:p>
            <a:pPr lvl="1"/>
            <a:r>
              <a:rPr lang="en-US" sz="2400" dirty="0" smtClean="0"/>
              <a:t>Reliably configurable from 40 to 140+ HP</a:t>
            </a:r>
          </a:p>
          <a:p>
            <a:pPr lvl="1"/>
            <a:r>
              <a:rPr lang="en-US" sz="2400" dirty="0" smtClean="0"/>
              <a:t>Small package size and light-weight</a:t>
            </a:r>
          </a:p>
          <a:p>
            <a:r>
              <a:rPr lang="en-US" sz="2800" dirty="0" smtClean="0"/>
              <a:t>Balance of low-emissions and high power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4607" y="3791523"/>
            <a:ext cx="6728505" cy="2664141"/>
          </a:xfrm>
          <a:prstGeom prst="rect">
            <a:avLst/>
          </a:prstGeom>
        </p:spPr>
      </p:pic>
      <p:pic>
        <p:nvPicPr>
          <p:cNvPr id="1026" name="Picture 2" descr="http://www.snowmobile.com/gallery/gallery.php/d/6403-4/EngineFST_switchba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408" y="1668966"/>
            <a:ext cx="2066544" cy="205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324410"/>
              </p:ext>
            </p:extLst>
          </p:nvPr>
        </p:nvGraphicFramePr>
        <p:xfrm>
          <a:off x="465502" y="3752912"/>
          <a:ext cx="3466417" cy="2602167"/>
        </p:xfrm>
        <a:graphic>
          <a:graphicData uri="http://schemas.openxmlformats.org/drawingml/2006/table">
            <a:tbl>
              <a:tblPr/>
              <a:tblGrid>
                <a:gridCol w="1597801"/>
                <a:gridCol w="1868616"/>
              </a:tblGrid>
              <a:tr h="29841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Weber 750 Specs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6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Engine Type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4-stroke, spark ignited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6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Displacement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750 cc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6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Configuration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Inline 2-cylinder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6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Compression Ratio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9.0:1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6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Bore X Stroke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85mm x 66mm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6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Valvetrain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SOHC, 4-valves per cyl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8647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Weight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132 lbs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984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 (stock)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 kW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97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Honeywell GT1749V Turbocharger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9400"/>
            <a:ext cx="10767967" cy="4676575"/>
          </a:xfrm>
        </p:spPr>
        <p:txBody>
          <a:bodyPr/>
          <a:lstStyle/>
          <a:p>
            <a:r>
              <a:rPr lang="en-US" sz="2800" dirty="0" smtClean="0"/>
              <a:t>Variable-vane turbocharger lowers boost threshold</a:t>
            </a:r>
          </a:p>
          <a:p>
            <a:pPr lvl="1"/>
            <a:r>
              <a:rPr lang="en-US" sz="2400" dirty="0" smtClean="0"/>
              <a:t>Torque increase at lower RPM</a:t>
            </a:r>
          </a:p>
          <a:p>
            <a:pPr lvl="2"/>
            <a:r>
              <a:rPr lang="en-US" sz="2000" dirty="0" smtClean="0"/>
              <a:t>Earlier clutch engagement and taller gear ratios</a:t>
            </a:r>
          </a:p>
          <a:p>
            <a:r>
              <a:rPr lang="en-US" sz="2800" dirty="0" smtClean="0"/>
              <a:t>Ideal for future engine development</a:t>
            </a:r>
          </a:p>
          <a:p>
            <a:pPr lvl="1"/>
            <a:r>
              <a:rPr lang="en-US" sz="2400" dirty="0" smtClean="0"/>
              <a:t>Engine downsizing</a:t>
            </a:r>
          </a:p>
          <a:p>
            <a:pPr lvl="1"/>
            <a:r>
              <a:rPr lang="en-US" sz="2400" dirty="0" smtClean="0"/>
              <a:t>EGR controls advantage</a:t>
            </a:r>
          </a:p>
          <a:p>
            <a:r>
              <a:rPr lang="en-US" sz="2800" dirty="0" smtClean="0"/>
              <a:t>Exhaust gas temp limited</a:t>
            </a:r>
          </a:p>
          <a:p>
            <a:pPr lvl="1"/>
            <a:r>
              <a:rPr lang="en-US" sz="2400" dirty="0" smtClean="0"/>
              <a:t>Requires EGT below 850</a:t>
            </a:r>
            <a:r>
              <a:rPr lang="en-US" sz="2400" dirty="0" smtClean="0">
                <a:latin typeface="Calibri" panose="020F0502020204030204" pitchFamily="34" charset="0"/>
              </a:rPr>
              <a:t>˚C for fastest response</a:t>
            </a:r>
          </a:p>
          <a:p>
            <a:pPr lvl="2"/>
            <a:r>
              <a:rPr lang="en-US" sz="2000" dirty="0" smtClean="0">
                <a:latin typeface="Calibri" panose="020F0502020204030204" pitchFamily="34" charset="0"/>
              </a:rPr>
              <a:t>EGR, butanol, or lean operation allow use on gasoline engine.</a:t>
            </a:r>
            <a:endParaRPr lang="en-US" sz="2000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8" t="652" r="857" b="1433"/>
          <a:stretch/>
        </p:blipFill>
        <p:spPr>
          <a:xfrm>
            <a:off x="7950006" y="2644364"/>
            <a:ext cx="3706175" cy="33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7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Delphi MT88 ECM &amp; Wiring Harness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49" y="1660216"/>
            <a:ext cx="7951615" cy="5069767"/>
          </a:xfrm>
        </p:spPr>
        <p:txBody>
          <a:bodyPr/>
          <a:lstStyle/>
          <a:p>
            <a:r>
              <a:rPr lang="en-US" dirty="0" smtClean="0"/>
              <a:t>Reliable and powerful for automotive &amp; marine</a:t>
            </a:r>
          </a:p>
          <a:p>
            <a:pPr lvl="1"/>
            <a:r>
              <a:rPr lang="en-US" dirty="0" smtClean="0"/>
              <a:t>Waterproof and temperature/vibration resistant</a:t>
            </a:r>
            <a:endParaRPr lang="en-US" dirty="0"/>
          </a:p>
          <a:p>
            <a:pPr lvl="2"/>
            <a:r>
              <a:rPr lang="en-US" dirty="0" smtClean="0"/>
              <a:t>Can be mounted on-engine</a:t>
            </a:r>
          </a:p>
          <a:p>
            <a:r>
              <a:rPr lang="en-US" dirty="0" smtClean="0"/>
              <a:t>Drivers for ETC, EGR, CCP, UEGO, injector, and ignition</a:t>
            </a:r>
          </a:p>
          <a:p>
            <a:pPr lvl="1"/>
            <a:r>
              <a:rPr lang="en-US" dirty="0" smtClean="0"/>
              <a:t>Allows for advanced calibration strategies</a:t>
            </a:r>
          </a:p>
          <a:p>
            <a:r>
              <a:rPr lang="en-US" dirty="0" smtClean="0"/>
              <a:t>Allows for live-update calibration changes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alibration with </a:t>
            </a:r>
            <a:r>
              <a:rPr lang="en-US" dirty="0" err="1" smtClean="0"/>
              <a:t>TechniCAL</a:t>
            </a:r>
            <a:r>
              <a:rPr lang="en-US" dirty="0" smtClean="0"/>
              <a:t> by Technical Services Engineering</a:t>
            </a:r>
          </a:p>
          <a:p>
            <a:r>
              <a:rPr lang="en-US" dirty="0" smtClean="0"/>
              <a:t>Diagnostic fault codes make dealer service quick and simple.</a:t>
            </a:r>
          </a:p>
          <a:p>
            <a:pPr lvl="1"/>
            <a:r>
              <a:rPr lang="en-US" dirty="0" smtClean="0"/>
              <a:t>CAN J1939 communication standard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55864" y="1907300"/>
            <a:ext cx="3810000" cy="4019550"/>
            <a:chOff x="7665720" y="2822648"/>
            <a:chExt cx="3810000" cy="4019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65720" y="5870648"/>
              <a:ext cx="3810000" cy="9715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5720" y="2822648"/>
              <a:ext cx="3810000" cy="304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7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Electronic Throttle Control (ETC)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76" y="1700784"/>
            <a:ext cx="7068311" cy="4773168"/>
          </a:xfrm>
        </p:spPr>
        <p:txBody>
          <a:bodyPr/>
          <a:lstStyle/>
          <a:p>
            <a:r>
              <a:rPr lang="en-US" dirty="0" smtClean="0"/>
              <a:t>Uses off-the-shelf components</a:t>
            </a:r>
          </a:p>
          <a:p>
            <a:pPr lvl="1"/>
            <a:r>
              <a:rPr lang="en-US" dirty="0" smtClean="0"/>
              <a:t>Delphi electronic throttle body</a:t>
            </a:r>
          </a:p>
          <a:p>
            <a:pPr lvl="1"/>
            <a:r>
              <a:rPr lang="en-US" dirty="0" smtClean="0"/>
              <a:t>Ski-Doo pedal position sensor</a:t>
            </a:r>
          </a:p>
          <a:p>
            <a:r>
              <a:rPr lang="en-US" dirty="0" smtClean="0"/>
              <a:t>Safe, reliable and low-maintenance</a:t>
            </a:r>
          </a:p>
          <a:p>
            <a:pPr lvl="1"/>
            <a:r>
              <a:rPr lang="en-US" dirty="0" smtClean="0"/>
              <a:t>Redundant non-contact TPS/PPS</a:t>
            </a:r>
          </a:p>
          <a:p>
            <a:pPr lvl="1"/>
            <a:r>
              <a:rPr lang="en-US" dirty="0" smtClean="0"/>
              <a:t>No cables to lubricate or “stick”</a:t>
            </a:r>
          </a:p>
          <a:p>
            <a:pPr lvl="1"/>
            <a:r>
              <a:rPr lang="en-US" dirty="0" smtClean="0"/>
              <a:t>Governor mode for inexperienced riders</a:t>
            </a:r>
          </a:p>
          <a:p>
            <a:r>
              <a:rPr lang="en-US" dirty="0" smtClean="0"/>
              <a:t>Enables advanced controls</a:t>
            </a:r>
          </a:p>
          <a:p>
            <a:pPr lvl="1"/>
            <a:r>
              <a:rPr lang="en-US" dirty="0" smtClean="0"/>
              <a:t>Filters small throttle inputs</a:t>
            </a:r>
          </a:p>
          <a:p>
            <a:pPr lvl="2"/>
            <a:r>
              <a:rPr lang="en-US" dirty="0" smtClean="0"/>
              <a:t>Smoother operation &amp; lower fuel consumption</a:t>
            </a:r>
          </a:p>
          <a:p>
            <a:pPr lvl="1"/>
            <a:r>
              <a:rPr lang="en-US" dirty="0" smtClean="0"/>
              <a:t>Masks power losses from emissions controls while reducing pumping losses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6966" y="2133952"/>
            <a:ext cx="4141089" cy="345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4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Custom Muffler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713" y="1843096"/>
            <a:ext cx="7968062" cy="41314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Absorptive and resonant chambers</a:t>
            </a:r>
          </a:p>
          <a:p>
            <a:pPr lvl="1"/>
            <a:r>
              <a:rPr lang="en-US" sz="2400" dirty="0" smtClean="0"/>
              <a:t>Destructive resonance at peak power for quiet operation</a:t>
            </a:r>
          </a:p>
          <a:p>
            <a:r>
              <a:rPr lang="en-US" sz="2800" dirty="0" smtClean="0"/>
              <a:t>Constructed from sheet stainless steel and stock exhaust shells for low production costs.</a:t>
            </a:r>
          </a:p>
          <a:p>
            <a:r>
              <a:rPr lang="en-US" sz="2800" dirty="0" smtClean="0"/>
              <a:t>Internal catalytic converter for emissions reduction</a:t>
            </a:r>
          </a:p>
          <a:p>
            <a:pPr lvl="1"/>
            <a:r>
              <a:rPr lang="en-US" dirty="0" smtClean="0"/>
              <a:t>Oxidation catalyst for lean burn calibration</a:t>
            </a:r>
          </a:p>
          <a:p>
            <a:pPr lvl="2"/>
            <a:r>
              <a:rPr lang="en-US" dirty="0" smtClean="0"/>
              <a:t>CO &amp; HC reduced by catalyst, NOx production minimized with dilution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775" y="1743139"/>
            <a:ext cx="3417887" cy="423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10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– Track friction reduction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452" y="2155613"/>
            <a:ext cx="7089533" cy="402526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Additional bogey wheels to reduce sliding friction</a:t>
            </a:r>
          </a:p>
          <a:p>
            <a:endParaRPr lang="en-US" sz="2800" dirty="0"/>
          </a:p>
          <a:p>
            <a:r>
              <a:rPr lang="en-US" sz="2800" dirty="0" smtClean="0"/>
              <a:t>Slydog bogey wheels use a airfoil profile to blow snow into the skid</a:t>
            </a:r>
          </a:p>
          <a:p>
            <a:pPr lvl="1"/>
            <a:r>
              <a:rPr lang="en-US" dirty="0" smtClean="0"/>
              <a:t>Lubricates the hyfax and track clips</a:t>
            </a:r>
            <a:endParaRPr lang="en-US" dirty="0"/>
          </a:p>
        </p:txBody>
      </p:sp>
      <p:pic>
        <p:nvPicPr>
          <p:cNvPr id="3074" name="Picture 2" descr="http://powersports-blog.denniskirk.com/wp-content/uploads/2014/12/Slydog-Bogey-Whee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7772" y="1998023"/>
            <a:ext cx="3745337" cy="325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64581" y="5237499"/>
            <a:ext cx="4506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http://powersports-blog.denniskirk.com/</a:t>
            </a:r>
          </a:p>
        </p:txBody>
      </p:sp>
    </p:spTree>
    <p:extLst>
      <p:ext uri="{BB962C8B-B14F-4D97-AF65-F5344CB8AC3E}">
        <p14:creationId xmlns:p14="http://schemas.microsoft.com/office/powerpoint/2010/main" val="425408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Snowmobile Design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161" y="1741990"/>
            <a:ext cx="10590836" cy="5116010"/>
          </a:xfrm>
        </p:spPr>
        <p:txBody>
          <a:bodyPr>
            <a:noAutofit/>
          </a:bodyPr>
          <a:lstStyle/>
          <a:p>
            <a:r>
              <a:rPr lang="en-US" sz="3200" dirty="0" smtClean="0"/>
              <a:t>Design for Lean Six Sigma - DMADV Process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Emphasis on designing product correctly the first time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 smtClean="0"/>
              <a:t>Results in: </a:t>
            </a:r>
          </a:p>
          <a:p>
            <a:pPr lvl="2"/>
            <a:r>
              <a:rPr lang="en-US" sz="2400" dirty="0" smtClean="0"/>
              <a:t>Highly optimized system</a:t>
            </a:r>
          </a:p>
          <a:p>
            <a:pPr lvl="2"/>
            <a:r>
              <a:rPr lang="en-US" sz="2400" dirty="0" smtClean="0"/>
              <a:t>Lower developmental cost</a:t>
            </a:r>
          </a:p>
          <a:p>
            <a:pPr lvl="2"/>
            <a:r>
              <a:rPr lang="en-US" sz="2400" dirty="0" smtClean="0"/>
              <a:t>Higher product quality</a:t>
            </a:r>
          </a:p>
          <a:p>
            <a:pPr lvl="2"/>
            <a:r>
              <a:rPr lang="en-US" sz="2400" dirty="0" smtClean="0"/>
              <a:t>Reduced design time</a:t>
            </a:r>
          </a:p>
          <a:p>
            <a:pPr lvl="2"/>
            <a:r>
              <a:rPr lang="en-US" sz="2400" dirty="0" smtClean="0"/>
              <a:t>More satisfied customer</a:t>
            </a:r>
          </a:p>
        </p:txBody>
      </p:sp>
    </p:spTree>
    <p:extLst>
      <p:ext uri="{BB962C8B-B14F-4D97-AF65-F5344CB8AC3E}">
        <p14:creationId xmlns:p14="http://schemas.microsoft.com/office/powerpoint/2010/main" val="2913757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– Turbocharger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553" y="1715080"/>
            <a:ext cx="6797947" cy="4886887"/>
          </a:xfrm>
        </p:spPr>
        <p:txBody>
          <a:bodyPr/>
          <a:lstStyle/>
          <a:p>
            <a:r>
              <a:rPr lang="en-US" dirty="0" smtClean="0"/>
              <a:t>Mass air-flow and pressure ratio data collected on engine dyno</a:t>
            </a:r>
          </a:p>
          <a:p>
            <a:r>
              <a:rPr lang="en-US" dirty="0" smtClean="0"/>
              <a:t>Speed and load lines are visible and correlate well with the calculated peak-power model.</a:t>
            </a:r>
          </a:p>
          <a:p>
            <a:pPr lvl="1"/>
            <a:r>
              <a:rPr lang="en-US" dirty="0" smtClean="0"/>
              <a:t>Higher than expected pressure ratios required to meet power target</a:t>
            </a:r>
          </a:p>
          <a:p>
            <a:pPr lvl="1"/>
            <a:r>
              <a:rPr lang="en-US" dirty="0" smtClean="0"/>
              <a:t>Mass flow rate slightly lower than expected.</a:t>
            </a:r>
          </a:p>
          <a:p>
            <a:pPr lvl="1"/>
            <a:endParaRPr lang="en-US" dirty="0"/>
          </a:p>
          <a:p>
            <a:r>
              <a:rPr lang="en-US" dirty="0" smtClean="0"/>
              <a:t>Peak power and speed is located in highest efficiency island of performance map</a:t>
            </a:r>
          </a:p>
          <a:p>
            <a:pPr lvl="1"/>
            <a:r>
              <a:rPr lang="en-US" dirty="0" smtClean="0"/>
              <a:t>Beneficial for emissions, efficiency and performance.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096" y="1617691"/>
            <a:ext cx="4520396" cy="50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2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-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7792" y="2000250"/>
            <a:ext cx="5127586" cy="3935939"/>
          </a:xfrm>
        </p:spPr>
        <p:txBody>
          <a:bodyPr/>
          <a:lstStyle/>
          <a:p>
            <a:r>
              <a:rPr lang="en-US" dirty="0" smtClean="0"/>
              <a:t>Engine power contour plot shows a peak power of 108 HP at 6700 RPM</a:t>
            </a:r>
          </a:p>
          <a:p>
            <a:endParaRPr lang="en-US" dirty="0" smtClean="0"/>
          </a:p>
          <a:p>
            <a:r>
              <a:rPr lang="en-US" dirty="0" smtClean="0"/>
              <a:t>Power is competition limited</a:t>
            </a:r>
          </a:p>
          <a:p>
            <a:pPr lvl="1"/>
            <a:r>
              <a:rPr lang="en-US" dirty="0" smtClean="0"/>
              <a:t>Produced 138 SAE HP on high-boost lean calibration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97975" y="1782501"/>
            <a:ext cx="6609143" cy="4456253"/>
            <a:chOff x="5676900" y="2000250"/>
            <a:chExt cx="6248400" cy="4165600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6900" y="2000250"/>
              <a:ext cx="6248400" cy="416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ight Triangle 4"/>
            <p:cNvSpPr>
              <a:spLocks noChangeAspect="1"/>
            </p:cNvSpPr>
            <p:nvPr/>
          </p:nvSpPr>
          <p:spPr>
            <a:xfrm rot="5400000">
              <a:off x="6286042" y="2636937"/>
              <a:ext cx="2342899" cy="2194784"/>
            </a:xfrm>
            <a:prstGeom prst="rtTriangle">
              <a:avLst/>
            </a:prstGeom>
            <a:solidFill>
              <a:schemeClr val="bg1">
                <a:alpha val="4902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81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Verify – Brake Specific Fuel Consumption (BSFC)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5208" y="1568450"/>
            <a:ext cx="5708904" cy="4859338"/>
          </a:xfrm>
        </p:spPr>
        <p:txBody>
          <a:bodyPr/>
          <a:lstStyle/>
          <a:p>
            <a:r>
              <a:rPr lang="en-US" dirty="0" smtClean="0"/>
              <a:t>BSFC calculated from AFR data due to data acquisition error.</a:t>
            </a:r>
          </a:p>
          <a:p>
            <a:pPr lvl="1"/>
            <a:r>
              <a:rPr lang="en-US" dirty="0" smtClean="0"/>
              <a:t>RIT Believes this data is reasonably accurate at steady-state operation, but acknowledges the presence of noise.</a:t>
            </a:r>
          </a:p>
          <a:p>
            <a:pPr lvl="1"/>
            <a:endParaRPr lang="en-US" dirty="0"/>
          </a:p>
          <a:p>
            <a:r>
              <a:rPr lang="en-US" dirty="0" smtClean="0"/>
              <a:t>As expected, BSFC is highest when pumping losses are largest, and are lowest at high loads.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17" y="2958448"/>
            <a:ext cx="5204011" cy="3469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018" y="1568450"/>
            <a:ext cx="5204012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Triangle 5"/>
          <p:cNvSpPr>
            <a:spLocks noChangeAspect="1"/>
          </p:cNvSpPr>
          <p:nvPr/>
        </p:nvSpPr>
        <p:spPr>
          <a:xfrm rot="5400000">
            <a:off x="6785989" y="3511170"/>
            <a:ext cx="1931537" cy="1789062"/>
          </a:xfrm>
          <a:prstGeom prst="rtTriangle">
            <a:avLst/>
          </a:prstGeom>
          <a:solidFill>
            <a:schemeClr val="bg1">
              <a:alpha val="4902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62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Unverified Designs – Removed from Competition Snowmobile for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905" y="1559192"/>
            <a:ext cx="8206143" cy="5121797"/>
          </a:xfrm>
        </p:spPr>
        <p:txBody>
          <a:bodyPr>
            <a:normAutofit/>
          </a:bodyPr>
          <a:lstStyle/>
          <a:p>
            <a:r>
              <a:rPr lang="en-US" dirty="0" smtClean="0"/>
              <a:t>Low-Pressure Exhaust Gas Recirculation (EGR) System</a:t>
            </a:r>
          </a:p>
          <a:p>
            <a:pPr lvl="1"/>
            <a:r>
              <a:rPr lang="en-US" dirty="0" smtClean="0"/>
              <a:t>Reduces combustion temperature and pumping work</a:t>
            </a:r>
          </a:p>
          <a:p>
            <a:pPr lvl="1"/>
            <a:r>
              <a:rPr lang="en-US" dirty="0" smtClean="0"/>
              <a:t>Lower </a:t>
            </a:r>
            <a:r>
              <a:rPr lang="en-US" dirty="0" err="1" smtClean="0"/>
              <a:t>Nox</a:t>
            </a:r>
            <a:r>
              <a:rPr lang="en-US" dirty="0" smtClean="0"/>
              <a:t> &amp; lower BSFC</a:t>
            </a:r>
          </a:p>
          <a:p>
            <a:pPr lvl="1"/>
            <a:r>
              <a:rPr lang="en-US" dirty="0" smtClean="0"/>
              <a:t>Potentially higher PM &amp; HC – dependent on calibration &amp; dilution limits of engine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Dual Coil Continuous Discharge Ignition (DCCDIS) </a:t>
            </a:r>
          </a:p>
          <a:p>
            <a:pPr lvl="1"/>
            <a:r>
              <a:rPr lang="en-US" dirty="0" smtClean="0"/>
              <a:t>Design to increase the dilution limit by providing a quasi-continuous spark event</a:t>
            </a:r>
          </a:p>
          <a:p>
            <a:pPr lvl="2"/>
            <a:r>
              <a:rPr lang="en-US" dirty="0" smtClean="0"/>
              <a:t>Long duration &amp; high energy</a:t>
            </a:r>
          </a:p>
          <a:p>
            <a:pPr lvl="2"/>
            <a:r>
              <a:rPr lang="en-US" dirty="0" smtClean="0"/>
              <a:t>Extends glow discharge phase</a:t>
            </a:r>
          </a:p>
          <a:p>
            <a:pPr lvl="1"/>
            <a:r>
              <a:rPr lang="en-US" dirty="0" smtClean="0"/>
              <a:t>Inspired by </a:t>
            </a:r>
            <a:r>
              <a:rPr lang="en-US" dirty="0" err="1" smtClean="0"/>
              <a:t>SwRI</a:t>
            </a:r>
            <a:r>
              <a:rPr lang="en-US" dirty="0" smtClean="0"/>
              <a:t> HEDGE II</a:t>
            </a:r>
          </a:p>
          <a:p>
            <a:pPr lvl="1"/>
            <a:endParaRPr lang="en-US" dirty="0" smtClean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1608" r="5339" b="-1608"/>
          <a:stretch/>
        </p:blipFill>
        <p:spPr>
          <a:xfrm>
            <a:off x="8183301" y="1562582"/>
            <a:ext cx="3823503" cy="28646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19761" r="27696" b="12158"/>
          <a:stretch/>
        </p:blipFill>
        <p:spPr bwMode="auto">
          <a:xfrm>
            <a:off x="5573209" y="4427929"/>
            <a:ext cx="3171464" cy="225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1" t="4491" r="23658" b="6256"/>
          <a:stretch/>
        </p:blipFill>
        <p:spPr>
          <a:xfrm>
            <a:off x="8981955" y="4427219"/>
            <a:ext cx="3024849" cy="225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001" y="1715080"/>
            <a:ext cx="11462911" cy="4758871"/>
          </a:xfrm>
        </p:spPr>
        <p:txBody>
          <a:bodyPr/>
          <a:lstStyle/>
          <a:p>
            <a:r>
              <a:rPr lang="en-US" dirty="0" smtClean="0"/>
              <a:t>Thank you to all our sponsors, supporters, and CSC volunteers – we wouldn’t be able to do this without you!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0"/>
          <a:stretch/>
        </p:blipFill>
        <p:spPr>
          <a:xfrm>
            <a:off x="2395727" y="2560411"/>
            <a:ext cx="6364225" cy="406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Six Sigma Process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1390648"/>
            <a:ext cx="5240337" cy="572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34100" y="1859518"/>
            <a:ext cx="581025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Define the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Determine customer requirements and desires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Identify and Generate concepts</a:t>
            </a:r>
          </a:p>
          <a:p>
            <a:pPr>
              <a:lnSpc>
                <a:spcPct val="150000"/>
              </a:lnSpc>
            </a:pPr>
            <a:endParaRPr lang="en-US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Develop and optimize designs</a:t>
            </a:r>
          </a:p>
          <a:p>
            <a:pPr>
              <a:lnSpc>
                <a:spcPct val="150000"/>
              </a:lnSpc>
            </a:pPr>
            <a:endParaRPr lang="en-US" sz="2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700" dirty="0" smtClean="0"/>
              <a:t>Verify performance of designs 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75049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– Market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28" y="1688690"/>
            <a:ext cx="11299477" cy="4839431"/>
          </a:xfrm>
        </p:spPr>
        <p:txBody>
          <a:bodyPr>
            <a:noAutofit/>
          </a:bodyPr>
          <a:lstStyle/>
          <a:p>
            <a:r>
              <a:rPr lang="en-US" sz="3200" dirty="0" smtClean="0"/>
              <a:t>Completed by the CSC Judging Committee</a:t>
            </a:r>
          </a:p>
          <a:p>
            <a:endParaRPr lang="en-US" sz="3200" dirty="0"/>
          </a:p>
          <a:p>
            <a:r>
              <a:rPr lang="en-US" sz="3200" dirty="0" smtClean="0"/>
              <a:t>Goal of competition is to design a snowmobile for use in pristine areas such as national parks</a:t>
            </a:r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sz="3200" dirty="0" smtClean="0"/>
              <a:t>Snowmobile needs to </a:t>
            </a:r>
            <a:r>
              <a:rPr lang="en-US" sz="3200" dirty="0"/>
              <a:t>meet </a:t>
            </a:r>
            <a:r>
              <a:rPr lang="en-US" sz="3200" dirty="0" smtClean="0"/>
              <a:t>desires </a:t>
            </a:r>
            <a:r>
              <a:rPr lang="en-US" sz="3200" dirty="0"/>
              <a:t>of:</a:t>
            </a:r>
          </a:p>
          <a:p>
            <a:pPr lvl="1"/>
            <a:r>
              <a:rPr lang="en-US" sz="2800" dirty="0"/>
              <a:t>Rider </a:t>
            </a:r>
          </a:p>
          <a:p>
            <a:pPr lvl="1"/>
            <a:r>
              <a:rPr lang="en-US" sz="2800" dirty="0"/>
              <a:t>Dealer</a:t>
            </a:r>
          </a:p>
          <a:p>
            <a:pPr lvl="1"/>
            <a:r>
              <a:rPr lang="en-US" sz="2800" dirty="0"/>
              <a:t>Environmentalist </a:t>
            </a:r>
          </a:p>
          <a:p>
            <a:pPr lvl="1"/>
            <a:r>
              <a:rPr lang="en-US" sz="2800" dirty="0" smtClean="0"/>
              <a:t>Landowner </a:t>
            </a:r>
            <a:endParaRPr lang="en-US" sz="28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851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Define – Voice of Customer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121" y="1752600"/>
            <a:ext cx="3929779" cy="4088339"/>
          </a:xfrm>
        </p:spPr>
        <p:txBody>
          <a:bodyPr>
            <a:normAutofit/>
          </a:bodyPr>
          <a:lstStyle/>
          <a:p>
            <a:r>
              <a:rPr lang="en-US" dirty="0" smtClean="0"/>
              <a:t>Outlines what the customer wants from or in the product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CSC Judging Committee describes the VOC in the form of the Scoring Matrix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124450" y="1546860"/>
          <a:ext cx="6629400" cy="5257800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267854"/>
                <a:gridCol w="2361546"/>
              </a:tblGrid>
              <a:tr h="3657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Event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Maximum Points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Engineering Design Paper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MSRP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Lab Emissions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Brake Specific Fuel Consumption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In-Service Emissions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In-Service Fuel Economy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Oral Presentation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Fuel Economy &amp; Endurance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Acceleration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Objective Handling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Subjective Handling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Cold Start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Static Display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Objective Noise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Subjective Noise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No-Maintenance Bonus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1550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61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– CSC Points Breakdown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680320" y="2336873"/>
            <a:ext cx="4196480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Consolidated similar events into categories</a:t>
            </a:r>
          </a:p>
          <a:p>
            <a:endParaRPr lang="en-US" sz="2800" dirty="0" smtClean="0"/>
          </a:p>
          <a:p>
            <a:r>
              <a:rPr lang="en-US" sz="2800" dirty="0" smtClean="0"/>
              <a:t>Weight of each category shown to the right:</a:t>
            </a:r>
          </a:p>
          <a:p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980" y="1598118"/>
            <a:ext cx="6353175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– Pareto Chart for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336873"/>
            <a:ext cx="3891678" cy="3599316"/>
          </a:xfrm>
        </p:spPr>
        <p:txBody>
          <a:bodyPr/>
          <a:lstStyle/>
          <a:p>
            <a:r>
              <a:rPr lang="en-US" dirty="0" smtClean="0"/>
              <a:t>Displays visual of points break down</a:t>
            </a:r>
          </a:p>
          <a:p>
            <a:endParaRPr lang="en-US" dirty="0"/>
          </a:p>
          <a:p>
            <a:r>
              <a:rPr lang="en-US" dirty="0" smtClean="0"/>
              <a:t>Highest scored categories:</a:t>
            </a:r>
          </a:p>
          <a:p>
            <a:pPr lvl="1"/>
            <a:r>
              <a:rPr lang="en-US" dirty="0" smtClean="0"/>
              <a:t>Low Emissions</a:t>
            </a:r>
          </a:p>
          <a:p>
            <a:pPr lvl="1"/>
            <a:r>
              <a:rPr lang="en-US" dirty="0" smtClean="0"/>
              <a:t>Quiet Operation</a:t>
            </a:r>
          </a:p>
          <a:p>
            <a:pPr lvl="1"/>
            <a:r>
              <a:rPr lang="en-US" dirty="0" smtClean="0"/>
              <a:t>Fuel Efficiencies</a:t>
            </a:r>
          </a:p>
          <a:p>
            <a:pPr lvl="1"/>
            <a:r>
              <a:rPr lang="en-US" dirty="0" smtClean="0"/>
              <a:t>Reliability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715030"/>
            <a:ext cx="6978441" cy="4647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99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– Benchmarking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09" y="2305050"/>
            <a:ext cx="7041891" cy="323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69277" y="2305050"/>
            <a:ext cx="4690332" cy="4298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Competitively benchmarked our goals against the last year’s Top Five CSC Teams</a:t>
            </a:r>
          </a:p>
          <a:p>
            <a:endParaRPr lang="en-US" sz="2800" dirty="0"/>
          </a:p>
          <a:p>
            <a:r>
              <a:rPr lang="en-US" sz="2800" dirty="0" smtClean="0"/>
              <a:t>Based goals off of importance from Pareto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958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Analyze – Quality Function Deployment (QFD)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5053729" cy="359931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Transforms Critical to Customer categories into Critical to Quality Characteristics</a:t>
            </a:r>
          </a:p>
          <a:p>
            <a:endParaRPr lang="en-US" dirty="0"/>
          </a:p>
          <a:p>
            <a:r>
              <a:rPr lang="en-US" dirty="0" smtClean="0"/>
              <a:t>Allows customer wants to be transformed into product requirements</a:t>
            </a:r>
          </a:p>
          <a:p>
            <a:endParaRPr lang="en-US" dirty="0"/>
          </a:p>
          <a:p>
            <a:r>
              <a:rPr lang="en-US" dirty="0" smtClean="0"/>
              <a:t>Calculates how sensitive the system is to adjustment of each product requirement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1824236"/>
            <a:ext cx="6057900" cy="485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23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3939</TotalTime>
  <Words>971</Words>
  <Application>Microsoft Office PowerPoint</Application>
  <PresentationFormat>Widescreen</PresentationFormat>
  <Paragraphs>221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Trebuchet MS</vt:lpstr>
      <vt:lpstr>Berlin</vt:lpstr>
      <vt:lpstr>PowerPoint Presentation</vt:lpstr>
      <vt:lpstr>Snowmobile Design Process</vt:lpstr>
      <vt:lpstr>Design for Six Sigma Process</vt:lpstr>
      <vt:lpstr>Define – Market Research</vt:lpstr>
      <vt:lpstr>Define – Voice of Customer</vt:lpstr>
      <vt:lpstr>Measure – CSC Points Breakdown</vt:lpstr>
      <vt:lpstr>Measure – Pareto Chart for Points</vt:lpstr>
      <vt:lpstr>Analyze – Benchmarking </vt:lpstr>
      <vt:lpstr>Analyze – Quality Function Deployment (QFD)</vt:lpstr>
      <vt:lpstr>Analyze – Pareto Chart of Critical to Quality Characteristics (CTQ) </vt:lpstr>
      <vt:lpstr>Analyze – Pugh Matrix</vt:lpstr>
      <vt:lpstr>Design - Summary</vt:lpstr>
      <vt:lpstr>Chassis – 2013 Polaris Rush Pro-R</vt:lpstr>
      <vt:lpstr>Design – Weber 750 MPE</vt:lpstr>
      <vt:lpstr>Design – Honeywell GT1749V Turbocharger</vt:lpstr>
      <vt:lpstr>Design – Delphi MT88 ECM &amp; Wiring Harness</vt:lpstr>
      <vt:lpstr>Design – Electronic Throttle Control (ETC)</vt:lpstr>
      <vt:lpstr>Design – Custom Muffler</vt:lpstr>
      <vt:lpstr>Design – Track friction reduction</vt:lpstr>
      <vt:lpstr>Verify – Turbocharger</vt:lpstr>
      <vt:lpstr>Verify - Engine</vt:lpstr>
      <vt:lpstr>Verify – Brake Specific Fuel Consumption (BSFC)</vt:lpstr>
      <vt:lpstr>Unverified Designs – Removed from Competition Snowmobile for 2015</vt:lpstr>
      <vt:lpstr>Thank you!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Snowmobiles</dc:title>
  <dc:creator>John</dc:creator>
  <cp:lastModifiedBy>John Bulzacchelli</cp:lastModifiedBy>
  <cp:revision>188</cp:revision>
  <dcterms:created xsi:type="dcterms:W3CDTF">2014-04-21T05:07:11Z</dcterms:created>
  <dcterms:modified xsi:type="dcterms:W3CDTF">2015-03-04T19:18:10Z</dcterms:modified>
</cp:coreProperties>
</file>