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2" r:id="rId3"/>
    <p:sldId id="271" r:id="rId4"/>
    <p:sldId id="275" r:id="rId5"/>
    <p:sldId id="276" r:id="rId6"/>
    <p:sldId id="280" r:id="rId7"/>
    <p:sldId id="281" r:id="rId8"/>
    <p:sldId id="274" r:id="rId9"/>
    <p:sldId id="277" r:id="rId10"/>
    <p:sldId id="278" r:id="rId11"/>
    <p:sldId id="279" r:id="rId12"/>
    <p:sldId id="282" r:id="rId13"/>
    <p:sldId id="283" r:id="rId14"/>
    <p:sldId id="284" r:id="rId15"/>
    <p:sldId id="268" r:id="rId16"/>
    <p:sldId id="265" r:id="rId17"/>
    <p:sldId id="286" r:id="rId18"/>
    <p:sldId id="285" r:id="rId19"/>
    <p:sldId id="287" r:id="rId20"/>
    <p:sldId id="288" r:id="rId21"/>
    <p:sldId id="289" r:id="rId22"/>
    <p:sldId id="29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224D5E-470F-4D5C-835C-FB6D6016A4E5}">
          <p14:sldIdLst>
            <p14:sldId id="256"/>
            <p14:sldId id="272"/>
            <p14:sldId id="271"/>
            <p14:sldId id="275"/>
            <p14:sldId id="276"/>
            <p14:sldId id="280"/>
            <p14:sldId id="281"/>
            <p14:sldId id="274"/>
            <p14:sldId id="277"/>
            <p14:sldId id="278"/>
            <p14:sldId id="279"/>
            <p14:sldId id="282"/>
            <p14:sldId id="283"/>
            <p14:sldId id="284"/>
            <p14:sldId id="268"/>
            <p14:sldId id="265"/>
            <p14:sldId id="286"/>
            <p14:sldId id="285"/>
            <p14:sldId id="287"/>
            <p14:sldId id="288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72240" autoAdjust="0"/>
  </p:normalViewPr>
  <p:slideViewPr>
    <p:cSldViewPr snapToGrid="0">
      <p:cViewPr varScale="1">
        <p:scale>
          <a:sx n="57" d="100"/>
          <a:sy n="57" d="100"/>
        </p:scale>
        <p:origin x="175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FFCF72-1D8E-CC49-AFE8-923A202474B1}" type="doc">
      <dgm:prSet loTypeId="urn:microsoft.com/office/officeart/2005/8/layout/hProcess9" loCatId="" qsTypeId="urn:microsoft.com/office/officeart/2005/8/quickstyle/simple2" qsCatId="simple" csTypeId="urn:microsoft.com/office/officeart/2005/8/colors/accent1_2" csCatId="accent1" phldr="1"/>
      <dgm:spPr/>
    </dgm:pt>
    <dgm:pt modelId="{200ECB51-FBCF-7C4A-8058-35F1FFDE3B45}">
      <dgm:prSet phldrT="[Text]"/>
      <dgm:spPr/>
      <dgm:t>
        <a:bodyPr/>
        <a:lstStyle/>
        <a:p>
          <a:r>
            <a:rPr lang="en-US" dirty="0" smtClean="0"/>
            <a:t>ICE</a:t>
          </a:r>
          <a:endParaRPr lang="en-US" dirty="0"/>
        </a:p>
      </dgm:t>
    </dgm:pt>
    <dgm:pt modelId="{A137714F-07F3-0E4D-9705-82EC921704BC}" type="parTrans" cxnId="{7DDEB791-A875-384D-B331-98A3D2FCFA3D}">
      <dgm:prSet/>
      <dgm:spPr/>
      <dgm:t>
        <a:bodyPr/>
        <a:lstStyle/>
        <a:p>
          <a:endParaRPr lang="en-US"/>
        </a:p>
      </dgm:t>
    </dgm:pt>
    <dgm:pt modelId="{B8700D50-2BEA-9347-AB29-F316F1BA955E}" type="sibTrans" cxnId="{7DDEB791-A875-384D-B331-98A3D2FCFA3D}">
      <dgm:prSet/>
      <dgm:spPr/>
      <dgm:t>
        <a:bodyPr/>
        <a:lstStyle/>
        <a:p>
          <a:endParaRPr lang="en-US"/>
        </a:p>
      </dgm:t>
    </dgm:pt>
    <dgm:pt modelId="{CBECB0DC-9719-204B-86B4-E8FF3E2753EF}">
      <dgm:prSet phldrT="[Text]"/>
      <dgm:spPr/>
      <dgm:t>
        <a:bodyPr/>
        <a:lstStyle/>
        <a:p>
          <a:r>
            <a:rPr lang="en-US" dirty="0" smtClean="0"/>
            <a:t>EV</a:t>
          </a:r>
          <a:endParaRPr lang="en-US" dirty="0"/>
        </a:p>
      </dgm:t>
    </dgm:pt>
    <dgm:pt modelId="{4E3100E6-3193-DB40-899F-76EC648B545C}" type="parTrans" cxnId="{A8663649-9347-7E46-861B-187CF90FCB20}">
      <dgm:prSet/>
      <dgm:spPr/>
      <dgm:t>
        <a:bodyPr/>
        <a:lstStyle/>
        <a:p>
          <a:endParaRPr lang="en-US"/>
        </a:p>
      </dgm:t>
    </dgm:pt>
    <dgm:pt modelId="{0FEC9E25-E984-4140-86B3-2D936FC0A6B5}" type="sibTrans" cxnId="{A8663649-9347-7E46-861B-187CF90FCB20}">
      <dgm:prSet/>
      <dgm:spPr/>
      <dgm:t>
        <a:bodyPr/>
        <a:lstStyle/>
        <a:p>
          <a:endParaRPr lang="en-US"/>
        </a:p>
      </dgm:t>
    </dgm:pt>
    <dgm:pt modelId="{AEE625A6-DA1A-3A4B-8A8E-50F1EEB990F0}">
      <dgm:prSet phldrT="[Text]"/>
      <dgm:spPr/>
      <dgm:t>
        <a:bodyPr/>
        <a:lstStyle/>
        <a:p>
          <a:r>
            <a:rPr lang="en-US" dirty="0" smtClean="0"/>
            <a:t>FCEV</a:t>
          </a:r>
          <a:endParaRPr lang="en-US" dirty="0"/>
        </a:p>
      </dgm:t>
    </dgm:pt>
    <dgm:pt modelId="{FB0FE357-1C1C-6D42-852B-0618BF156D43}" type="parTrans" cxnId="{78ED34CC-4896-AE40-92C6-DCAECECC6417}">
      <dgm:prSet/>
      <dgm:spPr/>
      <dgm:t>
        <a:bodyPr/>
        <a:lstStyle/>
        <a:p>
          <a:endParaRPr lang="en-US"/>
        </a:p>
      </dgm:t>
    </dgm:pt>
    <dgm:pt modelId="{EE7735BC-D93E-2043-A5A2-CEA99E227EDA}" type="sibTrans" cxnId="{78ED34CC-4896-AE40-92C6-DCAECECC6417}">
      <dgm:prSet/>
      <dgm:spPr/>
      <dgm:t>
        <a:bodyPr/>
        <a:lstStyle/>
        <a:p>
          <a:endParaRPr lang="en-US"/>
        </a:p>
      </dgm:t>
    </dgm:pt>
    <dgm:pt modelId="{99B81BBE-6478-5E4C-A40C-A45016CC663D}">
      <dgm:prSet phldrT="[Text]"/>
      <dgm:spPr/>
      <dgm:t>
        <a:bodyPr/>
        <a:lstStyle/>
        <a:p>
          <a:r>
            <a:rPr lang="en-US" dirty="0" smtClean="0"/>
            <a:t>Phase </a:t>
          </a:r>
          <a:r>
            <a:rPr lang="en-US" dirty="0" err="1" smtClean="0"/>
            <a:t>Ο</a:t>
          </a:r>
          <a:endParaRPr lang="en-US" dirty="0"/>
        </a:p>
      </dgm:t>
    </dgm:pt>
    <dgm:pt modelId="{44A7F47A-F0D5-EC45-9DEE-D58AB6AA9D41}" type="parTrans" cxnId="{274867B0-167C-CF4B-843A-10EB44AF353F}">
      <dgm:prSet/>
      <dgm:spPr/>
      <dgm:t>
        <a:bodyPr/>
        <a:lstStyle/>
        <a:p>
          <a:endParaRPr lang="en-US"/>
        </a:p>
      </dgm:t>
    </dgm:pt>
    <dgm:pt modelId="{592FF61D-E39E-EE44-8634-44DF21AF4B5C}" type="sibTrans" cxnId="{274867B0-167C-CF4B-843A-10EB44AF353F}">
      <dgm:prSet/>
      <dgm:spPr/>
      <dgm:t>
        <a:bodyPr/>
        <a:lstStyle/>
        <a:p>
          <a:endParaRPr lang="en-US"/>
        </a:p>
      </dgm:t>
    </dgm:pt>
    <dgm:pt modelId="{C43E468A-7DBE-9A47-A0CE-FAEF603D47DE}">
      <dgm:prSet phldrT="[Text]"/>
      <dgm:spPr/>
      <dgm:t>
        <a:bodyPr/>
        <a:lstStyle/>
        <a:p>
          <a:r>
            <a:rPr lang="en-US" dirty="0" smtClean="0"/>
            <a:t>Phase α</a:t>
          </a:r>
          <a:endParaRPr lang="en-US" dirty="0"/>
        </a:p>
      </dgm:t>
    </dgm:pt>
    <dgm:pt modelId="{98F2A595-36DD-7341-8B68-33330A760FEB}" type="parTrans" cxnId="{9BF87C01-602B-4647-8B96-4F44F5D9ACC1}">
      <dgm:prSet/>
      <dgm:spPr/>
      <dgm:t>
        <a:bodyPr/>
        <a:lstStyle/>
        <a:p>
          <a:endParaRPr lang="en-US"/>
        </a:p>
      </dgm:t>
    </dgm:pt>
    <dgm:pt modelId="{0373B150-A397-4C46-8173-FE61571FBD08}" type="sibTrans" cxnId="{9BF87C01-602B-4647-8B96-4F44F5D9ACC1}">
      <dgm:prSet/>
      <dgm:spPr/>
      <dgm:t>
        <a:bodyPr/>
        <a:lstStyle/>
        <a:p>
          <a:endParaRPr lang="en-US"/>
        </a:p>
      </dgm:t>
    </dgm:pt>
    <dgm:pt modelId="{7BB68593-040C-CA46-A710-431BD10E0C73}">
      <dgm:prSet phldrT="[Text]"/>
      <dgm:spPr/>
      <dgm:t>
        <a:bodyPr/>
        <a:lstStyle/>
        <a:p>
          <a:r>
            <a:rPr lang="en-US" dirty="0" smtClean="0"/>
            <a:t>Phase β</a:t>
          </a:r>
          <a:endParaRPr lang="en-US" dirty="0"/>
        </a:p>
      </dgm:t>
    </dgm:pt>
    <dgm:pt modelId="{87DC331E-08D6-5349-A460-F414BAFEAD99}" type="parTrans" cxnId="{1EDFE99C-D1DB-7C42-9592-7172DD2C0256}">
      <dgm:prSet/>
      <dgm:spPr/>
      <dgm:t>
        <a:bodyPr/>
        <a:lstStyle/>
        <a:p>
          <a:endParaRPr lang="en-US"/>
        </a:p>
      </dgm:t>
    </dgm:pt>
    <dgm:pt modelId="{52056CE9-9399-B64C-8EB8-49CE46C9B282}" type="sibTrans" cxnId="{1EDFE99C-D1DB-7C42-9592-7172DD2C0256}">
      <dgm:prSet/>
      <dgm:spPr/>
      <dgm:t>
        <a:bodyPr/>
        <a:lstStyle/>
        <a:p>
          <a:endParaRPr lang="en-US"/>
        </a:p>
      </dgm:t>
    </dgm:pt>
    <dgm:pt modelId="{34583116-4192-2746-AEA4-61ED67072F7F}" type="pres">
      <dgm:prSet presAssocID="{03FFCF72-1D8E-CC49-AFE8-923A202474B1}" presName="CompostProcess" presStyleCnt="0">
        <dgm:presLayoutVars>
          <dgm:dir/>
          <dgm:resizeHandles val="exact"/>
        </dgm:presLayoutVars>
      </dgm:prSet>
      <dgm:spPr/>
    </dgm:pt>
    <dgm:pt modelId="{482EE615-43C7-1F4A-9603-ECB07B66EFFE}" type="pres">
      <dgm:prSet presAssocID="{03FFCF72-1D8E-CC49-AFE8-923A202474B1}" presName="arrow" presStyleLbl="bgShp" presStyleIdx="0" presStyleCnt="1"/>
      <dgm:spPr/>
    </dgm:pt>
    <dgm:pt modelId="{5AE2533B-F645-EB43-ABFA-630574157E5B}" type="pres">
      <dgm:prSet presAssocID="{03FFCF72-1D8E-CC49-AFE8-923A202474B1}" presName="linearProcess" presStyleCnt="0"/>
      <dgm:spPr/>
    </dgm:pt>
    <dgm:pt modelId="{78BBA88E-1412-9D41-B815-E5EB7978C2EA}" type="pres">
      <dgm:prSet presAssocID="{200ECB51-FBCF-7C4A-8058-35F1FFDE3B4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88887E-DAC5-CC4A-87E2-A6FE7F601284}" type="pres">
      <dgm:prSet presAssocID="{B8700D50-2BEA-9347-AB29-F316F1BA955E}" presName="sibTrans" presStyleCnt="0"/>
      <dgm:spPr/>
    </dgm:pt>
    <dgm:pt modelId="{85860178-F0AE-7946-8761-4381E1502A01}" type="pres">
      <dgm:prSet presAssocID="{CBECB0DC-9719-204B-86B4-E8FF3E2753E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1A20E-C73E-124F-860D-1E1145462F79}" type="pres">
      <dgm:prSet presAssocID="{0FEC9E25-E984-4140-86B3-2D936FC0A6B5}" presName="sibTrans" presStyleCnt="0"/>
      <dgm:spPr/>
    </dgm:pt>
    <dgm:pt modelId="{53F81D74-9DFD-D947-82D5-AAB9CD1EE516}" type="pres">
      <dgm:prSet presAssocID="{AEE625A6-DA1A-3A4B-8A8E-50F1EEB990F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663649-9347-7E46-861B-187CF90FCB20}" srcId="{03FFCF72-1D8E-CC49-AFE8-923A202474B1}" destId="{CBECB0DC-9719-204B-86B4-E8FF3E2753EF}" srcOrd="1" destOrd="0" parTransId="{4E3100E6-3193-DB40-899F-76EC648B545C}" sibTransId="{0FEC9E25-E984-4140-86B3-2D936FC0A6B5}"/>
    <dgm:cxn modelId="{7DDEB791-A875-384D-B331-98A3D2FCFA3D}" srcId="{03FFCF72-1D8E-CC49-AFE8-923A202474B1}" destId="{200ECB51-FBCF-7C4A-8058-35F1FFDE3B45}" srcOrd="0" destOrd="0" parTransId="{A137714F-07F3-0E4D-9705-82EC921704BC}" sibTransId="{B8700D50-2BEA-9347-AB29-F316F1BA955E}"/>
    <dgm:cxn modelId="{D40EDF40-782C-154D-8EF0-86088B4CAAEE}" type="presOf" srcId="{AEE625A6-DA1A-3A4B-8A8E-50F1EEB990F0}" destId="{53F81D74-9DFD-D947-82D5-AAB9CD1EE516}" srcOrd="0" destOrd="0" presId="urn:microsoft.com/office/officeart/2005/8/layout/hProcess9"/>
    <dgm:cxn modelId="{1EDFE99C-D1DB-7C42-9592-7172DD2C0256}" srcId="{AEE625A6-DA1A-3A4B-8A8E-50F1EEB990F0}" destId="{7BB68593-040C-CA46-A710-431BD10E0C73}" srcOrd="0" destOrd="0" parTransId="{87DC331E-08D6-5349-A460-F414BAFEAD99}" sibTransId="{52056CE9-9399-B64C-8EB8-49CE46C9B282}"/>
    <dgm:cxn modelId="{78ED34CC-4896-AE40-92C6-DCAECECC6417}" srcId="{03FFCF72-1D8E-CC49-AFE8-923A202474B1}" destId="{AEE625A6-DA1A-3A4B-8A8E-50F1EEB990F0}" srcOrd="2" destOrd="0" parTransId="{FB0FE357-1C1C-6D42-852B-0618BF156D43}" sibTransId="{EE7735BC-D93E-2043-A5A2-CEA99E227EDA}"/>
    <dgm:cxn modelId="{A6FF29C8-ED43-0D4F-BA01-AD1D75FA84DB}" type="presOf" srcId="{99B81BBE-6478-5E4C-A40C-A45016CC663D}" destId="{78BBA88E-1412-9D41-B815-E5EB7978C2EA}" srcOrd="0" destOrd="1" presId="urn:microsoft.com/office/officeart/2005/8/layout/hProcess9"/>
    <dgm:cxn modelId="{FA211741-AF93-6447-953C-CD7EDF2575B1}" type="presOf" srcId="{200ECB51-FBCF-7C4A-8058-35F1FFDE3B45}" destId="{78BBA88E-1412-9D41-B815-E5EB7978C2EA}" srcOrd="0" destOrd="0" presId="urn:microsoft.com/office/officeart/2005/8/layout/hProcess9"/>
    <dgm:cxn modelId="{54ECD4F4-C7BD-914E-A6CA-15489F5A6848}" type="presOf" srcId="{C43E468A-7DBE-9A47-A0CE-FAEF603D47DE}" destId="{85860178-F0AE-7946-8761-4381E1502A01}" srcOrd="0" destOrd="1" presId="urn:microsoft.com/office/officeart/2005/8/layout/hProcess9"/>
    <dgm:cxn modelId="{74CA4C06-B479-404E-B5BD-F19193D6C111}" type="presOf" srcId="{03FFCF72-1D8E-CC49-AFE8-923A202474B1}" destId="{34583116-4192-2746-AEA4-61ED67072F7F}" srcOrd="0" destOrd="0" presId="urn:microsoft.com/office/officeart/2005/8/layout/hProcess9"/>
    <dgm:cxn modelId="{274867B0-167C-CF4B-843A-10EB44AF353F}" srcId="{200ECB51-FBCF-7C4A-8058-35F1FFDE3B45}" destId="{99B81BBE-6478-5E4C-A40C-A45016CC663D}" srcOrd="0" destOrd="0" parTransId="{44A7F47A-F0D5-EC45-9DEE-D58AB6AA9D41}" sibTransId="{592FF61D-E39E-EE44-8634-44DF21AF4B5C}"/>
    <dgm:cxn modelId="{9BF87C01-602B-4647-8B96-4F44F5D9ACC1}" srcId="{CBECB0DC-9719-204B-86B4-E8FF3E2753EF}" destId="{C43E468A-7DBE-9A47-A0CE-FAEF603D47DE}" srcOrd="0" destOrd="0" parTransId="{98F2A595-36DD-7341-8B68-33330A760FEB}" sibTransId="{0373B150-A397-4C46-8173-FE61571FBD08}"/>
    <dgm:cxn modelId="{E03CAC5C-D892-DD4D-A988-5867CFE12352}" type="presOf" srcId="{7BB68593-040C-CA46-A710-431BD10E0C73}" destId="{53F81D74-9DFD-D947-82D5-AAB9CD1EE516}" srcOrd="0" destOrd="1" presId="urn:microsoft.com/office/officeart/2005/8/layout/hProcess9"/>
    <dgm:cxn modelId="{153012E8-BABF-924F-BFC3-2793A482A2B4}" type="presOf" srcId="{CBECB0DC-9719-204B-86B4-E8FF3E2753EF}" destId="{85860178-F0AE-7946-8761-4381E1502A01}" srcOrd="0" destOrd="0" presId="urn:microsoft.com/office/officeart/2005/8/layout/hProcess9"/>
    <dgm:cxn modelId="{8C547DD6-A468-C64D-8A42-808D16AAB490}" type="presParOf" srcId="{34583116-4192-2746-AEA4-61ED67072F7F}" destId="{482EE615-43C7-1F4A-9603-ECB07B66EFFE}" srcOrd="0" destOrd="0" presId="urn:microsoft.com/office/officeart/2005/8/layout/hProcess9"/>
    <dgm:cxn modelId="{89449BD8-E907-FC4B-A0F3-E001D6DFD005}" type="presParOf" srcId="{34583116-4192-2746-AEA4-61ED67072F7F}" destId="{5AE2533B-F645-EB43-ABFA-630574157E5B}" srcOrd="1" destOrd="0" presId="urn:microsoft.com/office/officeart/2005/8/layout/hProcess9"/>
    <dgm:cxn modelId="{37FEB940-0820-F146-B1DA-0884109D4D0D}" type="presParOf" srcId="{5AE2533B-F645-EB43-ABFA-630574157E5B}" destId="{78BBA88E-1412-9D41-B815-E5EB7978C2EA}" srcOrd="0" destOrd="0" presId="urn:microsoft.com/office/officeart/2005/8/layout/hProcess9"/>
    <dgm:cxn modelId="{2231FBFE-5BDB-6940-8E51-2CB76EBDEA0C}" type="presParOf" srcId="{5AE2533B-F645-EB43-ABFA-630574157E5B}" destId="{AD88887E-DAC5-CC4A-87E2-A6FE7F601284}" srcOrd="1" destOrd="0" presId="urn:microsoft.com/office/officeart/2005/8/layout/hProcess9"/>
    <dgm:cxn modelId="{3116C2B6-9B7B-EF41-9D8D-F283F7B6F22B}" type="presParOf" srcId="{5AE2533B-F645-EB43-ABFA-630574157E5B}" destId="{85860178-F0AE-7946-8761-4381E1502A01}" srcOrd="2" destOrd="0" presId="urn:microsoft.com/office/officeart/2005/8/layout/hProcess9"/>
    <dgm:cxn modelId="{F9AF99FD-C5D2-D44C-ADC2-7F883DB6912F}" type="presParOf" srcId="{5AE2533B-F645-EB43-ABFA-630574157E5B}" destId="{79F1A20E-C73E-124F-860D-1E1145462F79}" srcOrd="3" destOrd="0" presId="urn:microsoft.com/office/officeart/2005/8/layout/hProcess9"/>
    <dgm:cxn modelId="{45767467-294D-0940-95EC-D5847802A695}" type="presParOf" srcId="{5AE2533B-F645-EB43-ABFA-630574157E5B}" destId="{53F81D74-9DFD-D947-82D5-AAB9CD1EE51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EE615-43C7-1F4A-9603-ECB07B66EFFE}">
      <dsp:nvSpPr>
        <dsp:cNvPr id="0" name=""/>
        <dsp:cNvSpPr/>
      </dsp:nvSpPr>
      <dsp:spPr>
        <a:xfrm>
          <a:off x="491615" y="0"/>
          <a:ext cx="5571636" cy="37676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BA88E-1412-9D41-B815-E5EB7978C2EA}">
      <dsp:nvSpPr>
        <dsp:cNvPr id="0" name=""/>
        <dsp:cNvSpPr/>
      </dsp:nvSpPr>
      <dsp:spPr>
        <a:xfrm>
          <a:off x="4960" y="1130301"/>
          <a:ext cx="2059598" cy="15070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ICE</a:t>
          </a:r>
          <a:endParaRPr lang="en-US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Phase </a:t>
          </a:r>
          <a:r>
            <a:rPr lang="en-US" sz="2700" kern="1200" dirty="0" err="1" smtClean="0"/>
            <a:t>Ο</a:t>
          </a:r>
          <a:endParaRPr lang="en-US" sz="2700" kern="1200" dirty="0"/>
        </a:p>
      </dsp:txBody>
      <dsp:txXfrm>
        <a:off x="78529" y="1203870"/>
        <a:ext cx="1912460" cy="1359930"/>
      </dsp:txXfrm>
    </dsp:sp>
    <dsp:sp modelId="{85860178-F0AE-7946-8761-4381E1502A01}">
      <dsp:nvSpPr>
        <dsp:cNvPr id="0" name=""/>
        <dsp:cNvSpPr/>
      </dsp:nvSpPr>
      <dsp:spPr>
        <a:xfrm>
          <a:off x="2247634" y="1130301"/>
          <a:ext cx="2059598" cy="15070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EV</a:t>
          </a:r>
          <a:endParaRPr lang="en-US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Phase α</a:t>
          </a:r>
          <a:endParaRPr lang="en-US" sz="2700" kern="1200" dirty="0"/>
        </a:p>
      </dsp:txBody>
      <dsp:txXfrm>
        <a:off x="2321203" y="1203870"/>
        <a:ext cx="1912460" cy="1359930"/>
      </dsp:txXfrm>
    </dsp:sp>
    <dsp:sp modelId="{53F81D74-9DFD-D947-82D5-AAB9CD1EE516}">
      <dsp:nvSpPr>
        <dsp:cNvPr id="0" name=""/>
        <dsp:cNvSpPr/>
      </dsp:nvSpPr>
      <dsp:spPr>
        <a:xfrm>
          <a:off x="4490307" y="1130301"/>
          <a:ext cx="2059598" cy="15070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FCEV</a:t>
          </a:r>
          <a:endParaRPr lang="en-US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Phase β</a:t>
          </a:r>
          <a:endParaRPr lang="en-US" sz="2700" kern="1200" dirty="0"/>
        </a:p>
      </dsp:txBody>
      <dsp:txXfrm>
        <a:off x="4563876" y="1203870"/>
        <a:ext cx="1912460" cy="1359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5DDBE-46CD-4659-B4DC-AB344A2861B0}" type="datetimeFigureOut">
              <a:rPr lang="en-CA" smtClean="0"/>
              <a:t>06/03/2014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D821F-1624-4109-B090-62BAB4C0CB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2733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57D31-8B37-4BBC-BC3D-5FF4BC24992A}" type="datetimeFigureOut">
              <a:rPr lang="en-CA" smtClean="0"/>
              <a:t>06/03/2014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FD8F6-B636-4E0D-B840-9BAC925F32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2651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Gear ratio designed for fuel cell snowmobile, efficiency of gates is ~98%,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synchronous belt was chosen because of its high efficiency of 98%, and ease of use and it is less noisy in comparison to a chain drive. The gear ratio of the belt drive is 0.6.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 to meet noise regulations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draw bar pull. </a:t>
            </a:r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Duplicate this slide</a:t>
            </a:r>
            <a:r>
              <a:rPr lang="en-CA" baseline="0" dirty="0" smtClean="0"/>
              <a:t> for more content based slides – the default ‘new slide’ doesn’t work. I recommend keeping titles concise to fit in the given space.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Duplicate this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Since the BMS didn’t directly monitor the cell temperature, an </a:t>
            </a:r>
            <a:r>
              <a:rPr lang="en-CA" dirty="0" err="1" smtClean="0"/>
              <a:t>arduino</a:t>
            </a:r>
            <a:r>
              <a:rPr lang="en-CA" dirty="0" smtClean="0"/>
              <a:t> board was configured for this purpose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Black </a:t>
            </a:r>
            <a:r>
              <a:rPr lang="en-CA" dirty="0" err="1" smtClean="0"/>
              <a:t>Boltaron</a:t>
            </a:r>
            <a:r>
              <a:rPr lang="en-CA" baseline="0" dirty="0" smtClean="0"/>
              <a:t> electrical </a:t>
            </a:r>
            <a:r>
              <a:rPr lang="en-CA" baseline="0" dirty="0" err="1" smtClean="0"/>
              <a:t>insulative</a:t>
            </a:r>
            <a:r>
              <a:rPr lang="en-CA" baseline="0" dirty="0" smtClean="0"/>
              <a:t> and UL 94 V-0 flame rated sleeves for each cell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White is </a:t>
            </a:r>
            <a:r>
              <a:rPr lang="en-CA" dirty="0" err="1" smtClean="0"/>
              <a:t>Delrin</a:t>
            </a:r>
            <a:r>
              <a:rPr lang="en-CA" dirty="0" smtClean="0"/>
              <a:t> Plastic from </a:t>
            </a:r>
            <a:r>
              <a:rPr lang="en-CA" dirty="0" err="1" smtClean="0"/>
              <a:t>Dupont</a:t>
            </a:r>
            <a:r>
              <a:rPr lang="en-CA" dirty="0" smtClean="0"/>
              <a:t> is</a:t>
            </a:r>
            <a:r>
              <a:rPr lang="en-CA" baseline="0" dirty="0" smtClean="0"/>
              <a:t> electrically </a:t>
            </a:r>
            <a:r>
              <a:rPr lang="en-CA" baseline="0" dirty="0" err="1" smtClean="0"/>
              <a:t>insulative</a:t>
            </a:r>
            <a:r>
              <a:rPr lang="en-CA" baseline="0" dirty="0" smtClean="0"/>
              <a:t> and also UL 94 V-0 Flame Rated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Donated </a:t>
            </a:r>
            <a:r>
              <a:rPr lang="en-CA" dirty="0" err="1" smtClean="0"/>
              <a:t>skandic</a:t>
            </a:r>
            <a:r>
              <a:rPr lang="en-CA" dirty="0" smtClean="0"/>
              <a:t> tundra LT</a:t>
            </a:r>
            <a:r>
              <a:rPr lang="en-CA" baseline="0" dirty="0" smtClean="0"/>
              <a:t> from BRP, larger sled in order to accommodate necessary systems involved with proposed fuel cell system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9395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43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Meet the SAE CSC Safety Standards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Surpass a pure electric range of 10 mi / 25 km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Have a dry sled weight of &lt; 350 kg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Cold start to 100 </a:t>
            </a:r>
            <a:r>
              <a:rPr lang="en-US" dirty="0" err="1" smtClean="0">
                <a:solidFill>
                  <a:srgbClr val="323232"/>
                </a:solidFill>
              </a:rPr>
              <a:t>ft</a:t>
            </a:r>
            <a:r>
              <a:rPr lang="en-US" dirty="0" smtClean="0">
                <a:solidFill>
                  <a:srgbClr val="323232"/>
                </a:solidFill>
              </a:rPr>
              <a:t> in &lt; 40 sec.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Draw Bar Pull of 350</a:t>
            </a:r>
            <a:r>
              <a:rPr lang="en-US" baseline="0" dirty="0" smtClean="0">
                <a:solidFill>
                  <a:srgbClr val="323232"/>
                </a:solidFill>
              </a:rPr>
              <a:t> </a:t>
            </a:r>
            <a:r>
              <a:rPr lang="en-US" baseline="0" dirty="0" err="1" smtClean="0">
                <a:solidFill>
                  <a:srgbClr val="323232"/>
                </a:solidFill>
              </a:rPr>
              <a:t>lbs</a:t>
            </a:r>
            <a:r>
              <a:rPr lang="en-US" baseline="0" dirty="0" smtClean="0">
                <a:solidFill>
                  <a:srgbClr val="323232"/>
                </a:solidFill>
              </a:rPr>
              <a:t>/ 150 kg</a:t>
            </a:r>
            <a:endParaRPr lang="en-US" dirty="0" smtClean="0">
              <a:solidFill>
                <a:srgbClr val="32323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32323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2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Did calculations to find power required for different possible cases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Cruising at constant velocity plus accelerating to that needed about …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Same calculations for 10 degree incline with …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For hybrid vehicle with additional systems that add weight the necessary horsepower required was …</a:t>
            </a:r>
          </a:p>
          <a:p>
            <a:pPr marL="0" indent="0">
              <a:buFontTx/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557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often require more maintenance and have a shorter lifetime when compared to AC motors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cannot run as high in rpm due to the brushes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don’t require energy conversion losses that AC motors undergo in electric vehicle applications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 motors are naturally more compact, rugged, and have increased lifetimes when compared to DC motors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AC motor’s primary advantage when applied to electric vehicles comes down to its ability to provide a high torque output over a much larger range of rpms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fixed gear ratio can be used without sacrificing performance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Comparing an AC motor to an equivalent DC motor in power output at a specified rpm, the AC motor will be more efficient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8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often require more maintenance and have a shorter lifetime when compared to AC motors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cannot run as high in rpm due to the brushes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don’t require energy conversion losses that AC motors undergo in electric vehicle applications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 motors are naturally more compact, rugged, and have increased lifetimes when compared to DC motors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AC motor’s primary advantage when applied to electric vehicles comes down to its ability to provide a high torque output over a much larger range of rpms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fixed gear ratio can be used without sacrificing performance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Comparing an AC motor to an equivalent DC motor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power output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a specified rpm, the AC motor will be more efficient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8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89% conversion</a:t>
            </a:r>
            <a:r>
              <a:rPr lang="en-US" baseline="0" dirty="0" smtClean="0"/>
              <a:t> efficiency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0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Can see the peak and continuous ratings of motor. </a:t>
            </a:r>
          </a:p>
          <a:p>
            <a:r>
              <a:rPr lang="en-CA" baseline="0" dirty="0" smtClean="0"/>
              <a:t>Can see max torque region at low rpm, drops off after around 3000 rpm</a:t>
            </a:r>
          </a:p>
          <a:p>
            <a:r>
              <a:rPr lang="en-CA" baseline="0" dirty="0" smtClean="0"/>
              <a:t>Max continuous power of around 30hp</a:t>
            </a:r>
          </a:p>
          <a:p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82818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Can see the peak and continuous ratings of motor. </a:t>
            </a:r>
          </a:p>
          <a:p>
            <a:r>
              <a:rPr lang="en-CA" baseline="0" dirty="0" smtClean="0"/>
              <a:t>Can see max torque region at low rpm, drops off after around 3000 rpm</a:t>
            </a:r>
          </a:p>
          <a:p>
            <a:r>
              <a:rPr lang="en-CA" baseline="0" dirty="0" smtClean="0"/>
              <a:t>Max power at about 60hp, can’t maintain</a:t>
            </a:r>
          </a:p>
          <a:p>
            <a:endParaRPr lang="en-CA" baseline="0" dirty="0" smtClean="0"/>
          </a:p>
          <a:p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1663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11A7-98D5-4786-BF56-F0DEDF8A9FFB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0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F0E1-3969-4921-BC87-E647A8CEC486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9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F48B-6CCA-41EC-8DF4-81CFD0FB393D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46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D37F-9117-4F30-BF73-49A3EC273AFD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2266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D43-115F-4BD3-A2F0-6CB31975A317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0724-444E-4C45-B639-8A51514AE28F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4243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E727-26D9-4C93-86CE-AFBAF502E5A6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17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9BD0-2ECE-4F77-87AB-87501897DF44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353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3E3A-2E33-4DFB-9CEB-D20923DB4F40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9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81DD-79CB-4E9A-B2D4-71402B9A94E2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5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592F-CCAE-4132-97E0-E64522FC2879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9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B8F0-A61C-46AB-B3D6-7DC1BBC8CAFE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30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F55BC-9679-4312-A3CF-6C9152347A34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848-AA2B-4C84-982E-203534B1660E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5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E105B-5476-4CA8-8B42-97D1DB7E0B26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AC1EC-2D10-49B8-9C5B-A47DCE67969B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8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F147-8987-4B40-B52B-90AB6577914F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F8B8557-87AB-46A6-AD2F-27840A4AF959}" type="datetime1">
              <a:rPr lang="en-US" smtClean="0"/>
              <a:t>3/6/2014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28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09334" y="1181101"/>
            <a:ext cx="6154713" cy="30987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dirty="0" smtClean="0"/>
              <a:t>Clean snowmobile</a:t>
            </a:r>
            <a:endParaRPr lang="en-CA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885948" y="6562725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</a:p>
          <a:p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rgbClr val="F2F2F2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rgbClr val="F2F2F2"/>
                </a:solidFill>
              </a:rPr>
              <a:t>2014</a:t>
            </a:r>
            <a:endParaRPr lang="en-US" sz="1050" dirty="0">
              <a:solidFill>
                <a:srgbClr val="F2F2F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 b="6585"/>
          <a:stretch/>
        </p:blipFill>
        <p:spPr>
          <a:xfrm>
            <a:off x="2083361" y="1422399"/>
            <a:ext cx="6599844" cy="40386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Peak Motor Curves</a:t>
            </a:r>
            <a:endParaRPr lang="en-US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69" y="2470150"/>
            <a:ext cx="4023032" cy="2343150"/>
          </a:xfrm>
        </p:spPr>
        <p:txBody>
          <a:bodyPr/>
          <a:lstStyle/>
          <a:p>
            <a:r>
              <a:rPr lang="en-CA" dirty="0" smtClean="0"/>
              <a:t>Gates </a:t>
            </a:r>
            <a:r>
              <a:rPr lang="en-CA" dirty="0" err="1" smtClean="0"/>
              <a:t>Polychain</a:t>
            </a:r>
            <a:r>
              <a:rPr lang="en-CA" dirty="0" smtClean="0"/>
              <a:t> GT Carbon Belt</a:t>
            </a:r>
          </a:p>
          <a:p>
            <a:r>
              <a:rPr lang="en-CA" dirty="0" smtClean="0"/>
              <a:t>Direct belt drive</a:t>
            </a:r>
          </a:p>
          <a:p>
            <a:r>
              <a:rPr lang="en-CA" dirty="0" smtClean="0"/>
              <a:t>Total gear ratio of 1.4</a:t>
            </a:r>
          </a:p>
          <a:p>
            <a:pPr marL="0" indent="0">
              <a:buNone/>
            </a:pPr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Laura\Pictures\QFCT\IMG_16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12933" r="20758" b="10596"/>
          <a:stretch/>
        </p:blipFill>
        <p:spPr bwMode="auto">
          <a:xfrm>
            <a:off x="5153023" y="1717553"/>
            <a:ext cx="3571877" cy="3159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Gear Ratio/Transmission</a:t>
            </a:r>
            <a:endParaRPr lang="en-US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Battery Chemistry Selection</a:t>
            </a:r>
            <a:endParaRPr lang="en-US" sz="2800" b="1" dirty="0">
              <a:solidFill>
                <a:srgbClr val="32323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902" y="1676400"/>
            <a:ext cx="6456197" cy="354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3400" y="53213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23232"/>
                </a:solidFill>
              </a:rPr>
              <a:t>Pistoia, G., "Battery Operated Devices and Systems - From</a:t>
            </a:r>
          </a:p>
          <a:p>
            <a:r>
              <a:rPr lang="en-US" sz="1200" dirty="0">
                <a:solidFill>
                  <a:srgbClr val="323232"/>
                </a:solidFill>
              </a:rPr>
              <a:t>Portable Electronics to Industrial Products," Elsevier, 2009.</a:t>
            </a:r>
          </a:p>
        </p:txBody>
      </p:sp>
    </p:spTree>
    <p:extLst>
      <p:ext uri="{BB962C8B-B14F-4D97-AF65-F5344CB8AC3E}">
        <p14:creationId xmlns:p14="http://schemas.microsoft.com/office/powerpoint/2010/main" val="31038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2013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Battery Chemistry Selection</a:t>
            </a:r>
            <a:endParaRPr lang="en-US" sz="2800" b="1" dirty="0">
              <a:solidFill>
                <a:srgbClr val="323232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581872"/>
              </p:ext>
            </p:extLst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703"/>
                <a:gridCol w="2423015"/>
                <a:gridCol w="1846108"/>
                <a:gridCol w="1687457"/>
                <a:gridCol w="2105717"/>
              </a:tblGrid>
              <a:tr h="7081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Battery Type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Lead Acid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 Cad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 MH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Li-Ion</a:t>
                      </a:r>
                      <a:endParaRPr lang="en-US" dirty="0"/>
                    </a:p>
                  </a:txBody>
                  <a:tcPr anchor="ctr"/>
                </a:tc>
              </a:tr>
              <a:tr h="70816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Battery Voltage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 V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1.25</a:t>
                      </a:r>
                      <a:r>
                        <a:rPr lang="en-US" baseline="0" dirty="0" smtClean="0"/>
                        <a:t> V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 V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 V</a:t>
                      </a:r>
                      <a:endParaRPr lang="en-US" dirty="0"/>
                    </a:p>
                  </a:txBody>
                  <a:tcPr anchor="ctr"/>
                </a:tc>
              </a:tr>
              <a:tr h="29817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Superior</a:t>
                      </a:r>
                      <a:r>
                        <a:rPr lang="en-US" sz="1400" baseline="0" dirty="0" smtClean="0"/>
                        <a:t> long-term reliability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Most Economical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High mechanical strength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High efficiency charge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Good cold weather discharge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No heavy</a:t>
                      </a:r>
                      <a:r>
                        <a:rPr lang="en-US" sz="1400" baseline="0" dirty="0" smtClean="0"/>
                        <a:t> metals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Relatively high capacity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Better energy density than NiCad and Lead Acid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No memory effect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Low self-discharge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Very</a:t>
                      </a:r>
                      <a:r>
                        <a:rPr lang="en-US" sz="1400" baseline="0" dirty="0" smtClean="0"/>
                        <a:t> high energy density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Superior cycling abilities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Good cold weather discharge capabilities</a:t>
                      </a:r>
                      <a:endParaRPr lang="en-US" sz="1400" dirty="0"/>
                    </a:p>
                  </a:txBody>
                  <a:tcPr/>
                </a:tc>
              </a:tr>
              <a:tr h="245993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Low cycle life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Low energy density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High self-discharge in flooded batteries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Poor low temperature</a:t>
                      </a:r>
                      <a:r>
                        <a:rPr lang="en-US" sz="1400" baseline="0" dirty="0" smtClean="0"/>
                        <a:t> discharge abilities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Low energy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Memory effect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Toxicity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High self-discharge especially in sealed cells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More expensive than Ni-Cad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Very high self-discharge</a:t>
                      </a:r>
                      <a:r>
                        <a:rPr lang="en-US" sz="1400" baseline="0" dirty="0" smtClean="0"/>
                        <a:t> (more than Ni-Cad)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The most expensive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Safety problems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Requires control</a:t>
                      </a:r>
                      <a:r>
                        <a:rPr lang="en-US" sz="1400" baseline="0" dirty="0" smtClean="0"/>
                        <a:t> of charge/discharge limits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Degrades at high temperatures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Why Li-ION Batteries</a:t>
            </a:r>
            <a:endParaRPr lang="en-US" sz="2800" b="1" dirty="0">
              <a:solidFill>
                <a:srgbClr val="32323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4266" y="1507067"/>
            <a:ext cx="6062133" cy="372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323232"/>
                </a:solidFill>
              </a:rPr>
              <a:t> • Highest energy density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323232"/>
                </a:solidFill>
              </a:rPr>
              <a:t> • No memory effects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323232"/>
                </a:solidFill>
              </a:rPr>
              <a:t> • Low self-discharge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323232"/>
                </a:solidFill>
              </a:rPr>
              <a:t> • Superior cycling </a:t>
            </a:r>
            <a:r>
              <a:rPr lang="en-US" sz="2400" dirty="0" smtClean="0">
                <a:solidFill>
                  <a:srgbClr val="323232"/>
                </a:solidFill>
              </a:rPr>
              <a:t>abilities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323232"/>
                </a:solidFill>
              </a:rPr>
              <a:t>Superior Cold-Start Capabilities</a:t>
            </a:r>
            <a:endParaRPr lang="en-US" sz="2400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975" y="1414780"/>
            <a:ext cx="5410200" cy="4721860"/>
          </a:xfrm>
        </p:spPr>
        <p:txBody>
          <a:bodyPr>
            <a:normAutofit/>
          </a:bodyPr>
          <a:lstStyle/>
          <a:p>
            <a:r>
              <a:rPr lang="en-CA" dirty="0" smtClean="0"/>
              <a:t>25 Dow </a:t>
            </a:r>
            <a:r>
              <a:rPr lang="en-CA" dirty="0" err="1" smtClean="0"/>
              <a:t>Kokam</a:t>
            </a:r>
            <a:r>
              <a:rPr lang="en-CA" dirty="0" smtClean="0"/>
              <a:t> Cells</a:t>
            </a:r>
          </a:p>
          <a:p>
            <a:pPr lvl="1"/>
            <a:r>
              <a:rPr lang="en-CA" dirty="0" smtClean="0"/>
              <a:t>2.7—4.2V, 3.7V Nominal</a:t>
            </a:r>
          </a:p>
          <a:p>
            <a:pPr lvl="1"/>
            <a:r>
              <a:rPr lang="en-CA" dirty="0" smtClean="0"/>
              <a:t>Pulse Discharge Current 750A</a:t>
            </a:r>
          </a:p>
          <a:p>
            <a:pPr lvl="1"/>
            <a:r>
              <a:rPr lang="en-CA" dirty="0" smtClean="0"/>
              <a:t>Max Discharge Current 450A</a:t>
            </a:r>
          </a:p>
          <a:p>
            <a:pPr lvl="1"/>
            <a:r>
              <a:rPr lang="en-CA" dirty="0" smtClean="0"/>
              <a:t>Max Charge Current 225A</a:t>
            </a:r>
          </a:p>
          <a:p>
            <a:r>
              <a:rPr lang="en-CA" dirty="0" smtClean="0"/>
              <a:t>Pack Specs:</a:t>
            </a:r>
          </a:p>
          <a:p>
            <a:pPr lvl="1"/>
            <a:r>
              <a:rPr lang="en-CA" dirty="0" smtClean="0"/>
              <a:t>92.5 V nominal</a:t>
            </a:r>
          </a:p>
          <a:p>
            <a:pPr lvl="1"/>
            <a:r>
              <a:rPr lang="en-CA" dirty="0" smtClean="0"/>
              <a:t>6.9</a:t>
            </a:r>
            <a:r>
              <a:rPr lang="en-CA" dirty="0" smtClean="0"/>
              <a:t> </a:t>
            </a:r>
            <a:r>
              <a:rPr lang="en-CA" dirty="0" smtClean="0"/>
              <a:t>kWh*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942" y="1685723"/>
            <a:ext cx="3130693" cy="324822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93838" y="6296024"/>
            <a:ext cx="3459287" cy="276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CA" sz="1400" dirty="0" smtClean="0"/>
              <a:t>* Dependant on operating current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Our Li-ion Batteries</a:t>
            </a:r>
            <a:endParaRPr lang="en-US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221" y="1304923"/>
            <a:ext cx="5410200" cy="3124202"/>
          </a:xfrm>
        </p:spPr>
        <p:txBody>
          <a:bodyPr>
            <a:normAutofit/>
          </a:bodyPr>
          <a:lstStyle/>
          <a:p>
            <a:r>
              <a:rPr lang="en-CA" dirty="0" smtClean="0"/>
              <a:t>Discharge Temperature ranges from       -30</a:t>
            </a:r>
            <a:r>
              <a:rPr lang="en-CA" dirty="0"/>
              <a:t>˚C</a:t>
            </a:r>
            <a:r>
              <a:rPr lang="en-CA" dirty="0" smtClean="0"/>
              <a:t>/-22˚</a:t>
            </a:r>
            <a:r>
              <a:rPr lang="en-CA" dirty="0" smtClean="0"/>
              <a:t>F </a:t>
            </a:r>
            <a:r>
              <a:rPr lang="en-CA" dirty="0"/>
              <a:t>to </a:t>
            </a:r>
            <a:r>
              <a:rPr lang="en-CA" dirty="0" smtClean="0"/>
              <a:t>60˚C/140˚</a:t>
            </a:r>
            <a:r>
              <a:rPr lang="en-CA" dirty="0"/>
              <a:t>F</a:t>
            </a:r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1"/>
          <a:stretch/>
        </p:blipFill>
        <p:spPr bwMode="auto">
          <a:xfrm>
            <a:off x="2657473" y="2286000"/>
            <a:ext cx="4210051" cy="384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Our Li-ion Batteries</a:t>
            </a:r>
            <a:endParaRPr lang="en-US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242" y="2136140"/>
            <a:ext cx="4890558" cy="4721860"/>
          </a:xfrm>
        </p:spPr>
        <p:txBody>
          <a:bodyPr>
            <a:normAutofit/>
          </a:bodyPr>
          <a:lstStyle/>
          <a:p>
            <a:pPr marL="285750" lvl="1"/>
            <a:r>
              <a:rPr lang="en-CA" dirty="0" smtClean="0"/>
              <a:t>Prevents </a:t>
            </a:r>
            <a:r>
              <a:rPr lang="en-CA" dirty="0"/>
              <a:t>Harmful Battery Conditions by Shutting Down the HV Battery Pack</a:t>
            </a:r>
          </a:p>
          <a:p>
            <a:r>
              <a:rPr lang="en-CA" dirty="0" err="1" smtClean="0"/>
              <a:t>Elithion</a:t>
            </a:r>
            <a:r>
              <a:rPr lang="en-CA" dirty="0" smtClean="0"/>
              <a:t> </a:t>
            </a:r>
            <a:r>
              <a:rPr lang="en-CA" dirty="0" smtClean="0"/>
              <a:t>- </a:t>
            </a:r>
            <a:r>
              <a:rPr lang="en-CA" dirty="0" err="1" smtClean="0"/>
              <a:t>Lithiumate</a:t>
            </a:r>
            <a:r>
              <a:rPr lang="en-CA" dirty="0" smtClean="0"/>
              <a:t> Pro </a:t>
            </a:r>
          </a:p>
          <a:p>
            <a:pPr lvl="1"/>
            <a:r>
              <a:rPr lang="en-CA" dirty="0" smtClean="0"/>
              <a:t>Monitors</a:t>
            </a:r>
          </a:p>
          <a:p>
            <a:pPr lvl="2"/>
            <a:r>
              <a:rPr lang="en-CA" dirty="0" smtClean="0"/>
              <a:t>Cell Voltage</a:t>
            </a:r>
          </a:p>
          <a:p>
            <a:pPr lvl="2"/>
            <a:r>
              <a:rPr lang="en-CA" dirty="0" smtClean="0"/>
              <a:t>Cell Charge/Discharge</a:t>
            </a:r>
          </a:p>
          <a:p>
            <a:pPr lvl="2"/>
            <a:r>
              <a:rPr lang="en-CA" dirty="0" smtClean="0"/>
              <a:t>State of Charge</a:t>
            </a:r>
          </a:p>
          <a:p>
            <a:pPr lvl="2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323232"/>
                </a:solidFill>
              </a:rPr>
              <a:t>The Battery Management System</a:t>
            </a:r>
            <a:endParaRPr lang="en-US" sz="2400" b="1" dirty="0">
              <a:solidFill>
                <a:srgbClr val="32323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359400" y="2125134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6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Temperature Monitoring</a:t>
            </a:r>
            <a:endParaRPr lang="en-US" sz="2800" b="1" dirty="0">
              <a:solidFill>
                <a:srgbClr val="32323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767" y="1439333"/>
            <a:ext cx="6210300" cy="414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7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242" y="2136140"/>
            <a:ext cx="4890558" cy="4721860"/>
          </a:xfrm>
        </p:spPr>
        <p:txBody>
          <a:bodyPr>
            <a:normAutofit/>
          </a:bodyPr>
          <a:lstStyle/>
          <a:p>
            <a:pPr lvl="2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323232"/>
                </a:solidFill>
              </a:rPr>
              <a:t>The Battery Pack Assembly</a:t>
            </a:r>
            <a:endParaRPr lang="en-US" sz="2400" b="1" dirty="0">
              <a:solidFill>
                <a:srgbClr val="32323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779" t="28194" r="2037" b="8194"/>
          <a:stretch/>
        </p:blipFill>
        <p:spPr>
          <a:xfrm>
            <a:off x="931332" y="1811866"/>
            <a:ext cx="7789333" cy="3877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28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429084"/>
              </p:ext>
            </p:extLst>
          </p:nvPr>
        </p:nvGraphicFramePr>
        <p:xfrm>
          <a:off x="1905000" y="1346200"/>
          <a:ext cx="6554867" cy="3767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</a:t>
            </a:r>
            <a:r>
              <a:rPr lang="en-CA" dirty="0" smtClean="0"/>
              <a:t>2014</a:t>
            </a:r>
            <a:endParaRPr lang="en-US" dirty="0"/>
          </a:p>
        </p:txBody>
      </p:sp>
      <p:pic>
        <p:nvPicPr>
          <p:cNvPr id="6" name="Content Placeholder 4" descr="Screen Shot 2014-03-06 at 10.42.00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5" r="-9005"/>
          <a:stretch>
            <a:fillRect/>
          </a:stretch>
        </p:blipFill>
        <p:spPr>
          <a:xfrm>
            <a:off x="304800" y="4533900"/>
            <a:ext cx="2356435" cy="1354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Straight Connector 7"/>
          <p:cNvCxnSpPr/>
          <p:nvPr/>
        </p:nvCxnSpPr>
        <p:spPr>
          <a:xfrm flipH="1">
            <a:off x="317500" y="3238500"/>
            <a:ext cx="1562100" cy="13208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628900" y="3860800"/>
            <a:ext cx="1320801" cy="19685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2899" y="4813300"/>
            <a:ext cx="1625600" cy="121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Straight Connector 13"/>
          <p:cNvCxnSpPr>
            <a:endCxn id="13" idx="2"/>
          </p:cNvCxnSpPr>
          <p:nvPr/>
        </p:nvCxnSpPr>
        <p:spPr>
          <a:xfrm>
            <a:off x="6413500" y="3238500"/>
            <a:ext cx="279399" cy="21844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3"/>
          </p:cNvCxnSpPr>
          <p:nvPr/>
        </p:nvCxnSpPr>
        <p:spPr>
          <a:xfrm flipH="1">
            <a:off x="8343900" y="3230035"/>
            <a:ext cx="115967" cy="220556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800" y="4406901"/>
            <a:ext cx="2533650" cy="1689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3" name="Straight Connector 22"/>
          <p:cNvCxnSpPr/>
          <p:nvPr/>
        </p:nvCxnSpPr>
        <p:spPr>
          <a:xfrm flipH="1">
            <a:off x="3644900" y="3086100"/>
            <a:ext cx="749300" cy="18796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2" idx="6"/>
          </p:cNvCxnSpPr>
          <p:nvPr/>
        </p:nvCxnSpPr>
        <p:spPr>
          <a:xfrm flipH="1">
            <a:off x="6140450" y="3225800"/>
            <a:ext cx="44450" cy="2025651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5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242" y="2136140"/>
            <a:ext cx="4890558" cy="4721860"/>
          </a:xfrm>
        </p:spPr>
        <p:txBody>
          <a:bodyPr>
            <a:normAutofit/>
          </a:bodyPr>
          <a:lstStyle/>
          <a:p>
            <a:pPr lvl="2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323232"/>
                </a:solidFill>
              </a:rPr>
              <a:t>The Battery Pack Assembly</a:t>
            </a:r>
            <a:endParaRPr lang="en-US" sz="2400" b="1" dirty="0">
              <a:solidFill>
                <a:srgbClr val="32323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222" t="8194" r="3704" b="19305"/>
          <a:stretch/>
        </p:blipFill>
        <p:spPr>
          <a:xfrm>
            <a:off x="829733" y="1405467"/>
            <a:ext cx="7687733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54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2" y="476250"/>
            <a:ext cx="5705478" cy="93345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MSRP &amp; COST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372" y="1257300"/>
            <a:ext cx="5704204" cy="3438524"/>
          </a:xfrm>
        </p:spPr>
        <p:txBody>
          <a:bodyPr/>
          <a:lstStyle/>
          <a:p>
            <a:pPr marL="0" indent="0">
              <a:buNone/>
            </a:pPr>
            <a:endParaRPr lang="en-CA" dirty="0" smtClean="0"/>
          </a:p>
          <a:p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6992"/>
              </p:ext>
            </p:extLst>
          </p:nvPr>
        </p:nvGraphicFramePr>
        <p:xfrm>
          <a:off x="2262715" y="2223559"/>
          <a:ext cx="5069418" cy="264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709"/>
                <a:gridCol w="2534709"/>
              </a:tblGrid>
              <a:tr h="621242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Vehicle Type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Cost (CAD)</a:t>
                      </a:r>
                      <a:endParaRPr lang="en-CA" sz="2400" dirty="0"/>
                    </a:p>
                  </a:txBody>
                  <a:tcPr/>
                </a:tc>
              </a:tr>
              <a:tr h="1014236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FC Snowmobile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~ $106</a:t>
                      </a:r>
                      <a:r>
                        <a:rPr lang="en-CA" sz="2400" baseline="0" dirty="0" smtClean="0"/>
                        <a:t> 000</a:t>
                      </a:r>
                      <a:endParaRPr lang="en-CA" sz="2400" dirty="0"/>
                    </a:p>
                  </a:txBody>
                  <a:tcPr/>
                </a:tc>
              </a:tr>
              <a:tr h="1014236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Battery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~ $33 000</a:t>
                      </a:r>
                      <a:endParaRPr lang="en-CA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4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2" y="476250"/>
            <a:ext cx="5257799" cy="933450"/>
          </a:xfrm>
        </p:spPr>
        <p:txBody>
          <a:bodyPr>
            <a:normAutofit/>
          </a:bodyPr>
          <a:lstStyle/>
          <a:p>
            <a:r>
              <a:rPr lang="en-CA" dirty="0" smtClean="0"/>
              <a:t>Our Sponsors</a:t>
            </a:r>
            <a:endParaRPr lang="en-CA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chemeClr val="tx1"/>
                </a:solidFill>
              </a:rPr>
              <a:t>2014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52" y="1836848"/>
            <a:ext cx="2528157" cy="1734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523999"/>
            <a:ext cx="1628524" cy="2047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9" y="2452392"/>
            <a:ext cx="2638428" cy="1534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" y="4028821"/>
            <a:ext cx="2526872" cy="1124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85" y="3711664"/>
            <a:ext cx="3032364" cy="8793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0" y="3704636"/>
            <a:ext cx="1648414" cy="16484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5372100"/>
            <a:ext cx="3158988" cy="1063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84" y="4972051"/>
            <a:ext cx="2890125" cy="128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67" y="1304924"/>
            <a:ext cx="2436438" cy="147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323232"/>
                </a:solidFill>
              </a:rPr>
              <a:t>Skandic</a:t>
            </a:r>
            <a:r>
              <a:rPr lang="en-US" sz="2000" b="1" dirty="0" smtClean="0">
                <a:solidFill>
                  <a:srgbClr val="323232"/>
                </a:solidFill>
              </a:rPr>
              <a:t> Tundra LT EV Conversion</a:t>
            </a:r>
            <a:endParaRPr lang="en-US" sz="2000" b="1" dirty="0">
              <a:solidFill>
                <a:srgbClr val="323232"/>
              </a:solidFill>
            </a:endParaRPr>
          </a:p>
        </p:txBody>
      </p:sp>
      <p:pic>
        <p:nvPicPr>
          <p:cNvPr id="5" name="Content Placeholder 4" descr="Screen Shot 2014-03-06 at 10.42.00 AM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5" r="-9005"/>
          <a:stretch>
            <a:fillRect/>
          </a:stretch>
        </p:blipFill>
        <p:spPr>
          <a:xfrm>
            <a:off x="1041400" y="2501900"/>
            <a:ext cx="3969335" cy="2281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</a:t>
            </a:r>
            <a:r>
              <a:rPr lang="en-CA" dirty="0" smtClean="0"/>
              <a:t>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51500" y="2336800"/>
            <a:ext cx="3492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Engine Specs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600 cc – 2 Stroke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Max RPM of 7250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Fuel Specs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Regular Unleaded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40 L/10.6 Gal. Tank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Hydraulic Breaking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Dry Weight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229 kg/505 lbs.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323232"/>
                </a:solidFill>
              </a:rPr>
              <a:t>EV Conversion Objectives</a:t>
            </a:r>
            <a:endParaRPr lang="en-US" sz="2400" b="1" dirty="0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</a:t>
            </a:r>
            <a:r>
              <a:rPr lang="en-CA" dirty="0" smtClean="0"/>
              <a:t>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1406170"/>
            <a:ext cx="2225838" cy="166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8700" y="1747122"/>
            <a:ext cx="3606800" cy="3536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26" y="3263900"/>
            <a:ext cx="3468874" cy="2313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" y="1233488"/>
            <a:ext cx="3429000" cy="19288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500" y="2317074"/>
            <a:ext cx="3644900" cy="2051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300" y="3227388"/>
            <a:ext cx="3429000" cy="19288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8908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323232"/>
                </a:solidFill>
              </a:rPr>
              <a:t>Power Requirements/Calculations</a:t>
            </a:r>
            <a:endParaRPr lang="en-US" sz="2000" b="1" dirty="0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</a:t>
            </a:r>
            <a:r>
              <a:rPr lang="en-CA" dirty="0" smtClean="0"/>
              <a:t>2014</a:t>
            </a:r>
            <a:endParaRPr lang="en-US" dirty="0"/>
          </a:p>
        </p:txBody>
      </p:sp>
      <p:pic>
        <p:nvPicPr>
          <p:cNvPr id="8" name="Picture 7" descr="Screen Shot 2014-03-06 at 11.34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397000"/>
            <a:ext cx="6014924" cy="392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4112260"/>
            <a:ext cx="1939925" cy="1551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10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23232"/>
                </a:solidFill>
              </a:rPr>
              <a:t>AC vs. DC</a:t>
            </a:r>
            <a:endParaRPr lang="en-US" b="1" dirty="0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</a:t>
            </a:r>
            <a:r>
              <a:rPr lang="en-CA" dirty="0" smtClean="0"/>
              <a:t>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1727200"/>
            <a:ext cx="5080000" cy="341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2476500" y="2438400"/>
            <a:ext cx="2120900" cy="2044700"/>
          </a:xfrm>
          <a:prstGeom prst="ellipse">
            <a:avLst/>
          </a:prstGeom>
          <a:noFill/>
          <a:ln w="76200" cmpd="sng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23232"/>
                </a:solidFill>
              </a:rPr>
              <a:t>AC vs. DC</a:t>
            </a:r>
            <a:endParaRPr lang="en-US" b="1" dirty="0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</a:t>
            </a:r>
            <a:r>
              <a:rPr lang="en-CA" dirty="0" smtClean="0"/>
              <a:t>Fuel Cell Team - SAE Clean Snowmobile Challenge </a:t>
            </a:r>
            <a:r>
              <a:rPr lang="en-CA" dirty="0" smtClean="0"/>
              <a:t>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5800" y="1562100"/>
            <a:ext cx="60833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323232"/>
                </a:solidFill>
              </a:rPr>
              <a:t> • Less intensive transmission conversion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323232"/>
                </a:solidFill>
              </a:rPr>
              <a:t> • Higher energy conversion efficiency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323232"/>
                </a:solidFill>
              </a:rPr>
              <a:t> • More compact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323232"/>
                </a:solidFill>
              </a:rPr>
              <a:t> • Longer lifetime and higher reliability</a:t>
            </a:r>
          </a:p>
        </p:txBody>
      </p:sp>
    </p:spTree>
    <p:extLst>
      <p:ext uri="{BB962C8B-B14F-4D97-AF65-F5344CB8AC3E}">
        <p14:creationId xmlns:p14="http://schemas.microsoft.com/office/powerpoint/2010/main" val="32160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323232"/>
                </a:solidFill>
              </a:rPr>
              <a:t>Motor Selection</a:t>
            </a:r>
            <a:endParaRPr lang="en-US" sz="2800" b="1" dirty="0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</a:t>
            </a:r>
            <a:r>
              <a:rPr lang="en-CA" dirty="0" smtClean="0"/>
              <a:t>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51500" y="2336800"/>
            <a:ext cx="349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 descr="C:\Users\Laura\Pictures\QFCT\IMG_1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1782641"/>
            <a:ext cx="4821561" cy="3601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19470025">
            <a:off x="2430261" y="3107778"/>
            <a:ext cx="496927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 – 35 by HPEVS</a:t>
            </a:r>
            <a:endParaRPr lang="en-CA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5" b="8486"/>
          <a:stretch/>
        </p:blipFill>
        <p:spPr>
          <a:xfrm>
            <a:off x="1985962" y="1549399"/>
            <a:ext cx="6586538" cy="385521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rgbClr val="F2F2F2"/>
                </a:solidFill>
              </a:rPr>
              <a:t>Queen's Fuel Cell Team - SAE Clean Snowmobile Challenge </a:t>
            </a:r>
            <a:r>
              <a:rPr lang="en-CA" sz="1050" dirty="0" smtClean="0">
                <a:solidFill>
                  <a:srgbClr val="F2F2F2"/>
                </a:solidFill>
              </a:rPr>
              <a:t>2014</a:t>
            </a:r>
            <a:endParaRPr lang="en-US" sz="1050" dirty="0">
              <a:solidFill>
                <a:srgbClr val="F2F2F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Continuous Motor Curves</a:t>
            </a:r>
            <a:endParaRPr lang="en-US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Custom 23">
      <a:dk1>
        <a:srgbClr val="646464"/>
      </a:dk1>
      <a:lt1>
        <a:srgbClr val="F2F2F2"/>
      </a:lt1>
      <a:dk2>
        <a:srgbClr val="646464"/>
      </a:dk2>
      <a:lt2>
        <a:srgbClr val="F2F2F2"/>
      </a:lt2>
      <a:accent1>
        <a:srgbClr val="2F7A2F"/>
      </a:accent1>
      <a:accent2>
        <a:srgbClr val="F2F2F2"/>
      </a:accent2>
      <a:accent3>
        <a:srgbClr val="646464"/>
      </a:accent3>
      <a:accent4>
        <a:srgbClr val="2F7A2F"/>
      </a:accent4>
      <a:accent5>
        <a:srgbClr val="F2F2F2"/>
      </a:accent5>
      <a:accent6>
        <a:srgbClr val="646464"/>
      </a:accent6>
      <a:hlink>
        <a:srgbClr val="2F7A2F"/>
      </a:hlink>
      <a:folHlink>
        <a:srgbClr val="2F7A2F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1320</TotalTime>
  <Words>1184</Words>
  <Application>Microsoft Office PowerPoint</Application>
  <PresentationFormat>On-screen Show (4:3)</PresentationFormat>
  <Paragraphs>181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3</vt:lpstr>
      <vt:lpstr>Slice</vt:lpstr>
      <vt:lpstr>PowerPoint Presentation</vt:lpstr>
      <vt:lpstr>PowerPoint Presentation</vt:lpstr>
      <vt:lpstr>Skandic Tundra LT EV Conversion</vt:lpstr>
      <vt:lpstr>EV Conversion Objectives</vt:lpstr>
      <vt:lpstr>Power Requirements/Calculations</vt:lpstr>
      <vt:lpstr>AC vs. DC</vt:lpstr>
      <vt:lpstr>AC vs. DC</vt:lpstr>
      <vt:lpstr>Motor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MSRP &amp; COST</vt:lpstr>
      <vt:lpstr>Our Sponsors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Olly</dc:creator>
  <cp:lastModifiedBy>Jeff Laflamme</cp:lastModifiedBy>
  <cp:revision>48</cp:revision>
  <dcterms:created xsi:type="dcterms:W3CDTF">2013-03-05T07:35:10Z</dcterms:created>
  <dcterms:modified xsi:type="dcterms:W3CDTF">2014-03-06T18:53:46Z</dcterms:modified>
</cp:coreProperties>
</file>