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5" r:id="rId14"/>
    <p:sldId id="268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FA000-5480-189C-A345-A03B445A4EC6}" v="18" dt="2019-03-06T05:38:33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wplatt-my.sharepoint.com/personal/carricos_uwplatt_edu/Documents/Clean%20Snowmobile%20Team/2016-2017/Test%20Data/Oct%202015%20Stock%20Sled%20Winch%20Pull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(Sheet1!$C$21,Sheet1!$G$21,Sheet1!$K$21)</c:f>
              <c:strCache>
                <c:ptCount val="2"/>
                <c:pt idx="0">
                  <c:v>Stock 1</c:v>
                </c:pt>
                <c:pt idx="1">
                  <c:v>Ported Track</c:v>
                </c:pt>
              </c:strCache>
            </c:strRef>
          </c:cat>
          <c:val>
            <c:numRef>
              <c:f>(Sheet1!$C$22,Sheet1!$G$22,Sheet1!$K$22)</c:f>
              <c:numCache>
                <c:formatCode>General</c:formatCode>
                <c:ptCount val="2"/>
                <c:pt idx="0">
                  <c:v>57.196969696969703</c:v>
                </c:pt>
                <c:pt idx="1">
                  <c:v>24.121212121212125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B1-4F49-977D-717650D6918E}"/>
            </c:ext>
          </c:extLst>
        </c:ser>
        <c:dLbls/>
        <c:gapWidth val="50"/>
        <c:axId val="65138048"/>
        <c:axId val="65144320"/>
      </c:barChart>
      <c:catAx>
        <c:axId val="6513804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Scenario</a:t>
                </a:r>
              </a:p>
            </c:rich>
          </c:tx>
          <c:layout>
            <c:manualLayout>
              <c:xMode val="edge"/>
              <c:yMode val="edge"/>
              <c:x val="0.47818491562638676"/>
              <c:y val="0.8982174103237096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4320"/>
        <c:crosses val="autoZero"/>
        <c:auto val="1"/>
        <c:lblAlgn val="ctr"/>
        <c:lblOffset val="100"/>
      </c:catAx>
      <c:valAx>
        <c:axId val="65144320"/>
        <c:scaling>
          <c:orientation val="minMax"/>
          <c:max val="6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Pull Force (lbs)</a:t>
                </a:r>
              </a:p>
            </c:rich>
          </c:tx>
          <c:layout>
            <c:manualLayout>
              <c:xMode val="edge"/>
              <c:yMode val="edge"/>
              <c:x val="3.1683178196983929E-2"/>
              <c:y val="0.2343904928550598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3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8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30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81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23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9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70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7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8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7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32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1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97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0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2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26568525348724661765892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58fabc17-13c4-47da-b496-a5b386d7f98e@namprd06.prod.outlook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cid:989155253487523177880107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4036FF9-87DD-4353-B2F0-489C22FD6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742" y="1265253"/>
            <a:ext cx="3461281" cy="334733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University of Wisconsin – Platteville 2019 SI </a:t>
            </a:r>
            <a:br>
              <a:rPr lang="en-US" sz="4800" dirty="0"/>
            </a:br>
            <a:r>
              <a:rPr lang="en-US" sz="4800" dirty="0"/>
              <a:t>Snowmobile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1742" y="3996267"/>
            <a:ext cx="3461281" cy="1887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 dirty="0"/>
              <a:t>Presenters: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Camden </a:t>
            </a:r>
            <a:r>
              <a:rPr lang="en-US" sz="1500" dirty="0" err="1"/>
              <a:t>Stoppleworth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Micheal</a:t>
            </a:r>
            <a:r>
              <a:rPr lang="en-US" sz="1500" dirty="0"/>
              <a:t> </a:t>
            </a:r>
            <a:r>
              <a:rPr lang="en-US" sz="1500" dirty="0" err="1"/>
              <a:t>Duenk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4E07E5-1F56-421C-8C94-997C1C4687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2DFE285C-9557-40E8-A605-6B1D892AB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631B8C5C-DAD6-40EA-A047-258B2864F2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xmlns="" id="{B3B8CF04-FBFF-4E4B-AFF7-F08823A53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94FA41BA-3E89-4178-9DC5-7964323B1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xmlns="" id="{AE921036-12D7-4BCA-87D0-9B7E8B347D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90552932-5D46-4AEB-BFEF-98EDCAAF4F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xmlns="" id="{1879D665-78DD-41CB-B632-09A8CCAA9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AF4B5F2-746D-4374-858F-E27E5823D8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491" y="1011765"/>
            <a:ext cx="5962895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BC32D-F745-42DC-BEF5-82CE5D32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Drivability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3E434-7BFD-464B-B8E2-72730F0C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442719"/>
            <a:ext cx="10018713" cy="3124201"/>
          </a:xfrm>
        </p:spPr>
        <p:txBody>
          <a:bodyPr/>
          <a:lstStyle/>
          <a:p>
            <a:r>
              <a:rPr lang="en-US" sz="2800" dirty="0"/>
              <a:t>Engine calibrations </a:t>
            </a:r>
          </a:p>
          <a:p>
            <a:r>
              <a:rPr lang="en-US" sz="2800" dirty="0"/>
              <a:t>Clutch tuning</a:t>
            </a:r>
          </a:p>
          <a:p>
            <a:r>
              <a:rPr lang="en-US" sz="2800" dirty="0"/>
              <a:t>Gear ratio change</a:t>
            </a:r>
          </a:p>
          <a:p>
            <a:r>
              <a:rPr lang="en-US" sz="2800" dirty="0"/>
              <a:t>Mechanical steering</a:t>
            </a:r>
          </a:p>
          <a:p>
            <a:pPr lvl="1"/>
            <a:r>
              <a:rPr lang="en-US" sz="2400" dirty="0"/>
              <a:t>Stock frog joint</a:t>
            </a:r>
          </a:p>
        </p:txBody>
      </p:sp>
      <p:pic>
        <p:nvPicPr>
          <p:cNvPr id="4" name="Picture 3" descr="cid:265685253487246617658922">
            <a:extLst>
              <a:ext uri="{FF2B5EF4-FFF2-40B4-BE49-F238E27FC236}">
                <a16:creationId xmlns:a16="http://schemas.microsoft.com/office/drawing/2014/main" xmlns="" id="{B520B83E-0A53-42E8-9C5E-7DA5A027BF3A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0" t="23582" r="2265" b="15640"/>
          <a:stretch>
            <a:fillRect/>
          </a:stretch>
        </p:blipFill>
        <p:spPr bwMode="auto">
          <a:xfrm>
            <a:off x="7846245" y="1178556"/>
            <a:ext cx="4202565" cy="556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5D1CBC8-9B1A-4E0F-90FA-6D46D5B3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146" y="4455162"/>
            <a:ext cx="4361190" cy="22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51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3A18-A9EB-40D9-8489-FE975B0F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Driveline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B408C-7CD5-4078-B333-7A92E66C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07441"/>
            <a:ext cx="6054410" cy="4683760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Rear Wheels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Replaced stock rear idler wheels with 10” diameter billet aluminum wheels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Graphite Infused Slides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Track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Custom </a:t>
            </a:r>
            <a:r>
              <a:rPr lang="en-US" dirty="0" err="1"/>
              <a:t>Camso</a:t>
            </a:r>
            <a:r>
              <a:rPr lang="en-US" dirty="0"/>
              <a:t> Ice </a:t>
            </a:r>
            <a:r>
              <a:rPr lang="en-US" dirty="0" err="1"/>
              <a:t>Attak</a:t>
            </a:r>
            <a:r>
              <a:rPr lang="en-US" dirty="0"/>
              <a:t> XT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Ported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Quiet Ramp Technology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In-lug Studs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Single ply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Idler Wheels &amp; Placement</a:t>
            </a:r>
          </a:p>
        </p:txBody>
      </p:sp>
      <p:pic>
        <p:nvPicPr>
          <p:cNvPr id="4" name="Picture 4" descr="A close up of an engine&#10;&#10;Description generated with high confidence">
            <a:extLst>
              <a:ext uri="{FF2B5EF4-FFF2-40B4-BE49-F238E27FC236}">
                <a16:creationId xmlns:a16="http://schemas.microsoft.com/office/drawing/2014/main" xmlns="" id="{840C4A35-085E-4A4F-84F6-692DC74221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0641" y="2053198"/>
            <a:ext cx="4374832" cy="4623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0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E8973-83CA-43CB-8F34-3D5F3836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/>
              <a:t>Consumer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CB840-4A2B-4E51-8FF0-8197A1AB7F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Comfort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Reliability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Engine life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Diagnostics &amp; sensors</a:t>
            </a:r>
            <a:r>
              <a:rPr lang="en-US" sz="2800" dirty="0"/>
              <a:t> 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High Performance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Variable Cam timing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Turbocharged</a:t>
            </a:r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CF5F91-46C9-4306-8A61-247F54D40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307" y="2192547"/>
            <a:ext cx="4895056" cy="3124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Low Maintenance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No valve adjustment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Timing belt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Belt Drive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Low Operating Cost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000" dirty="0"/>
              <a:t>Fuel mileage</a:t>
            </a:r>
          </a:p>
        </p:txBody>
      </p:sp>
    </p:spTree>
    <p:extLst>
      <p:ext uri="{BB962C8B-B14F-4D97-AF65-F5344CB8AC3E}">
        <p14:creationId xmlns:p14="http://schemas.microsoft.com/office/powerpoint/2010/main" xmlns="" val="335670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A8B82-7ECA-4768-8E11-C3495AEA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9DFB5-CF5D-4905-B116-CEE9BC0A4B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sz="2800" dirty="0"/>
              <a:t>Consumer Benefits​</a:t>
            </a:r>
          </a:p>
          <a:p>
            <a:pPr fontAlgn="base"/>
            <a:r>
              <a:rPr lang="en-US" sz="2800" dirty="0"/>
              <a:t>Reliable​</a:t>
            </a:r>
          </a:p>
          <a:p>
            <a:pPr fontAlgn="base"/>
            <a:r>
              <a:rPr lang="en-US" sz="2800" dirty="0"/>
              <a:t>Competitive Cost​</a:t>
            </a:r>
          </a:p>
          <a:p>
            <a:pPr lvl="1" fontAlgn="base"/>
            <a:r>
              <a:rPr lang="en-US" sz="2400" dirty="0"/>
              <a:t>MSRP of $18,412.70 USD</a:t>
            </a: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182157-6EFE-4477-9F66-EAFC07ECE6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sz="2800" dirty="0"/>
              <a:t>Environmental Benefits​</a:t>
            </a:r>
          </a:p>
          <a:p>
            <a:pPr lvl="1" fontAlgn="base"/>
            <a:r>
              <a:rPr lang="en-US" sz="2400" dirty="0"/>
              <a:t>Low Emissions​</a:t>
            </a:r>
          </a:p>
          <a:p>
            <a:pPr lvl="1" fontAlgn="base"/>
            <a:r>
              <a:rPr lang="en-US" sz="2400" dirty="0"/>
              <a:t>Quiet​</a:t>
            </a:r>
          </a:p>
          <a:p>
            <a:pPr lvl="1" fontAlgn="base"/>
            <a:r>
              <a:rPr lang="en-US" sz="2400" dirty="0"/>
              <a:t>Fuel Efficient</a:t>
            </a:r>
            <a:r>
              <a:rPr lang="en-US" sz="2800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3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64709-D8AB-4ABE-8EC6-4F1E720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62563"/>
            <a:ext cx="10018713" cy="175259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Content Placeholder 3" descr="cid:58fabc17-13c4-47da-b496-a5b386d7f98e@namprd06.prod.outlook.com">
            <a:extLst>
              <a:ext uri="{FF2B5EF4-FFF2-40B4-BE49-F238E27FC236}">
                <a16:creationId xmlns:a16="http://schemas.microsoft.com/office/drawing/2014/main" xmlns="" id="{6AC9664C-07A6-48B4-B8C4-9C9F7A1833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300" y="1473199"/>
            <a:ext cx="5072940" cy="523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59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CF6CC4E-F8AE-46B8-AF42-C264DA9FF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DAEAD399-3691-4CD7-B52B-C9B09436EF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910AD751-06FB-4939-907D-5875B9B6B8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534E01E2-CF3B-4438-B865-7B0F1D9466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1779656F-F5D3-4C3F-A487-6302E3652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E472999E-58E4-45E0-8214-7F53A2270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538931F4-BE0D-49CA-A368-314C02CCB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E3299-18C4-497D-8686-42AEE133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>
            <a:normAutofit/>
          </a:bodyPr>
          <a:lstStyle/>
          <a:p>
            <a:r>
              <a:rPr lang="en-US" sz="3200"/>
              <a:t>Snowmobile Selection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FA3BD4-43C1-44EE-A764-CF737871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3030489" cy="312420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 dirty="0"/>
              <a:t>Chassis: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2017  Arctic Cat ZR 7000 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 dirty="0"/>
              <a:t>Engine: 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Ford 1.0 L EcoBoost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1800" dirty="0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xmlns="" id="{2D6217BA-2280-4A9E-9B69-707DF5052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D2D4CE1-94DE-4045-9231-D84BB4622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619253"/>
              </p:ext>
            </p:extLst>
          </p:nvPr>
        </p:nvGraphicFramePr>
        <p:xfrm>
          <a:off x="4941202" y="1517977"/>
          <a:ext cx="6237360" cy="353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440">
                  <a:extLst>
                    <a:ext uri="{9D8B030D-6E8A-4147-A177-3AD203B41FA5}">
                      <a16:colId xmlns:a16="http://schemas.microsoft.com/office/drawing/2014/main" xmlns="" val="1655509659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xmlns="" val="2758315797"/>
                    </a:ext>
                  </a:extLst>
                </a:gridCol>
              </a:tblGrid>
              <a:tr h="5271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Engine Type​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4-Stroke GTDI​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1655242526"/>
                  </a:ext>
                </a:extLst>
              </a:tr>
              <a:tr h="89842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Engine Details​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Liquid Cooled ​</a:t>
                      </a:r>
                      <a:endParaRPr lang="en-US" sz="22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Ford 1.0 L EcoBoost​</a:t>
                      </a:r>
                      <a:endParaRPr lang="en-US" sz="2200" dirty="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3630237227"/>
                  </a:ext>
                </a:extLst>
              </a:tr>
              <a:tr h="5271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Cylinders​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3​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2260047825"/>
                  </a:ext>
                </a:extLst>
              </a:tr>
              <a:tr h="5271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Displacement​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999cc​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847216544"/>
                  </a:ext>
                </a:extLst>
              </a:tr>
              <a:tr h="5271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Bore x Stroke (mm)​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71.9 mm X 82.0 mm​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2378782617"/>
                  </a:ext>
                </a:extLst>
              </a:tr>
              <a:tr h="5271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</a:rPr>
                        <a:t>Fueling​</a:t>
                      </a:r>
                      <a:endParaRPr lang="en-US" sz="2200">
                        <a:effectLst/>
                      </a:endParaRPr>
                    </a:p>
                  </a:txBody>
                  <a:tcPr marL="111375" marR="111375" marT="55687" marB="5568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Direct Injection​</a:t>
                      </a:r>
                      <a:endParaRPr lang="en-US" sz="2200" dirty="0">
                        <a:effectLst/>
                      </a:endParaRPr>
                    </a:p>
                  </a:txBody>
                  <a:tcPr marL="111375" marR="111375" marT="55687" marB="55687" anchor="ctr"/>
                </a:tc>
                <a:extLst>
                  <a:ext uri="{0D108BD9-81ED-4DB2-BD59-A6C34878D82A}">
                    <a16:rowId xmlns:a16="http://schemas.microsoft.com/office/drawing/2014/main" xmlns="" val="194550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00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F2992-4705-4CA5-BF5F-DD8AA971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B20D8-7F71-4100-B1D5-9CFC8D64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89981"/>
            <a:ext cx="10018713" cy="46194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Clean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Modern engine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Exhaust 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Quiet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Custom Camso track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Efficiency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Engine management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Driveline improvements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160675-C08D-4EB3-BAF2-7CFDB52AD12B}"/>
              </a:ext>
            </a:extLst>
          </p:cNvPr>
          <p:cNvSpPr txBox="1"/>
          <p:nvPr/>
        </p:nvSpPr>
        <p:spPr>
          <a:xfrm>
            <a:off x="6507193" y="1935192"/>
            <a:ext cx="5014821" cy="47141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Flex Fuel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Ethanol </a:t>
            </a:r>
            <a:r>
              <a:rPr lang="en-US" sz="2800" dirty="0" err="1"/>
              <a:t>compatability</a:t>
            </a:r>
            <a:r>
              <a:rPr lang="en-US" sz="2800" dirty="0"/>
              <a:t> of 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     0-85% 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User Friendly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Simple display and controls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Easy starting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Low-maintenance</a:t>
            </a:r>
          </a:p>
          <a:p>
            <a:pPr lvl="1" algn="l">
              <a:spcBef>
                <a:spcPts val="1000"/>
              </a:spcBef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38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2FEE3-0D22-4F72-A8A9-59025C47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Team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DA305-3FD0-465C-8D6D-DFC3B7C2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5009355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Stock appearance</a:t>
            </a:r>
          </a:p>
          <a:p>
            <a:r>
              <a:rPr lang="en-US" sz="2800" dirty="0"/>
              <a:t>Lower engine operating RPM</a:t>
            </a:r>
          </a:p>
          <a:p>
            <a:r>
              <a:rPr lang="en-US" sz="2800" dirty="0"/>
              <a:t>Reduce emissions</a:t>
            </a:r>
          </a:p>
          <a:p>
            <a:r>
              <a:rPr lang="en-US" sz="2800" dirty="0"/>
              <a:t>Decrease intake and driveline noise</a:t>
            </a:r>
          </a:p>
          <a:p>
            <a:r>
              <a:rPr lang="en-US" sz="2800" dirty="0" err="1"/>
              <a:t>Driveablility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D4ACB4-E0C4-467E-AC5A-FDF0497FB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5467" b="25467"/>
          <a:stretch/>
        </p:blipFill>
        <p:spPr>
          <a:xfrm>
            <a:off x="6493665" y="1867944"/>
            <a:ext cx="5381610" cy="403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911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D143B-419E-4A03-9945-3826983C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60" y="8079"/>
            <a:ext cx="10018713" cy="1752599"/>
          </a:xfrm>
        </p:spPr>
        <p:txBody>
          <a:bodyPr/>
          <a:lstStyle/>
          <a:p>
            <a:r>
              <a:rPr lang="en-US" dirty="0"/>
              <a:t>Stock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41F1E-1F20-4ABE-B573-DA6BE698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22" y="884378"/>
            <a:ext cx="4673397" cy="3124201"/>
          </a:xfrm>
        </p:spPr>
        <p:txBody>
          <a:bodyPr/>
          <a:lstStyle/>
          <a:p>
            <a:r>
              <a:rPr lang="en-US" sz="2800" dirty="0"/>
              <a:t>2017 ZR 7000</a:t>
            </a:r>
          </a:p>
          <a:p>
            <a:pPr lvl="1"/>
            <a:r>
              <a:rPr lang="en-US" sz="2400" dirty="0"/>
              <a:t>Yamaha Sidewinder panels</a:t>
            </a:r>
          </a:p>
          <a:p>
            <a:r>
              <a:rPr lang="en-US" sz="2800" dirty="0"/>
              <a:t>Engine orientation</a:t>
            </a:r>
          </a:p>
          <a:p>
            <a:r>
              <a:rPr lang="en-US" sz="2800" dirty="0"/>
              <a:t>Exhaust/intake routing</a:t>
            </a:r>
          </a:p>
        </p:txBody>
      </p:sp>
      <p:pic>
        <p:nvPicPr>
          <p:cNvPr id="6" name="Picture 5" descr="A close up of an engine&#10;&#10;Description automatically generated">
            <a:extLst>
              <a:ext uri="{FF2B5EF4-FFF2-40B4-BE49-F238E27FC236}">
                <a16:creationId xmlns:a16="http://schemas.microsoft.com/office/drawing/2014/main" xmlns="" id="{987A79B2-20AC-4359-A364-FBF338900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046" y="2079340"/>
            <a:ext cx="2689920" cy="463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lose up of a motorcycle engine&#10;&#10;Description automatically generated">
            <a:extLst>
              <a:ext uri="{FF2B5EF4-FFF2-40B4-BE49-F238E27FC236}">
                <a16:creationId xmlns:a16="http://schemas.microsoft.com/office/drawing/2014/main" xmlns="" id="{30D21EB7-DF39-4502-AA72-78D3B613F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85002" y="2659218"/>
            <a:ext cx="4639023" cy="347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floor, indoor, motorcycle, ground&#10;&#10;Description automatically generated">
            <a:extLst>
              <a:ext uri="{FF2B5EF4-FFF2-40B4-BE49-F238E27FC236}">
                <a16:creationId xmlns:a16="http://schemas.microsoft.com/office/drawing/2014/main" xmlns="" id="{680924DF-6B03-4E2C-A9E8-8CDA8732AE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2" t="18518" r="30111" b="18074"/>
          <a:stretch/>
        </p:blipFill>
        <p:spPr>
          <a:xfrm>
            <a:off x="2553008" y="3769112"/>
            <a:ext cx="2894124" cy="294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3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BD50B-F316-4E0A-A19E-3F79609A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0681"/>
            <a:ext cx="10018713" cy="1752599"/>
          </a:xfrm>
        </p:spPr>
        <p:txBody>
          <a:bodyPr/>
          <a:lstStyle/>
          <a:p>
            <a:r>
              <a:rPr lang="en-US" dirty="0"/>
              <a:t>Lower Operating RPM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68ADA-2B28-4815-BE52-77AC17F3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93188"/>
            <a:ext cx="10018713" cy="3124201"/>
          </a:xfrm>
        </p:spPr>
        <p:txBody>
          <a:bodyPr/>
          <a:lstStyle/>
          <a:p>
            <a:r>
              <a:rPr lang="en-US" sz="2800"/>
              <a:t>Gear ratio change</a:t>
            </a:r>
          </a:p>
          <a:p>
            <a:pPr lvl="1"/>
            <a:r>
              <a:rPr lang="en-US" sz="2800"/>
              <a:t>2.03:1 to 1.25:1</a:t>
            </a:r>
          </a:p>
          <a:p>
            <a:r>
              <a:rPr lang="en-US" sz="2800"/>
              <a:t>45 MPH cruising  RPM</a:t>
            </a:r>
          </a:p>
          <a:p>
            <a:pPr lvl="1"/>
            <a:r>
              <a:rPr lang="en-US" sz="2800"/>
              <a:t>4500 RPM from 2018</a:t>
            </a:r>
          </a:p>
          <a:p>
            <a:pPr lvl="1"/>
            <a:r>
              <a:rPr lang="en-US" sz="2800"/>
              <a:t>3000 RPM  currently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4" descr="A close up of an engine&#10;&#10;Description generated with high confidence">
            <a:extLst>
              <a:ext uri="{FF2B5EF4-FFF2-40B4-BE49-F238E27FC236}">
                <a16:creationId xmlns:a16="http://schemas.microsoft.com/office/drawing/2014/main" xmlns="" id="{4F4F60AF-99D3-4D33-9390-397886FEDD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533" y="1979672"/>
            <a:ext cx="4492744" cy="4005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758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CF472-63C9-419B-B79D-927C848C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Reduced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E36CA-138F-4E0A-8F0D-C7E4A60CB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9972" y="1847491"/>
            <a:ext cx="4966941" cy="5985295"/>
          </a:xfrm>
        </p:spPr>
        <p:txBody>
          <a:bodyPr>
            <a:normAutofit/>
          </a:bodyPr>
          <a:lstStyle/>
          <a:p>
            <a:r>
              <a:rPr lang="en-US" sz="2400" dirty="0"/>
              <a:t>Engine Selection</a:t>
            </a:r>
          </a:p>
          <a:p>
            <a:pPr lvl="1"/>
            <a:r>
              <a:rPr lang="en-US" sz="2000" dirty="0"/>
              <a:t>Ford 1.0L </a:t>
            </a:r>
            <a:r>
              <a:rPr lang="en-US" sz="2000" dirty="0" err="1"/>
              <a:t>Ecoboost</a:t>
            </a:r>
            <a:endParaRPr lang="en-US" sz="2000" dirty="0"/>
          </a:p>
          <a:p>
            <a:pPr lvl="2"/>
            <a:r>
              <a:rPr lang="en-US" sz="2000" dirty="0"/>
              <a:t>Variable Cam timing</a:t>
            </a:r>
          </a:p>
          <a:p>
            <a:pPr lvl="2"/>
            <a:r>
              <a:rPr lang="en-US" sz="2000" dirty="0"/>
              <a:t>Direct Injection</a:t>
            </a:r>
          </a:p>
          <a:p>
            <a:pPr lvl="2"/>
            <a:r>
              <a:rPr lang="en-US" sz="2000" dirty="0"/>
              <a:t>Turbocharged</a:t>
            </a:r>
          </a:p>
          <a:p>
            <a:r>
              <a:rPr lang="en-US" sz="2400" dirty="0"/>
              <a:t>Engine Management</a:t>
            </a:r>
          </a:p>
          <a:p>
            <a:pPr lvl="1"/>
            <a:r>
              <a:rPr lang="en-US" sz="2000" dirty="0"/>
              <a:t>Motec M142 ECU</a:t>
            </a:r>
          </a:p>
          <a:p>
            <a:pPr lvl="2"/>
            <a:r>
              <a:rPr lang="en-US" sz="2000" dirty="0"/>
              <a:t>Data logging</a:t>
            </a:r>
          </a:p>
          <a:p>
            <a:pPr lvl="2"/>
            <a:r>
              <a:rPr lang="en-US" sz="2000" dirty="0"/>
              <a:t>Variable cam control</a:t>
            </a:r>
          </a:p>
          <a:p>
            <a:pPr lvl="2"/>
            <a:r>
              <a:rPr lang="en-US" sz="2000" dirty="0"/>
              <a:t>Direct injection capable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13D338-0EBD-4C53-AC8A-D4BF311B7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684" y="1401792"/>
            <a:ext cx="4895056" cy="3124200"/>
          </a:xfrm>
        </p:spPr>
        <p:txBody>
          <a:bodyPr>
            <a:normAutofit/>
          </a:bodyPr>
          <a:lstStyle/>
          <a:p>
            <a:r>
              <a:rPr lang="en-US" sz="2400" dirty="0"/>
              <a:t>Catalyst</a:t>
            </a:r>
          </a:p>
          <a:p>
            <a:pPr lvl="1"/>
            <a:r>
              <a:rPr lang="en-US" sz="2000" dirty="0"/>
              <a:t>Ford 3-way catalytic converter</a:t>
            </a:r>
          </a:p>
          <a:p>
            <a:pPr lvl="1"/>
            <a:r>
              <a:rPr lang="en-US" sz="2000" dirty="0"/>
              <a:t>Placement near turbocharger outlet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3ED4C8-96D6-44D3-B111-C235ECC4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731" y="3656471"/>
            <a:ext cx="4967549" cy="300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FF4D158-C927-406B-B16D-6DE4B27F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5325" y="94892"/>
            <a:ext cx="3331255" cy="21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79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32D7D-8BD8-4E1D-8C0A-F8F16301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1752599"/>
          </a:xfrm>
        </p:spPr>
        <p:txBody>
          <a:bodyPr>
            <a:normAutofit/>
          </a:bodyPr>
          <a:lstStyle/>
          <a:p>
            <a:r>
              <a:rPr lang="en-US" sz="3200" dirty="0"/>
              <a:t>Noise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984934-70B3-478F-AB3A-C1385707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812386" cy="31242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Rotax</a:t>
            </a:r>
            <a:r>
              <a:rPr lang="en-US" sz="2800" dirty="0"/>
              <a:t> 900 ACE silencer</a:t>
            </a:r>
          </a:p>
          <a:p>
            <a:r>
              <a:rPr lang="en-US" sz="2800" dirty="0" err="1"/>
              <a:t>Camso</a:t>
            </a:r>
            <a:r>
              <a:rPr lang="en-US" sz="2800" dirty="0"/>
              <a:t> quiet ramp track</a:t>
            </a:r>
          </a:p>
          <a:p>
            <a:r>
              <a:rPr lang="en-US" sz="2800" dirty="0"/>
              <a:t>Introvert drivers</a:t>
            </a:r>
          </a:p>
          <a:p>
            <a:r>
              <a:rPr lang="en-US" sz="2800" dirty="0"/>
              <a:t>Porous acoustic ducting</a:t>
            </a:r>
            <a:r>
              <a:rPr lang="en-US" sz="1800" dirty="0"/>
              <a:t> </a:t>
            </a:r>
          </a:p>
        </p:txBody>
      </p:sp>
      <p:pic>
        <p:nvPicPr>
          <p:cNvPr id="3074" name="Picture 2" descr="Image result for rotax 900 ace silencer">
            <a:extLst>
              <a:ext uri="{FF2B5EF4-FFF2-40B4-BE49-F238E27FC236}">
                <a16:creationId xmlns:a16="http://schemas.microsoft.com/office/drawing/2014/main" xmlns="" id="{24E4A11E-C50A-445B-B483-19389F74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8" t="17644" r="55512" b="21911"/>
          <a:stretch/>
        </p:blipFill>
        <p:spPr bwMode="auto">
          <a:xfrm>
            <a:off x="4797669" y="1049542"/>
            <a:ext cx="3486100" cy="4306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id:989155253487523177880107">
            <a:extLst>
              <a:ext uri="{FF2B5EF4-FFF2-40B4-BE49-F238E27FC236}">
                <a16:creationId xmlns:a16="http://schemas.microsoft.com/office/drawing/2014/main" xmlns="" id="{627900D1-4A8A-4B62-996D-A1B6B87CE12E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637" y="1561425"/>
            <a:ext cx="4306063" cy="328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248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AF426-DF9A-4ECB-A404-D7BC5F19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31" y="0"/>
            <a:ext cx="10018713" cy="1752599"/>
          </a:xfrm>
        </p:spPr>
        <p:txBody>
          <a:bodyPr/>
          <a:lstStyle/>
          <a:p>
            <a:r>
              <a:rPr lang="en-US" dirty="0" err="1"/>
              <a:t>Camso</a:t>
            </a:r>
            <a:r>
              <a:rPr lang="en-US" dirty="0"/>
              <a:t> Track</a:t>
            </a:r>
          </a:p>
        </p:txBody>
      </p:sp>
      <p:pic>
        <p:nvPicPr>
          <p:cNvPr id="5" name="Picture 5" descr="A picture containing floor, ground, indoor, sitting&#10;&#10;Description generated with very high confidence">
            <a:extLst>
              <a:ext uri="{FF2B5EF4-FFF2-40B4-BE49-F238E27FC236}">
                <a16:creationId xmlns:a16="http://schemas.microsoft.com/office/drawing/2014/main" xmlns="" id="{FE326F87-60DD-4CBE-9520-64BEB0CB6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73004" y="1876244"/>
            <a:ext cx="3574040" cy="470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D8C1BAB-C65D-4C5A-A4C9-BD01DFC71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6342442"/>
              </p:ext>
            </p:extLst>
          </p:nvPr>
        </p:nvGraphicFramePr>
        <p:xfrm>
          <a:off x="2105416" y="1874808"/>
          <a:ext cx="4733026" cy="46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12643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95EED0402E841883E7BD9ED8D36CD" ma:contentTypeVersion="8" ma:contentTypeDescription="Create a new document." ma:contentTypeScope="" ma:versionID="7423822290baa6ba56b5a13b7f971b7d">
  <xsd:schema xmlns:xsd="http://www.w3.org/2001/XMLSchema" xmlns:xs="http://www.w3.org/2001/XMLSchema" xmlns:p="http://schemas.microsoft.com/office/2006/metadata/properties" xmlns:ns2="dd28e6b1-12fe-451a-b75e-d6ffa09a17ca" xmlns:ns3="82271731-74f1-4a5e-a8dc-e9ceb5a304c6" targetNamespace="http://schemas.microsoft.com/office/2006/metadata/properties" ma:root="true" ma:fieldsID="79d26c7ed4cd5e77363a68346319840b" ns2:_="" ns3:_="">
    <xsd:import namespace="dd28e6b1-12fe-451a-b75e-d6ffa09a17ca"/>
    <xsd:import namespace="82271731-74f1-4a5e-a8dc-e9ceb5a3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e6b1-12fe-451a-b75e-d6ffa09a1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71731-74f1-4a5e-a8dc-e9ceb5a3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3F23B2-20B6-4F87-9115-834E6FF6A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FBDD9-AE61-42B6-B161-E46915FB5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8e6b1-12fe-451a-b75e-d6ffa09a17ca"/>
    <ds:schemaRef ds:uri="82271731-74f1-4a5e-a8dc-e9ceb5a3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D3B2CC-8C88-4764-8ABE-02B1EF4A2068}">
  <ds:schemaRefs>
    <ds:schemaRef ds:uri="http://purl.org/dc/elements/1.1/"/>
    <ds:schemaRef ds:uri="http://schemas.microsoft.com/office/2006/metadata/properties"/>
    <ds:schemaRef ds:uri="http://purl.org/dc/terms/"/>
    <ds:schemaRef ds:uri="dd28e6b1-12fe-451a-b75e-d6ffa09a17ca"/>
    <ds:schemaRef ds:uri="http://schemas.microsoft.com/office/2006/documentManagement/types"/>
    <ds:schemaRef ds:uri="http://purl.org/dc/dcmitype/"/>
    <ds:schemaRef ds:uri="82271731-74f1-4a5e-a8dc-e9ceb5a304c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199</Words>
  <Application>Microsoft Office PowerPoint</Application>
  <PresentationFormat>Custom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University of Wisconsin – Platteville 2019 SI  Snowmobile Team</vt:lpstr>
      <vt:lpstr>Snowmobile Selection</vt:lpstr>
      <vt:lpstr>Design Goals</vt:lpstr>
      <vt:lpstr>Team Goals</vt:lpstr>
      <vt:lpstr>Stock Appearance</vt:lpstr>
      <vt:lpstr>Lower Operating RPM</vt:lpstr>
      <vt:lpstr>Reduced Emissions</vt:lpstr>
      <vt:lpstr>Noise Mitigation</vt:lpstr>
      <vt:lpstr>Camso Track</vt:lpstr>
      <vt:lpstr>Drivability </vt:lpstr>
      <vt:lpstr>Driveline</vt:lpstr>
      <vt:lpstr>Consumer Appeal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 Wisconsin – Platteville 2019 SI  Snowmobile Team</dc:title>
  <dc:creator>Camden Stoppleworth</dc:creator>
  <cp:lastModifiedBy>User</cp:lastModifiedBy>
  <cp:revision>7</cp:revision>
  <dcterms:created xsi:type="dcterms:W3CDTF">2019-03-06T14:05:14Z</dcterms:created>
  <dcterms:modified xsi:type="dcterms:W3CDTF">2019-03-06T14:49:42Z</dcterms:modified>
</cp:coreProperties>
</file>