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70" r:id="rId3"/>
    <p:sldId id="271" r:id="rId4"/>
    <p:sldId id="272" r:id="rId5"/>
    <p:sldId id="282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(Sheet1!$C$21,Sheet1!$G$21,Sheet1!$K$21)</c:f>
              <c:strCache>
                <c:ptCount val="2"/>
                <c:pt idx="0">
                  <c:v>Stock 1</c:v>
                </c:pt>
                <c:pt idx="1">
                  <c:v>Ported Track</c:v>
                </c:pt>
              </c:strCache>
            </c:strRef>
          </c:cat>
          <c:val>
            <c:numRef>
              <c:f>(Sheet1!$C$22,Sheet1!$G$22,Sheet1!$K$22)</c:f>
              <c:numCache>
                <c:formatCode>General</c:formatCode>
                <c:ptCount val="2"/>
                <c:pt idx="0">
                  <c:v>57.196969696969695</c:v>
                </c:pt>
                <c:pt idx="1">
                  <c:v>24.121212121212121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4-44E8-BCD2-344AF3B89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160640"/>
        <c:axId val="164162560"/>
      </c:barChart>
      <c:catAx>
        <c:axId val="164160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Scenario</a:t>
                </a:r>
              </a:p>
            </c:rich>
          </c:tx>
          <c:layout>
            <c:manualLayout>
              <c:xMode val="edge"/>
              <c:yMode val="edge"/>
              <c:x val="0.47818491562638671"/>
              <c:y val="0.89821741032370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2560"/>
        <c:crosses val="autoZero"/>
        <c:auto val="1"/>
        <c:lblAlgn val="ctr"/>
        <c:lblOffset val="100"/>
        <c:noMultiLvlLbl val="0"/>
      </c:catAx>
      <c:valAx>
        <c:axId val="164162560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Pull Force (lbs)</a:t>
                </a:r>
              </a:p>
            </c:rich>
          </c:tx>
          <c:layout>
            <c:manualLayout>
              <c:xMode val="edge"/>
              <c:yMode val="edge"/>
              <c:x val="3.1683178196983922E-2"/>
              <c:y val="0.234390492855059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68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7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2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7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0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18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7DBE-BF73-4B51-8558-B36D497B9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of Wisconsin-Platteville</a:t>
            </a:r>
            <a:br>
              <a:rPr lang="en-US" dirty="0"/>
            </a:br>
            <a:r>
              <a:rPr lang="en-US" dirty="0"/>
              <a:t>Clean Snowmobile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4A6E6-411B-4631-A40B-BF4994644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Internal Combustion</a:t>
            </a:r>
          </a:p>
        </p:txBody>
      </p:sp>
    </p:spTree>
    <p:extLst>
      <p:ext uri="{BB962C8B-B14F-4D97-AF65-F5344CB8AC3E}">
        <p14:creationId xmlns:p14="http://schemas.microsoft.com/office/powerpoint/2010/main" val="396624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B61B-EF95-4DC0-AD62-5F3E9596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E8CD-7D12-4B4D-97D2-2E9AF588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Easily Adjustable</a:t>
            </a:r>
          </a:p>
          <a:p>
            <a:r>
              <a:rPr lang="en-US" sz="2200" dirty="0"/>
              <a:t>Wide Stance for greater stability </a:t>
            </a:r>
          </a:p>
          <a:p>
            <a:r>
              <a:rPr lang="en-US" sz="2200" dirty="0"/>
              <a:t>Floating Front Rear Suspension </a:t>
            </a:r>
          </a:p>
          <a:p>
            <a:pPr lvl="1"/>
            <a:r>
              <a:rPr lang="en-US" sz="2200" dirty="0"/>
              <a:t>Increased Traction </a:t>
            </a:r>
          </a:p>
          <a:p>
            <a:pPr lvl="1"/>
            <a:r>
              <a:rPr lang="en-US" sz="2200" dirty="0"/>
              <a:t>Better cornering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D57A5-D39E-452C-8B13-B44F7A75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6938" y="2666999"/>
            <a:ext cx="6240990" cy="254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87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2EEA-DA3E-4D0B-A4EA-3F150C52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and Displays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C4C4-2169-4507-B4DE-7D97B620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Hydraulic Steering for reduced rider fatigue </a:t>
            </a:r>
          </a:p>
          <a:p>
            <a:pPr lvl="1"/>
            <a:r>
              <a:rPr lang="en-US" sz="2200" dirty="0"/>
              <a:t>Utilizes Mercury Helm and Cylinder </a:t>
            </a:r>
          </a:p>
          <a:p>
            <a:pPr lvl="1"/>
            <a:r>
              <a:rPr lang="en-US" sz="2200" dirty="0"/>
              <a:t>4 to 1 Gear box ratio</a:t>
            </a:r>
          </a:p>
          <a:p>
            <a:r>
              <a:rPr lang="en-US" sz="2200" dirty="0" err="1"/>
              <a:t>Motec</a:t>
            </a:r>
            <a:r>
              <a:rPr lang="en-US" sz="2200" dirty="0"/>
              <a:t> C125 Full Color </a:t>
            </a:r>
          </a:p>
          <a:p>
            <a:pPr lvl="1"/>
            <a:r>
              <a:rPr lang="en-US" sz="2200" dirty="0"/>
              <a:t>Ability to monitor all engine systems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5C5C8-59D8-49E6-8710-B377E3C419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8361" b="29343"/>
          <a:stretch/>
        </p:blipFill>
        <p:spPr bwMode="auto">
          <a:xfrm>
            <a:off x="8804917" y="2378075"/>
            <a:ext cx="1742440" cy="210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2562B-C456-4BC7-B8D6-442611E12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9" y="4698508"/>
            <a:ext cx="5048751" cy="18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2C9F-BED7-4A1D-9550-9F23FB67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Appeal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8B739-FE1C-4DED-96EB-DDEDF1442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65390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Rider Forward </a:t>
            </a:r>
          </a:p>
          <a:p>
            <a:r>
              <a:rPr lang="en-US" sz="2200" dirty="0"/>
              <a:t>Reliability </a:t>
            </a:r>
          </a:p>
          <a:p>
            <a:pPr lvl="1"/>
            <a:r>
              <a:rPr lang="en-US" sz="2200" dirty="0"/>
              <a:t>Engine Life </a:t>
            </a:r>
          </a:p>
          <a:p>
            <a:pPr lvl="1"/>
            <a:r>
              <a:rPr lang="en-US" sz="2200" dirty="0"/>
              <a:t>Diagnostics &amp; Sensors </a:t>
            </a:r>
          </a:p>
          <a:p>
            <a:r>
              <a:rPr lang="en-US" sz="2200" dirty="0"/>
              <a:t>Performance </a:t>
            </a:r>
          </a:p>
          <a:p>
            <a:pPr lvl="1"/>
            <a:r>
              <a:rPr lang="en-US" sz="2200" dirty="0"/>
              <a:t>Turbo Charged </a:t>
            </a:r>
          </a:p>
          <a:p>
            <a:pPr lvl="1"/>
            <a:r>
              <a:rPr lang="en-US" sz="2200" dirty="0"/>
              <a:t>0-60 Time: 4.5 seconds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5D6B9-3D5F-404A-A3BA-E38A5E72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Low Maintenance </a:t>
            </a:r>
          </a:p>
          <a:p>
            <a:pPr lvl="1"/>
            <a:r>
              <a:rPr lang="en-US" sz="2200" dirty="0"/>
              <a:t>Reduced Oil Changes </a:t>
            </a:r>
          </a:p>
          <a:p>
            <a:pPr lvl="1"/>
            <a:r>
              <a:rPr lang="en-US" sz="2200" dirty="0"/>
              <a:t>Belt Drive </a:t>
            </a:r>
          </a:p>
          <a:p>
            <a:r>
              <a:rPr lang="en-US" sz="2200" dirty="0"/>
              <a:t>Lower Operating Cost</a:t>
            </a:r>
          </a:p>
          <a:p>
            <a:r>
              <a:rPr lang="en-US" sz="2200" dirty="0"/>
              <a:t>Part readily available</a:t>
            </a:r>
          </a:p>
          <a:p>
            <a:r>
              <a:rPr lang="en-US" sz="2200" dirty="0"/>
              <a:t>Fuel Mileage </a:t>
            </a:r>
          </a:p>
          <a:p>
            <a:pPr lvl="1"/>
            <a:r>
              <a:rPr lang="en-US" sz="2200" dirty="0"/>
              <a:t> 13 Miles Per Gallon on E85</a:t>
            </a:r>
          </a:p>
          <a:p>
            <a:pPr lvl="1"/>
            <a:r>
              <a:rPr lang="en-US" sz="2200" dirty="0"/>
              <a:t>16 Miles Per Gallon on E15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FA2C-BC17-42B2-90C6-74D737C4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 Appeal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1511-BB03-44FB-9773-EDF4512D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160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Sales </a:t>
            </a:r>
          </a:p>
          <a:p>
            <a:pPr lvl="1"/>
            <a:r>
              <a:rPr lang="en-US" sz="2400" dirty="0"/>
              <a:t>Marketable </a:t>
            </a:r>
          </a:p>
          <a:p>
            <a:pPr lvl="2"/>
            <a:r>
              <a:rPr lang="en-US" sz="2400" dirty="0"/>
              <a:t>Performance </a:t>
            </a:r>
          </a:p>
          <a:p>
            <a:pPr lvl="2"/>
            <a:r>
              <a:rPr lang="en-US" sz="2400" dirty="0"/>
              <a:t>Reliability </a:t>
            </a:r>
          </a:p>
          <a:p>
            <a:pPr lvl="2"/>
            <a:r>
              <a:rPr lang="en-US" sz="2400" dirty="0"/>
              <a:t>MSRP: 18,811.67 USD</a:t>
            </a:r>
          </a:p>
          <a:p>
            <a:r>
              <a:rPr lang="en-US" dirty="0"/>
              <a:t>Service </a:t>
            </a:r>
          </a:p>
          <a:p>
            <a:pPr lvl="1"/>
            <a:r>
              <a:rPr lang="en-US" sz="2400" dirty="0"/>
              <a:t>Parts Availability </a:t>
            </a:r>
          </a:p>
          <a:p>
            <a:pPr lvl="1"/>
            <a:r>
              <a:rPr lang="en-US" sz="2400" dirty="0"/>
              <a:t>Easy to work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284F73-7D66-4815-80C0-4565764A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5924"/>
            <a:ext cx="9144000" cy="3323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9A0C5-3E72-4697-A645-84E8A486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5970-973E-43F6-880B-CBAAE20E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15015"/>
            <a:ext cx="10018713" cy="2672177"/>
          </a:xfrm>
        </p:spPr>
        <p:txBody>
          <a:bodyPr>
            <a:normAutofit/>
          </a:bodyPr>
          <a:lstStyle/>
          <a:p>
            <a:r>
              <a:rPr lang="en-US" sz="2200" dirty="0"/>
              <a:t>We would like to thank you all for taking time to listen to our presentation.</a:t>
            </a:r>
          </a:p>
          <a:p>
            <a:r>
              <a:rPr lang="en-US" sz="22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176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7A0A-1E36-4564-A71E-FD8801FA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Improvements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AE825-1AAE-4A5E-B114-A203B924E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5828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Improved steering system</a:t>
            </a:r>
          </a:p>
          <a:p>
            <a:pPr lvl="1"/>
            <a:r>
              <a:rPr lang="en-US" sz="2400" dirty="0"/>
              <a:t>Lower Severity and probability of failure</a:t>
            </a:r>
          </a:p>
          <a:p>
            <a:r>
              <a:rPr lang="en-US" sz="2400" dirty="0"/>
              <a:t>Over structure redesign</a:t>
            </a:r>
          </a:p>
          <a:p>
            <a:pPr lvl="1"/>
            <a:r>
              <a:rPr lang="en-US" sz="2400" dirty="0"/>
              <a:t>Snug to the engine</a:t>
            </a:r>
          </a:p>
          <a:p>
            <a:pPr lvl="1"/>
            <a:r>
              <a:rPr lang="en-US" sz="2400" dirty="0"/>
              <a:t>Increase strength</a:t>
            </a:r>
          </a:p>
          <a:p>
            <a:r>
              <a:rPr lang="en-US" sz="2400" dirty="0"/>
              <a:t>Under seat fuel cell</a:t>
            </a:r>
          </a:p>
          <a:p>
            <a:pPr lvl="1"/>
            <a:r>
              <a:rPr lang="en-US" sz="2400" dirty="0"/>
              <a:t>Lower center of gravity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A8730-7CCF-4BA1-AA42-4432BA76C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8" y="2666999"/>
            <a:ext cx="4895056" cy="311014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Flex Fuel Capable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Ethanol 0-85%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Engine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Variable cam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Smart alternator control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15D6-1D49-4D9A-9B9F-23CBFD73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and Engine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9FB7F-4732-4886-AD9E-43A73AEA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20559"/>
            <a:ext cx="10018713" cy="1832350"/>
          </a:xfrm>
        </p:spPr>
        <p:txBody>
          <a:bodyPr/>
          <a:lstStyle/>
          <a:p>
            <a:r>
              <a:rPr lang="en-US" sz="2200" dirty="0"/>
              <a:t>Chassis: 2017 Arctic Cat ZR 7000 LXR</a:t>
            </a:r>
          </a:p>
          <a:p>
            <a:r>
              <a:rPr lang="en-US" sz="2200" dirty="0"/>
              <a:t>Engine Specifications: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0F4DC3-575D-4A2E-A183-1AFD31E5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82839"/>
              </p:ext>
            </p:extLst>
          </p:nvPr>
        </p:nvGraphicFramePr>
        <p:xfrm>
          <a:off x="2579690" y="3366857"/>
          <a:ext cx="8128000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01353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10110924"/>
                    </a:ext>
                  </a:extLst>
                </a:gridCol>
              </a:tblGrid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Manufacture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 Motor Company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10164"/>
                  </a:ext>
                </a:extLst>
              </a:tr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Stroke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24036"/>
                  </a:ext>
                </a:extLst>
              </a:tr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 Cooling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66655"/>
                  </a:ext>
                </a:extLst>
              </a:tr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Cylinders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744253"/>
                  </a:ext>
                </a:extLst>
              </a:tr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999cc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60403"/>
                  </a:ext>
                </a:extLst>
              </a:tr>
              <a:tr h="321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Bore x Stroke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71.9mm x 82.0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088642"/>
                  </a:ext>
                </a:extLst>
              </a:tr>
              <a:tr h="2807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Fuel Delivery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Pressure Direct Injection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3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3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E492-D669-458C-AAFA-91DCF4A3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Over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6730-A724-4A5D-9F47-4A1D2252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4211"/>
            <a:ext cx="10018713" cy="1484789"/>
          </a:xfrm>
        </p:spPr>
        <p:txBody>
          <a:bodyPr/>
          <a:lstStyle/>
          <a:p>
            <a:r>
              <a:rPr lang="en-US" sz="2200" dirty="0"/>
              <a:t>Custom X-Brace to support chassis and protect engine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4C882-4604-431E-A205-B715D87A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65" y="2941682"/>
            <a:ext cx="4878893" cy="349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EA360-1994-429B-93B6-3F4C3A69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702" y="2941682"/>
            <a:ext cx="5199868" cy="3491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6D62F-C13E-4B01-BAC4-A2BC3D552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8" t="2470" r="685" b="1933"/>
          <a:stretch/>
        </p:blipFill>
        <p:spPr>
          <a:xfrm>
            <a:off x="8991895" y="150222"/>
            <a:ext cx="27336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0E2B-AD36-423E-902F-7BDC6586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799B1-C2FF-4502-A694-B0C3D5E13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01" y="412110"/>
            <a:ext cx="11838597" cy="6033780"/>
          </a:xfrm>
        </p:spPr>
      </p:pic>
    </p:spTree>
    <p:extLst>
      <p:ext uri="{BB962C8B-B14F-4D97-AF65-F5344CB8AC3E}">
        <p14:creationId xmlns:p14="http://schemas.microsoft.com/office/powerpoint/2010/main" val="397457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17A5-27D0-4991-AD82-CE2BF7D7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F34-B197-4E33-A952-569EFE67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2157274"/>
            <a:ext cx="4721180" cy="4014925"/>
          </a:xfrm>
        </p:spPr>
        <p:txBody>
          <a:bodyPr>
            <a:noAutofit/>
          </a:bodyPr>
          <a:lstStyle/>
          <a:p>
            <a:r>
              <a:rPr lang="en-US" sz="2200" dirty="0"/>
              <a:t>Ford 1.0 L </a:t>
            </a:r>
            <a:r>
              <a:rPr lang="en-US" sz="2200" dirty="0" err="1"/>
              <a:t>EcoBoost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Improved Reliability </a:t>
            </a:r>
          </a:p>
          <a:p>
            <a:pPr lvl="1"/>
            <a:r>
              <a:rPr lang="en-US" sz="2200" dirty="0"/>
              <a:t>Direct Injection </a:t>
            </a:r>
          </a:p>
          <a:p>
            <a:r>
              <a:rPr lang="en-US" sz="2200" dirty="0"/>
              <a:t>International Engine of the Year:</a:t>
            </a:r>
          </a:p>
          <a:p>
            <a:pPr lvl="1"/>
            <a:r>
              <a:rPr lang="en-US" sz="2200" dirty="0"/>
              <a:t>2012,2013,2014</a:t>
            </a:r>
          </a:p>
          <a:p>
            <a:r>
              <a:rPr lang="en-US" sz="2200" dirty="0"/>
              <a:t>1.0 L Engine of the Year</a:t>
            </a:r>
          </a:p>
          <a:p>
            <a:pPr lvl="1"/>
            <a:r>
              <a:rPr lang="en-US" sz="2200" dirty="0"/>
              <a:t>2012,2013,2014,2015,2016,2017</a:t>
            </a:r>
          </a:p>
          <a:p>
            <a:r>
              <a:rPr lang="en-US" sz="2200" dirty="0"/>
              <a:t>World Wide Parts and Technical Support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CD0214-54FD-4F62-94C4-BD8386FD1F0F}"/>
              </a:ext>
            </a:extLst>
          </p:cNvPr>
          <p:cNvSpPr txBox="1">
            <a:spLocks/>
          </p:cNvSpPr>
          <p:nvPr/>
        </p:nvSpPr>
        <p:spPr>
          <a:xfrm>
            <a:off x="6560990" y="1888686"/>
            <a:ext cx="4586536" cy="4283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Ethanol Content Fuels </a:t>
            </a:r>
          </a:p>
          <a:p>
            <a:r>
              <a:rPr lang="en-US" sz="2200" dirty="0"/>
              <a:t>Variable Cam Timing </a:t>
            </a:r>
          </a:p>
          <a:p>
            <a:r>
              <a:rPr lang="en-US" sz="2200" dirty="0"/>
              <a:t>100 ft-</a:t>
            </a:r>
            <a:r>
              <a:rPr lang="en-US" sz="2200" dirty="0" err="1"/>
              <a:t>lbs</a:t>
            </a:r>
            <a:r>
              <a:rPr lang="en-US" sz="2200" dirty="0"/>
              <a:t> of Torque from 1500 to 6000 rpm</a:t>
            </a:r>
          </a:p>
          <a:p>
            <a:r>
              <a:rPr lang="en-US" sz="2200" dirty="0"/>
              <a:t>Average of 100 </a:t>
            </a:r>
            <a:r>
              <a:rPr lang="en-US" sz="2200" dirty="0" err="1"/>
              <a:t>hp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2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AFFE-07A5-4F1E-807F-374D2FE5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Driveline Enhancements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4F10-9D1F-4C5C-9775-D3ABB8C6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Specialty Motorsport Belt Drive System</a:t>
            </a:r>
          </a:p>
          <a:p>
            <a:pPr lvl="1"/>
            <a:r>
              <a:rPr lang="en-US" sz="2200" dirty="0"/>
              <a:t> 12 Pounds in Weight Reduction </a:t>
            </a:r>
          </a:p>
          <a:p>
            <a:r>
              <a:rPr lang="en-US" sz="2200" dirty="0"/>
              <a:t>Rear 10’’ Diameter Billet Aluminum Wheels </a:t>
            </a:r>
          </a:p>
          <a:p>
            <a:r>
              <a:rPr lang="en-US" sz="2200" dirty="0"/>
              <a:t>Graphite Infused Slides </a:t>
            </a:r>
          </a:p>
          <a:p>
            <a:r>
              <a:rPr lang="en-US" sz="2200" dirty="0"/>
              <a:t>Idler Wheels Placement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7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545E-B80F-43F9-A9F1-DF987088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Attack XT Track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874A-C473-4EC9-960E-96393E1A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41865"/>
            <a:ext cx="10018713" cy="3231471"/>
          </a:xfrm>
        </p:spPr>
        <p:txBody>
          <a:bodyPr/>
          <a:lstStyle/>
          <a:p>
            <a:r>
              <a:rPr lang="en-US" sz="2200" dirty="0"/>
              <a:t>Custom </a:t>
            </a:r>
            <a:r>
              <a:rPr lang="en-US" sz="2200" dirty="0" err="1"/>
              <a:t>Camso</a:t>
            </a:r>
            <a:r>
              <a:rPr lang="en-US" sz="2200" dirty="0"/>
              <a:t> Ported Track </a:t>
            </a:r>
          </a:p>
          <a:p>
            <a:r>
              <a:rPr lang="en-US" sz="2200" dirty="0"/>
              <a:t>Single ply for reduced weight </a:t>
            </a:r>
          </a:p>
          <a:p>
            <a:r>
              <a:rPr lang="en-US" sz="2200" dirty="0"/>
              <a:t>Quite Ramp Technology </a:t>
            </a:r>
          </a:p>
          <a:p>
            <a:r>
              <a:rPr lang="en-US" sz="2200" dirty="0"/>
              <a:t>In-lug Studs for Superior Traction and Braking Control 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E1CB5E-FEFE-4992-A846-8A69ADF1E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843083"/>
              </p:ext>
            </p:extLst>
          </p:nvPr>
        </p:nvGraphicFramePr>
        <p:xfrm>
          <a:off x="8149763" y="3785431"/>
          <a:ext cx="3818439" cy="29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0C9CBE-F91A-4C66-95EC-D1FD0E5BE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7"/>
          <a:stretch/>
        </p:blipFill>
        <p:spPr>
          <a:xfrm>
            <a:off x="9995023" y="1059154"/>
            <a:ext cx="1973179" cy="25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AB6A-A8B7-43C5-AA50-49FA00D7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8013-D7EF-402F-B037-7181ED03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19417"/>
            <a:ext cx="10018713" cy="2610035"/>
          </a:xfrm>
        </p:spPr>
        <p:txBody>
          <a:bodyPr/>
          <a:lstStyle/>
          <a:p>
            <a:pPr lvl="1"/>
            <a:r>
              <a:rPr lang="en-US" sz="2200" dirty="0"/>
              <a:t>Arctic Cat ZR 7000 Muffler for Reduced Noise Pollution </a:t>
            </a:r>
          </a:p>
          <a:p>
            <a:pPr lvl="1"/>
            <a:r>
              <a:rPr lang="en-US" sz="2200" dirty="0"/>
              <a:t>Custom Airbox to limit intake noise </a:t>
            </a:r>
          </a:p>
          <a:p>
            <a:pPr lvl="1"/>
            <a:r>
              <a:rPr lang="en-US" sz="2200" dirty="0"/>
              <a:t>Tunnel Undercoating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97B11-8672-4C84-9831-C4C6B9330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6"/>
          <a:stretch/>
        </p:blipFill>
        <p:spPr>
          <a:xfrm>
            <a:off x="9293223" y="2438399"/>
            <a:ext cx="2209800" cy="3268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BF975-095D-4B00-9425-CE39460493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8847" r="16157" b="14603"/>
          <a:stretch/>
        </p:blipFill>
        <p:spPr bwMode="auto">
          <a:xfrm>
            <a:off x="5411308" y="4638859"/>
            <a:ext cx="2164715" cy="1552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01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3671</TotalTime>
  <Words>358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Parallax</vt:lpstr>
      <vt:lpstr>University of Wisconsin-Platteville Clean Snowmobile </vt:lpstr>
      <vt:lpstr>Design Improvements </vt:lpstr>
      <vt:lpstr>Chassis and Engine </vt:lpstr>
      <vt:lpstr>Over Structure</vt:lpstr>
      <vt:lpstr>PowerPoint Presentation</vt:lpstr>
      <vt:lpstr>Engine Benefits </vt:lpstr>
      <vt:lpstr>Driveline Enhancements </vt:lpstr>
      <vt:lpstr>Ice Attack XT Track </vt:lpstr>
      <vt:lpstr>Noise Reduction </vt:lpstr>
      <vt:lpstr>Suspension</vt:lpstr>
      <vt:lpstr>Controls and Displays </vt:lpstr>
      <vt:lpstr>Consumer Appeal </vt:lpstr>
      <vt:lpstr>Dealer Appeal </vt:lpstr>
      <vt:lpstr>Acknowledgements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Universiy of Wisconsin-Platteville 2018 Clean snowmobile</dc:title>
  <dc:creator>Colten R Jaekel</dc:creator>
  <cp:lastModifiedBy>Keegan P Fager</cp:lastModifiedBy>
  <cp:revision>51</cp:revision>
  <dcterms:created xsi:type="dcterms:W3CDTF">2018-03-03T13:34:58Z</dcterms:created>
  <dcterms:modified xsi:type="dcterms:W3CDTF">2018-03-08T15:16:54Z</dcterms:modified>
</cp:coreProperties>
</file>