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8"/>
  </p:notesMasterIdLst>
  <p:sldIdLst>
    <p:sldId id="256" r:id="rId2"/>
    <p:sldId id="258" r:id="rId3"/>
    <p:sldId id="259" r:id="rId4"/>
    <p:sldId id="290" r:id="rId5"/>
    <p:sldId id="286" r:id="rId6"/>
    <p:sldId id="265" r:id="rId7"/>
    <p:sldId id="261" r:id="rId8"/>
    <p:sldId id="266" r:id="rId9"/>
    <p:sldId id="277" r:id="rId10"/>
    <p:sldId id="289" r:id="rId11"/>
    <p:sldId id="288" r:id="rId12"/>
    <p:sldId id="291" r:id="rId13"/>
    <p:sldId id="262" r:id="rId14"/>
    <p:sldId id="285" r:id="rId15"/>
    <p:sldId id="28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6" autoAdjust="0"/>
    <p:restoredTop sz="94681" autoAdjust="0"/>
  </p:normalViewPr>
  <p:slideViewPr>
    <p:cSldViewPr>
      <p:cViewPr>
        <p:scale>
          <a:sx n="90" d="100"/>
          <a:sy n="90" d="100"/>
        </p:scale>
        <p:origin x="-118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wplatt-my.sharepoint.com/personal/carricos_uwplatt_edu/Documents/Clean%20Snowmobile%20Team/2016-2017/Test%20Data/Oct%202015%20Stock%20Sled%20Winch%20Pull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(Sheet1!$C$21,Sheet1!$G$21,Sheet1!$K$21)</c:f>
              <c:strCache>
                <c:ptCount val="2"/>
                <c:pt idx="0">
                  <c:v>Stock 1</c:v>
                </c:pt>
                <c:pt idx="1">
                  <c:v>Ported Track</c:v>
                </c:pt>
              </c:strCache>
            </c:strRef>
          </c:cat>
          <c:val>
            <c:numRef>
              <c:f>(Sheet1!$C$22,Sheet1!$G$22,Sheet1!$K$22)</c:f>
              <c:numCache>
                <c:formatCode>General</c:formatCode>
                <c:ptCount val="2"/>
                <c:pt idx="0">
                  <c:v>57.196969696969695</c:v>
                </c:pt>
                <c:pt idx="1">
                  <c:v>24.121212121212121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5C-4F74-9393-0133DBD7C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160640"/>
        <c:axId val="164162560"/>
      </c:barChart>
      <c:catAx>
        <c:axId val="164160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Scenario</a:t>
                </a:r>
              </a:p>
            </c:rich>
          </c:tx>
          <c:layout>
            <c:manualLayout>
              <c:xMode val="edge"/>
              <c:yMode val="edge"/>
              <c:x val="0.47818491562638671"/>
              <c:y val="0.89821741032370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2560"/>
        <c:crosses val="autoZero"/>
        <c:auto val="1"/>
        <c:lblAlgn val="ctr"/>
        <c:lblOffset val="100"/>
        <c:noMultiLvlLbl val="0"/>
      </c:catAx>
      <c:valAx>
        <c:axId val="164162560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Pull Force (lbs)</a:t>
                </a:r>
              </a:p>
            </c:rich>
          </c:tx>
          <c:layout>
            <c:manualLayout>
              <c:xMode val="edge"/>
              <c:yMode val="edge"/>
              <c:x val="3.1683178196983922E-2"/>
              <c:y val="0.234390492855059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98C5-8D75-4A6C-BFDD-01D25E5FC13F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F449-15A2-42A9-AA0E-722646952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32B-E11E-43CF-8ACE-F60FB0F40AF2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3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2838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0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5723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81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0DB-CAE0-465F-A11B-2FA2A81D8B90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B0A-C120-49CA-A328-853A6F39A017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4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72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35F1-1748-4927-AE90-74FD9F792F2B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34D-9303-429B-9043-E05F1ED9133E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9B96-95B1-46AD-BEE9-3AA56344A02C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B6E7-605D-44AD-9E04-0B826C1CF220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7A67-96E3-490D-8E10-2D2E37306BC6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937-3433-4EFC-920B-99CB34BB9619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E325-2D93-467A-B8BD-3E3F65537FC8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CB0F-3212-4B2D-9BD8-5D5440159BF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142999"/>
            <a:ext cx="4933088" cy="37526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University of Wisconsin - Platteville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  <a:latin typeface="Trebuchet MS"/>
              </a:rPr>
              <a:t>2017</a:t>
            </a:r>
            <a:r>
              <a:rPr lang="en-US" dirty="0">
                <a:solidFill>
                  <a:srgbClr val="0F7698"/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  <a:latin typeface="Trebuchet MS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Clean Snowmobile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895671"/>
            <a:ext cx="64008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/>
              <a:t>Presenters:</a:t>
            </a:r>
          </a:p>
          <a:p>
            <a:pPr algn="ctr"/>
            <a:r>
              <a:rPr lang="en-US" sz="2400" dirty="0"/>
              <a:t>Will Bryant</a:t>
            </a:r>
          </a:p>
          <a:p>
            <a:pPr algn="ctr"/>
            <a:r>
              <a:rPr lang="en-US" sz="2400" dirty="0"/>
              <a:t>Isaac (Chuck) Peterson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Track Porting Justification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112713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"/>
          <p:cNvSpPr>
            <a:spLocks noChangeAspect="1" noChangeArrowheads="1"/>
          </p:cNvSpPr>
          <p:nvPr/>
        </p:nvSpPr>
        <p:spPr bwMode="auto">
          <a:xfrm>
            <a:off x="265113" y="1063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"/>
          <p:cNvSpPr>
            <a:spLocks noChangeAspect="1" noChangeArrowheads="1"/>
          </p:cNvSpPr>
          <p:nvPr/>
        </p:nvSpPr>
        <p:spPr bwMode="auto">
          <a:xfrm>
            <a:off x="417513" y="2587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"/>
          <p:cNvSpPr>
            <a:spLocks noChangeAspect="1" noChangeArrowheads="1"/>
          </p:cNvSpPr>
          <p:nvPr/>
        </p:nvSpPr>
        <p:spPr bwMode="auto">
          <a:xfrm>
            <a:off x="569913" y="4111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049692"/>
              </p:ext>
            </p:extLst>
          </p:nvPr>
        </p:nvGraphicFramePr>
        <p:xfrm>
          <a:off x="265113" y="1371600"/>
          <a:ext cx="411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7"/>
          <a:stretch/>
        </p:blipFill>
        <p:spPr>
          <a:xfrm>
            <a:off x="4724400" y="1371600"/>
            <a:ext cx="2855571" cy="37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Suspension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8229600" cy="2362199"/>
          </a:xfrm>
        </p:spPr>
        <p:txBody>
          <a:bodyPr>
            <a:normAutofit/>
          </a:bodyPr>
          <a:lstStyle/>
          <a:p>
            <a:r>
              <a:rPr lang="en-US" sz="2800" dirty="0"/>
              <a:t>Easily Adjustable Suspension</a:t>
            </a:r>
          </a:p>
          <a:p>
            <a:r>
              <a:rPr lang="en-US" sz="2800" dirty="0"/>
              <a:t>Floating Front Rear Suspension</a:t>
            </a:r>
          </a:p>
          <a:p>
            <a:pPr lvl="1"/>
            <a:r>
              <a:rPr lang="en-US" sz="2000" dirty="0"/>
              <a:t>Improved control </a:t>
            </a:r>
          </a:p>
          <a:p>
            <a:pPr lvl="1"/>
            <a:r>
              <a:rPr lang="en-US" sz="2000" dirty="0"/>
              <a:t>Better traction</a:t>
            </a:r>
          </a:p>
          <a:p>
            <a:pPr lvl="2">
              <a:buFont typeface="Calibri" pitchFamily="34" charset="0"/>
              <a:buChar char="—"/>
            </a:pP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13308"/>
          <a:stretch/>
        </p:blipFill>
        <p:spPr>
          <a:xfrm>
            <a:off x="1981200" y="3733800"/>
            <a:ext cx="4953000" cy="2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0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Steering System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9600" y="1354978"/>
            <a:ext cx="3088109" cy="443622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Mercury </a:t>
            </a:r>
            <a:r>
              <a:rPr lang="en-US" sz="2400" dirty="0" smtClean="0"/>
              <a:t>hydraulic </a:t>
            </a:r>
            <a:r>
              <a:rPr lang="en-US" sz="2400" dirty="0" smtClean="0"/>
              <a:t>h</a:t>
            </a:r>
            <a:r>
              <a:rPr lang="en-US" sz="2400" dirty="0" smtClean="0"/>
              <a:t>elm and cylinder</a:t>
            </a:r>
            <a:endParaRPr lang="en-US" sz="2400" dirty="0"/>
          </a:p>
          <a:p>
            <a:r>
              <a:rPr lang="en-US" sz="2400" dirty="0" smtClean="0"/>
              <a:t>Reduced rider fatigue - feedback</a:t>
            </a:r>
          </a:p>
          <a:p>
            <a:r>
              <a:rPr lang="en-US" sz="2400" dirty="0" smtClean="0"/>
              <a:t>Replicates stock steering functionality</a:t>
            </a:r>
          </a:p>
          <a:p>
            <a:r>
              <a:rPr lang="en-US" sz="2400" dirty="0" smtClean="0"/>
              <a:t>Future plans</a:t>
            </a:r>
          </a:p>
          <a:p>
            <a:pPr lvl="1"/>
            <a:r>
              <a:rPr lang="en-US" sz="2200" dirty="0" smtClean="0"/>
              <a:t>Double chain</a:t>
            </a:r>
          </a:p>
          <a:p>
            <a:pPr lvl="1"/>
            <a:r>
              <a:rPr lang="en-US" sz="2200" dirty="0" smtClean="0"/>
              <a:t>Shorter steering stem </a:t>
            </a:r>
          </a:p>
          <a:p>
            <a:pPr lvl="1"/>
            <a:r>
              <a:rPr lang="en-US" sz="2200" dirty="0" smtClean="0"/>
              <a:t>Steer-by-wire</a:t>
            </a:r>
            <a:r>
              <a:rPr lang="en-US" sz="2200" dirty="0"/>
              <a:t> </a:t>
            </a:r>
            <a:endParaRPr lang="en-US" sz="2200" dirty="0" smtClean="0"/>
          </a:p>
          <a:p>
            <a:pPr lvl="2"/>
            <a:r>
              <a:rPr lang="en-US" sz="2200" dirty="0" smtClean="0"/>
              <a:t>Industry future</a:t>
            </a:r>
            <a:endParaRPr lang="en-US" sz="2200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6"/>
          <a:stretch/>
        </p:blipFill>
        <p:spPr>
          <a:xfrm rot="5400000">
            <a:off x="4673158" y="2870642"/>
            <a:ext cx="2547186" cy="22923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r="34303"/>
          <a:stretch/>
        </p:blipFill>
        <p:spPr>
          <a:xfrm>
            <a:off x="4648200" y="152400"/>
            <a:ext cx="2251364" cy="24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2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Consumer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9109" cy="31734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Comfort</a:t>
            </a:r>
          </a:p>
          <a:p>
            <a:r>
              <a:rPr lang="en-US" sz="2800" dirty="0"/>
              <a:t>Reliability</a:t>
            </a:r>
          </a:p>
          <a:p>
            <a:pPr lvl="1"/>
            <a:r>
              <a:rPr lang="en-US" sz="2200" dirty="0"/>
              <a:t>Engine life</a:t>
            </a:r>
          </a:p>
          <a:p>
            <a:pPr lvl="1"/>
            <a:r>
              <a:rPr lang="en-US" sz="2200" dirty="0"/>
              <a:t>Diagnostics &amp; sensors </a:t>
            </a:r>
          </a:p>
          <a:p>
            <a:r>
              <a:rPr lang="en-US" sz="2800" dirty="0"/>
              <a:t>High Performance</a:t>
            </a:r>
          </a:p>
          <a:p>
            <a:pPr lvl="1"/>
            <a:r>
              <a:rPr lang="en-US" sz="2200" dirty="0" err="1"/>
              <a:t>TrailTrac</a:t>
            </a:r>
            <a:endParaRPr lang="en-US" sz="2200" dirty="0"/>
          </a:p>
          <a:p>
            <a:pPr lvl="1"/>
            <a:r>
              <a:rPr lang="en-US" sz="2200" dirty="0"/>
              <a:t>Variable Cam timing</a:t>
            </a:r>
          </a:p>
          <a:p>
            <a:pPr lvl="1"/>
            <a:r>
              <a:rPr lang="en-US" sz="2200" dirty="0"/>
              <a:t>Turbocharged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8544" y="1371600"/>
            <a:ext cx="3525255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Low Maintenance</a:t>
            </a:r>
          </a:p>
          <a:p>
            <a:pPr lvl="1"/>
            <a:r>
              <a:rPr lang="en-US" sz="2200" dirty="0" smtClean="0"/>
              <a:t>No valve </a:t>
            </a:r>
            <a:r>
              <a:rPr lang="en-US" sz="2200" dirty="0"/>
              <a:t>adjustment</a:t>
            </a:r>
          </a:p>
          <a:p>
            <a:pPr lvl="1"/>
            <a:r>
              <a:rPr lang="en-US" sz="2200" dirty="0"/>
              <a:t>Timing belt</a:t>
            </a:r>
          </a:p>
          <a:p>
            <a:pPr lvl="1"/>
            <a:r>
              <a:rPr lang="en-US" sz="2200" dirty="0"/>
              <a:t>Belt Drive</a:t>
            </a:r>
          </a:p>
          <a:p>
            <a:r>
              <a:rPr lang="en-US" sz="2800" dirty="0"/>
              <a:t>Low Operating Cost</a:t>
            </a:r>
          </a:p>
          <a:p>
            <a:pPr lvl="1"/>
            <a:r>
              <a:rPr lang="en-US" sz="2200" dirty="0"/>
              <a:t>Fuel mileage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5105400" cy="24659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Dealer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0104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Sales</a:t>
            </a:r>
          </a:p>
          <a:p>
            <a:pPr lvl="1"/>
            <a:r>
              <a:rPr lang="en-US" sz="2000" dirty="0"/>
              <a:t>Marketable to consumers </a:t>
            </a:r>
          </a:p>
          <a:p>
            <a:pPr lvl="2"/>
            <a:r>
              <a:rPr lang="en-US" sz="2000" dirty="0"/>
              <a:t>Aesthetics</a:t>
            </a:r>
          </a:p>
          <a:p>
            <a:pPr lvl="2"/>
            <a:r>
              <a:rPr lang="en-US" sz="2000" dirty="0"/>
              <a:t>Performance</a:t>
            </a:r>
          </a:p>
          <a:p>
            <a:r>
              <a:rPr lang="en-US" sz="2800" dirty="0" smtClean="0"/>
              <a:t>Service</a:t>
            </a:r>
            <a:endParaRPr lang="en-US" sz="2800" dirty="0"/>
          </a:p>
          <a:p>
            <a:pPr lvl="1"/>
            <a:r>
              <a:rPr lang="en-US" sz="2000" dirty="0" smtClean="0"/>
              <a:t>Worldwide dealer network</a:t>
            </a:r>
            <a:endParaRPr lang="en-US" sz="2000" dirty="0"/>
          </a:p>
          <a:p>
            <a:pPr lvl="1"/>
            <a:r>
              <a:rPr lang="en-US" sz="2000" dirty="0"/>
              <a:t>Ease of maintenance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85762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088109" cy="5181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Consumer Benefits</a:t>
            </a:r>
          </a:p>
          <a:p>
            <a:pPr lvl="1"/>
            <a:r>
              <a:rPr lang="en-US" sz="2000" dirty="0"/>
              <a:t>Reliable</a:t>
            </a:r>
          </a:p>
          <a:p>
            <a:pPr lvl="1"/>
            <a:r>
              <a:rPr lang="en-US" sz="2000" dirty="0"/>
              <a:t>Competitive Cost</a:t>
            </a:r>
          </a:p>
          <a:p>
            <a:pPr lvl="2"/>
            <a:r>
              <a:rPr lang="en-US" sz="1800" dirty="0"/>
              <a:t>$16,707.09 USD MSRP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69204" y="1524000"/>
            <a:ext cx="3088110" cy="451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Dealer Benefits</a:t>
            </a:r>
          </a:p>
          <a:p>
            <a:r>
              <a:rPr lang="en-US" sz="2800" dirty="0"/>
              <a:t>Environmental Benefits</a:t>
            </a:r>
          </a:p>
          <a:p>
            <a:pPr lvl="1"/>
            <a:r>
              <a:rPr lang="en-US" sz="2000" dirty="0"/>
              <a:t>Low Emissions</a:t>
            </a:r>
          </a:p>
          <a:p>
            <a:pPr lvl="1"/>
            <a:r>
              <a:rPr lang="en-US" sz="2000" dirty="0"/>
              <a:t>Quiet</a:t>
            </a:r>
          </a:p>
          <a:p>
            <a:pPr lvl="1"/>
            <a:r>
              <a:rPr lang="en-US" sz="2000" dirty="0"/>
              <a:t>Fuel Efficient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20762" b="2371"/>
          <a:stretch/>
        </p:blipFill>
        <p:spPr>
          <a:xfrm rot="5400000">
            <a:off x="5619229" y="3228269"/>
            <a:ext cx="3593995" cy="264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51556" y="4311597"/>
            <a:ext cx="82296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0000" flipH="1" flipV="1">
            <a:off x="2468481" y="1726325"/>
            <a:ext cx="45719" cy="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1482" r="11729" b="3704"/>
          <a:stretch/>
        </p:blipFill>
        <p:spPr>
          <a:xfrm>
            <a:off x="3783455" y="381000"/>
            <a:ext cx="4953000" cy="3545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3102"/>
          <a:stretch/>
        </p:blipFill>
        <p:spPr>
          <a:xfrm>
            <a:off x="152400" y="1600200"/>
            <a:ext cx="3540718" cy="44202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Snowmobile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Chassis: 2017 Arctic Cat ZR 7000 </a:t>
            </a:r>
            <a:r>
              <a:rPr lang="en-US" dirty="0" smtClean="0"/>
              <a:t>LXR</a:t>
            </a:r>
          </a:p>
          <a:p>
            <a:r>
              <a:rPr lang="en-US" dirty="0" smtClean="0"/>
              <a:t>Engine: Ford 1.0 L </a:t>
            </a:r>
            <a:r>
              <a:rPr lang="en-US" dirty="0" err="1" smtClean="0"/>
              <a:t>EcoBoost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28358"/>
              </p:ext>
            </p:extLst>
          </p:nvPr>
        </p:nvGraphicFramePr>
        <p:xfrm>
          <a:off x="685800" y="2590800"/>
          <a:ext cx="6400800" cy="3222175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4-Stroke GTDI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Details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Liquid Cooled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Ford 1.0 L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EcoBoost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Cylinders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Displacement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999cc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Bore x Stroke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71.9 mm X 82.0 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Fueling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Direct</a:t>
                      </a:r>
                      <a:r>
                        <a:rPr lang="en-US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Injection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Design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088109" cy="4245899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Clean</a:t>
            </a:r>
          </a:p>
          <a:p>
            <a:pPr lvl="1"/>
            <a:r>
              <a:rPr lang="en-US" sz="2400" dirty="0" smtClean="0"/>
              <a:t>Modern engine</a:t>
            </a:r>
          </a:p>
          <a:p>
            <a:pPr lvl="1"/>
            <a:r>
              <a:rPr lang="en-US" sz="2400" dirty="0" smtClean="0"/>
              <a:t>Exhaust </a:t>
            </a:r>
            <a:endParaRPr lang="en-US" sz="2400" dirty="0"/>
          </a:p>
          <a:p>
            <a:r>
              <a:rPr lang="en-US" sz="3000" dirty="0"/>
              <a:t>Quiet</a:t>
            </a:r>
          </a:p>
          <a:p>
            <a:pPr lvl="1"/>
            <a:r>
              <a:rPr lang="en-US" sz="2400" dirty="0"/>
              <a:t>Undercoating</a:t>
            </a:r>
          </a:p>
          <a:p>
            <a:pPr lvl="1"/>
            <a:r>
              <a:rPr lang="en-US" sz="2400" dirty="0"/>
              <a:t>Custom </a:t>
            </a:r>
            <a:r>
              <a:rPr lang="en-US" sz="2400" dirty="0" err="1"/>
              <a:t>Camso</a:t>
            </a:r>
            <a:r>
              <a:rPr lang="en-US" sz="2400" dirty="0"/>
              <a:t> track</a:t>
            </a:r>
          </a:p>
          <a:p>
            <a:r>
              <a:rPr lang="en-US" sz="3000" dirty="0"/>
              <a:t>Efficiency</a:t>
            </a:r>
          </a:p>
          <a:p>
            <a:pPr lvl="1"/>
            <a:r>
              <a:rPr lang="en-US" sz="2400" dirty="0"/>
              <a:t>Engine management</a:t>
            </a:r>
          </a:p>
          <a:p>
            <a:pPr lvl="1"/>
            <a:r>
              <a:rPr lang="en-US" sz="2400" dirty="0"/>
              <a:t>Driveline improvements</a:t>
            </a:r>
            <a:endParaRPr lang="en-US" sz="22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3810000" cy="42458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000" dirty="0"/>
              <a:t>Flex Fuel</a:t>
            </a:r>
          </a:p>
          <a:p>
            <a:pPr lvl="1"/>
            <a:r>
              <a:rPr lang="en-US" sz="2600" dirty="0"/>
              <a:t>Ethanol 0-85% </a:t>
            </a:r>
          </a:p>
          <a:p>
            <a:r>
              <a:rPr lang="en-US" sz="3000" dirty="0"/>
              <a:t>User Friendly</a:t>
            </a:r>
          </a:p>
          <a:p>
            <a:pPr lvl="1"/>
            <a:r>
              <a:rPr lang="en-US" sz="2600" dirty="0"/>
              <a:t>Ergonomic rider position</a:t>
            </a:r>
          </a:p>
          <a:p>
            <a:pPr lvl="1"/>
            <a:r>
              <a:rPr lang="en-US" sz="2600" dirty="0"/>
              <a:t>Simple display and controls</a:t>
            </a:r>
          </a:p>
          <a:p>
            <a:pPr lvl="1"/>
            <a:r>
              <a:rPr lang="en-US" sz="2600" dirty="0"/>
              <a:t>Easy starting</a:t>
            </a:r>
          </a:p>
          <a:p>
            <a:pPr lvl="1"/>
            <a:r>
              <a:rPr lang="en-US" sz="2600" dirty="0"/>
              <a:t>Adjustable suspension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75" y="1447800"/>
            <a:ext cx="6347714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Ford 1.0 L </a:t>
            </a:r>
            <a:r>
              <a:rPr lang="en-US" sz="2800" dirty="0" err="1"/>
              <a:t>EcoBoost</a:t>
            </a:r>
            <a:endParaRPr lang="en-US" sz="2800" dirty="0"/>
          </a:p>
          <a:p>
            <a:pPr lvl="1"/>
            <a:r>
              <a:rPr lang="en-US" sz="2600" dirty="0"/>
              <a:t>Variable Cam timing</a:t>
            </a:r>
          </a:p>
          <a:p>
            <a:pPr lvl="1"/>
            <a:r>
              <a:rPr lang="en-US" sz="2600" dirty="0"/>
              <a:t>Direct Injection</a:t>
            </a:r>
          </a:p>
          <a:p>
            <a:pPr lvl="1"/>
            <a:r>
              <a:rPr lang="en-US" sz="2600" dirty="0"/>
              <a:t>Average 120 </a:t>
            </a:r>
            <a:r>
              <a:rPr lang="en-US" sz="2600" dirty="0" err="1"/>
              <a:t>hp</a:t>
            </a:r>
            <a:r>
              <a:rPr lang="en-US" sz="2600" dirty="0"/>
              <a:t> </a:t>
            </a:r>
            <a:endParaRPr lang="en-US" sz="2600" dirty="0" smtClean="0"/>
          </a:p>
          <a:p>
            <a:pPr marL="3175" lvl="3" indent="0"/>
            <a:r>
              <a:rPr lang="en-US" sz="2800" dirty="0" smtClean="0"/>
              <a:t>International Engine of the Year: </a:t>
            </a:r>
          </a:p>
          <a:p>
            <a:pPr marL="460375" lvl="4" indent="0"/>
            <a:r>
              <a:rPr lang="en-US" sz="2600" dirty="0" smtClean="0"/>
              <a:t>2012, 2013, 2014</a:t>
            </a:r>
          </a:p>
          <a:p>
            <a:pPr marL="3175" lvl="3" indent="0"/>
            <a:r>
              <a:rPr lang="en-US" sz="2800" dirty="0" smtClean="0"/>
              <a:t>1.0 L Engine of the Year: </a:t>
            </a:r>
          </a:p>
          <a:p>
            <a:pPr marL="460375" lvl="4" indent="0"/>
            <a:r>
              <a:rPr lang="en-US" sz="2600" dirty="0" smtClean="0"/>
              <a:t>2012, 2013, 2014, 2015, 2016</a:t>
            </a:r>
          </a:p>
          <a:p>
            <a:pPr marL="3175" lvl="1" indent="0"/>
            <a:endParaRPr lang="en-US" sz="2800" dirty="0"/>
          </a:p>
          <a:p>
            <a:pPr marL="3175" lvl="1" indent="0">
              <a:buNone/>
            </a:pPr>
            <a:endParaRPr lang="en-US" sz="2800" dirty="0"/>
          </a:p>
          <a:p>
            <a:pPr lvl="1"/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Image result for ford 1L ecoboo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1515"/>
          <a:stretch/>
        </p:blipFill>
        <p:spPr bwMode="auto">
          <a:xfrm>
            <a:off x="6019800" y="3124200"/>
            <a:ext cx="2622645" cy="311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5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5"/>
            <a:ext cx="5200213" cy="20859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err="1"/>
              <a:t>Motec</a:t>
            </a:r>
            <a:r>
              <a:rPr lang="en-US" sz="2800" dirty="0"/>
              <a:t> </a:t>
            </a:r>
            <a:r>
              <a:rPr lang="en-US" sz="2800" dirty="0" smtClean="0"/>
              <a:t>M142 ECU</a:t>
            </a:r>
            <a:endParaRPr lang="en-US" sz="2800" dirty="0"/>
          </a:p>
          <a:p>
            <a:pPr lvl="1"/>
            <a:r>
              <a:rPr lang="en-US" sz="2600" dirty="0"/>
              <a:t>Direct injection</a:t>
            </a:r>
          </a:p>
          <a:p>
            <a:pPr lvl="1"/>
            <a:r>
              <a:rPr lang="en-US" sz="2600" dirty="0"/>
              <a:t>Data logging </a:t>
            </a:r>
          </a:p>
          <a:p>
            <a:pPr lvl="1"/>
            <a:r>
              <a:rPr lang="en-US" sz="2600" dirty="0"/>
              <a:t>Variable cam control</a:t>
            </a:r>
          </a:p>
          <a:p>
            <a:pPr lvl="1"/>
            <a:r>
              <a:rPr lang="en-US" sz="2600" dirty="0"/>
              <a:t>High quality 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2619374" cy="1676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0"/>
          <a:stretch/>
        </p:blipFill>
        <p:spPr bwMode="auto">
          <a:xfrm>
            <a:off x="609600" y="3610432"/>
            <a:ext cx="6019800" cy="315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 Tuning and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088109" cy="41109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DYNOmite</a:t>
            </a:r>
            <a:r>
              <a:rPr lang="en-US" sz="2800" dirty="0"/>
              <a:t> Water-Brake Dynamometer</a:t>
            </a:r>
          </a:p>
          <a:p>
            <a:r>
              <a:rPr lang="en-US" sz="2800" dirty="0" err="1"/>
              <a:t>Motec</a:t>
            </a:r>
            <a:r>
              <a:rPr lang="en-US" sz="2800" dirty="0"/>
              <a:t> LTC Wideband </a:t>
            </a:r>
            <a:r>
              <a:rPr lang="en-US" sz="2800" dirty="0" err="1"/>
              <a:t>Monitering</a:t>
            </a:r>
            <a:endParaRPr lang="en-US" sz="2800" dirty="0"/>
          </a:p>
          <a:p>
            <a:r>
              <a:rPr lang="en-US" sz="2800" dirty="0"/>
              <a:t>Exhaust Gas Temperature</a:t>
            </a:r>
          </a:p>
          <a:p>
            <a:r>
              <a:rPr lang="en-US" sz="2800" dirty="0"/>
              <a:t>EMS Emissions Analyzer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2530" name="Picture 2" descr="snowmobile dynamome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3886200" cy="2538985"/>
          </a:xfrm>
          <a:prstGeom prst="rect">
            <a:avLst/>
          </a:prstGeom>
          <a:noFill/>
        </p:spPr>
      </p:pic>
      <p:pic>
        <p:nvPicPr>
          <p:cNvPr id="22532" name="Picture 4" descr="DYNO-MAX 2000 &quot;Pro&quot; cons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573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Exhaust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1524000"/>
            <a:ext cx="5029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Reducing Emissions</a:t>
            </a:r>
          </a:p>
          <a:p>
            <a:pPr lvl="1"/>
            <a:r>
              <a:rPr lang="en-US" sz="2000" dirty="0"/>
              <a:t>Ford 3-Way </a:t>
            </a:r>
            <a:r>
              <a:rPr lang="en-US" sz="2000" dirty="0" smtClean="0"/>
              <a:t>Catalytic Converter</a:t>
            </a:r>
          </a:p>
          <a:p>
            <a:pPr lvl="1"/>
            <a:r>
              <a:rPr lang="en-US" sz="2000" dirty="0" smtClean="0"/>
              <a:t>Catalyst placement</a:t>
            </a:r>
            <a:endParaRPr lang="en-US" sz="2000" dirty="0"/>
          </a:p>
          <a:p>
            <a:r>
              <a:rPr lang="en-US" sz="2800" dirty="0"/>
              <a:t>Advantages</a:t>
            </a:r>
          </a:p>
          <a:p>
            <a:pPr lvl="1"/>
            <a:r>
              <a:rPr lang="en-US" sz="2000" dirty="0"/>
              <a:t>Tailored to specific exhaust frequencies and flow requirements</a:t>
            </a:r>
          </a:p>
          <a:p>
            <a:pPr lvl="1"/>
            <a:r>
              <a:rPr lang="en-US" sz="2000" dirty="0" smtClean="0"/>
              <a:t>Integrated and cooled exhaust </a:t>
            </a:r>
            <a:r>
              <a:rPr lang="en-US" sz="2000" dirty="0"/>
              <a:t>manifold</a:t>
            </a:r>
          </a:p>
          <a:p>
            <a:pPr lvl="1"/>
            <a:r>
              <a:rPr lang="en-US" sz="2000" dirty="0"/>
              <a:t>No maintenance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4" name="AutoShape 2" descr="https://zimbra.uwplatt.edu/service/home/~/PreBurn2.jpg?auth=co&amp;loc=en_US&amp;id=176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4141" r="5303" b="12121"/>
          <a:stretch/>
        </p:blipFill>
        <p:spPr>
          <a:xfrm>
            <a:off x="4724400" y="1386904"/>
            <a:ext cx="2493819" cy="151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8200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16835" r="8585" b="28620"/>
          <a:stretch/>
        </p:blipFill>
        <p:spPr>
          <a:xfrm>
            <a:off x="5054599" y="3221183"/>
            <a:ext cx="254000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4" cy="1320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Driveline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550724" cy="51212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Belt Drive System</a:t>
            </a:r>
          </a:p>
          <a:p>
            <a:pPr lvl="1"/>
            <a:r>
              <a:rPr lang="en-US" sz="2200" dirty="0"/>
              <a:t>C3 </a:t>
            </a:r>
            <a:r>
              <a:rPr lang="en-US" sz="2200" dirty="0" err="1"/>
              <a:t>Powersports</a:t>
            </a:r>
            <a:endParaRPr lang="en-US" sz="2200" dirty="0"/>
          </a:p>
          <a:p>
            <a:r>
              <a:rPr lang="en-US" sz="2800" dirty="0"/>
              <a:t>Replaced Stock Rear Idler Wheel with 10” Diameter Billet Wheels</a:t>
            </a:r>
          </a:p>
          <a:p>
            <a:r>
              <a:rPr lang="en-US" sz="2800" dirty="0"/>
              <a:t>Graphite Infused Slides</a:t>
            </a:r>
          </a:p>
          <a:p>
            <a:r>
              <a:rPr lang="en-US" sz="2800" dirty="0"/>
              <a:t>Track</a:t>
            </a:r>
          </a:p>
          <a:p>
            <a:pPr lvl="1"/>
            <a:r>
              <a:rPr lang="en-US" sz="2200" dirty="0"/>
              <a:t>Custom </a:t>
            </a:r>
            <a:r>
              <a:rPr lang="en-US" sz="2200" dirty="0" err="1"/>
              <a:t>Camso</a:t>
            </a:r>
            <a:r>
              <a:rPr lang="en-US" sz="2200" dirty="0"/>
              <a:t> Ice </a:t>
            </a:r>
            <a:r>
              <a:rPr lang="en-US" sz="2200" dirty="0" err="1"/>
              <a:t>Attak</a:t>
            </a:r>
            <a:r>
              <a:rPr lang="en-US" sz="2200" dirty="0"/>
              <a:t> XT</a:t>
            </a:r>
          </a:p>
          <a:p>
            <a:pPr lvl="1"/>
            <a:r>
              <a:rPr lang="en-US" sz="2200" dirty="0"/>
              <a:t>Ported</a:t>
            </a:r>
          </a:p>
          <a:p>
            <a:pPr lvl="1"/>
            <a:r>
              <a:rPr lang="en-US" sz="2200" dirty="0"/>
              <a:t>Quiet Ramp Technology</a:t>
            </a:r>
          </a:p>
          <a:p>
            <a:pPr lvl="1"/>
            <a:r>
              <a:rPr lang="en-US" sz="2200" dirty="0"/>
              <a:t>In-lug Studs</a:t>
            </a:r>
          </a:p>
          <a:p>
            <a:r>
              <a:rPr lang="en-US" sz="2800" dirty="0"/>
              <a:t>Idler Wheels &amp; Placement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/>
          <a:stretch/>
        </p:blipFill>
        <p:spPr>
          <a:xfrm rot="5400000">
            <a:off x="4940876" y="4104410"/>
            <a:ext cx="2341418" cy="220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7696"/>
          <a:stretch/>
        </p:blipFill>
        <p:spPr>
          <a:xfrm>
            <a:off x="5870864" y="398318"/>
            <a:ext cx="2691245" cy="24023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Sound Attenuation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105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Tailored exhaust system</a:t>
            </a:r>
          </a:p>
          <a:p>
            <a:r>
              <a:rPr lang="en-US" sz="2800" dirty="0"/>
              <a:t>Custom track</a:t>
            </a:r>
          </a:p>
          <a:p>
            <a:r>
              <a:rPr lang="en-US" sz="2800" dirty="0"/>
              <a:t>Bogie wheels staggered and phased</a:t>
            </a:r>
          </a:p>
          <a:p>
            <a:r>
              <a:rPr lang="en-US" sz="2800" dirty="0"/>
              <a:t>Undercoating</a:t>
            </a:r>
            <a:endParaRPr lang="en-US" sz="2000" dirty="0"/>
          </a:p>
          <a:p>
            <a:r>
              <a:rPr lang="en-US" sz="2400" dirty="0" smtClean="0"/>
              <a:t>Performed SAE J1611 </a:t>
            </a:r>
            <a:endParaRPr lang="en-US" sz="2400" dirty="0"/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4800600"/>
            <a:ext cx="3701528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63" l="2047" r="976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573" y="4428877"/>
            <a:ext cx="2850654" cy="2442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6"/>
          <a:stretch/>
        </p:blipFill>
        <p:spPr>
          <a:xfrm>
            <a:off x="4953000" y="838200"/>
            <a:ext cx="2209800" cy="3268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3318</TotalTime>
  <Words>393</Words>
  <Application>Microsoft Office PowerPoint</Application>
  <PresentationFormat>On-screen Show (4:3)</PresentationFormat>
  <Paragraphs>171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University of Wisconsin - Platteville 2017 Clean Snowmobile Team</vt:lpstr>
      <vt:lpstr>Snowmobile Choice</vt:lpstr>
      <vt:lpstr>Design Strategy</vt:lpstr>
      <vt:lpstr>Engine Selection</vt:lpstr>
      <vt:lpstr>Engine Management</vt:lpstr>
      <vt:lpstr>Engine Tuning and Calibration</vt:lpstr>
      <vt:lpstr>Exhaust System</vt:lpstr>
      <vt:lpstr>Driveline Improvements</vt:lpstr>
      <vt:lpstr>Sound Attenuation </vt:lpstr>
      <vt:lpstr>Track Porting Justification</vt:lpstr>
      <vt:lpstr>Suspension</vt:lpstr>
      <vt:lpstr>Steering System</vt:lpstr>
      <vt:lpstr>Consumer Appeal</vt:lpstr>
      <vt:lpstr>Dealer Appeal</vt:lpstr>
      <vt:lpstr>Summary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Wisconsin -Platteville-</dc:title>
  <dc:creator>Adam Lepine</dc:creator>
  <cp:lastModifiedBy>Bill</cp:lastModifiedBy>
  <cp:revision>153</cp:revision>
  <dcterms:created xsi:type="dcterms:W3CDTF">2011-03-09T00:04:47Z</dcterms:created>
  <dcterms:modified xsi:type="dcterms:W3CDTF">2017-03-08T14:13:39Z</dcterms:modified>
</cp:coreProperties>
</file>