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9"/>
  </p:notesMasterIdLst>
  <p:sldIdLst>
    <p:sldId id="256" r:id="rId2"/>
    <p:sldId id="257" r:id="rId3"/>
    <p:sldId id="262" r:id="rId4"/>
    <p:sldId id="285" r:id="rId5"/>
    <p:sldId id="258" r:id="rId6"/>
    <p:sldId id="259" r:id="rId7"/>
    <p:sldId id="286" r:id="rId8"/>
    <p:sldId id="265" r:id="rId9"/>
    <p:sldId id="261" r:id="rId10"/>
    <p:sldId id="266" r:id="rId11"/>
    <p:sldId id="289" r:id="rId12"/>
    <p:sldId id="290" r:id="rId13"/>
    <p:sldId id="287" r:id="rId14"/>
    <p:sldId id="277" r:id="rId15"/>
    <p:sldId id="288" r:id="rId16"/>
    <p:sldId id="28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81" autoAdjust="0"/>
  </p:normalViewPr>
  <p:slideViewPr>
    <p:cSldViewPr>
      <p:cViewPr varScale="1">
        <p:scale>
          <a:sx n="74" d="100"/>
          <a:sy n="74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\Downloads\pull%20test%20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ndon\Dropbox\Clean%20Snowmobile\2013-2014\Test%20Data\2014%20Driveline%20Testing%20(Robert%20Zettel's%20conflicted%20copy%202014-02-1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9330176"/>
        <c:axId val="39331712"/>
      </c:barChart>
      <c:catAx>
        <c:axId val="393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39331712"/>
        <c:crosses val="autoZero"/>
        <c:auto val="1"/>
        <c:lblAlgn val="ctr"/>
        <c:lblOffset val="100"/>
        <c:noMultiLvlLbl val="0"/>
      </c:catAx>
      <c:valAx>
        <c:axId val="39331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Force Required (lbf)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330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Pull Test Results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8BE7B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Sheet1!$A$5:$A$7</c:f>
              <c:strCache>
                <c:ptCount val="3"/>
                <c:pt idx="0">
                  <c:v>Chain Drive, No Bogeys, Stock Idlers</c:v>
                </c:pt>
                <c:pt idx="1">
                  <c:v>Belt Drive, Bogies, Stock Idlers</c:v>
                </c:pt>
                <c:pt idx="2">
                  <c:v>Belt Drive, Bogies, Bigwheel</c:v>
                </c:pt>
              </c:strCache>
            </c:strRef>
          </c:cat>
          <c:val>
            <c:numRef>
              <c:f>Sheet1!$B$5:$B$7</c:f>
              <c:numCache>
                <c:formatCode>General</c:formatCode>
                <c:ptCount val="3"/>
                <c:pt idx="0">
                  <c:v>92.99</c:v>
                </c:pt>
                <c:pt idx="1">
                  <c:v>76.69</c:v>
                </c:pt>
                <c:pt idx="2">
                  <c:v>68.709999999999994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10784"/>
        <c:axId val="85584896"/>
      </c:barChart>
      <c:catAx>
        <c:axId val="85510784"/>
        <c:scaling>
          <c:orientation val="minMax"/>
        </c:scaling>
        <c:delete val="0"/>
        <c:axPos val="b"/>
        <c:majorTickMark val="out"/>
        <c:minorTickMark val="none"/>
        <c:tickLblPos val="nextTo"/>
        <c:crossAx val="85584896"/>
        <c:crosses val="autoZero"/>
        <c:auto val="1"/>
        <c:lblAlgn val="ctr"/>
        <c:lblOffset val="100"/>
        <c:noMultiLvlLbl val="0"/>
      </c:catAx>
      <c:valAx>
        <c:axId val="85584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Rolling Resistence (lbs)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5107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Sound Deadening Properties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Average Stock dB</c:v>
          </c:tx>
          <c:invertIfNegative val="0"/>
          <c:val>
            <c:numRef>
              <c:f>Summary!$F$3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v>Average dB w/ sound deadening foam and custom muffler</c:v>
          </c:tx>
          <c:invertIfNegative val="0"/>
          <c:val>
            <c:numRef>
              <c:f>Summary!$H$3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04864"/>
        <c:axId val="73206400"/>
      </c:barChart>
      <c:catAx>
        <c:axId val="73204864"/>
        <c:scaling>
          <c:orientation val="minMax"/>
        </c:scaling>
        <c:delete val="1"/>
        <c:axPos val="b"/>
        <c:majorTickMark val="out"/>
        <c:minorTickMark val="none"/>
        <c:tickLblPos val="nextTo"/>
        <c:crossAx val="73206400"/>
        <c:crosses val="autoZero"/>
        <c:auto val="1"/>
        <c:lblAlgn val="ctr"/>
        <c:lblOffset val="100"/>
        <c:noMultiLvlLbl val="0"/>
      </c:catAx>
      <c:valAx>
        <c:axId val="73206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Sound (dB)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204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98C5-8D75-4A6C-BFDD-01D25E5FC13F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F449-15A2-42A9-AA0E-722646952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8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61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3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1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32B-E11E-43CF-8ACE-F60FB0F40AF2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14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3884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11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9979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507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0DB-CAE0-465F-A11B-2FA2A81D8B90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B0A-C120-49CA-A328-853A6F39A017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35F1-1748-4927-AE90-74FD9F792F2B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9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34D-9303-429B-9043-E05F1ED9133E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5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9B96-95B1-46AD-BEE9-3AA56344A02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B6E7-605D-44AD-9E04-0B826C1CF220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7A67-96E3-490D-8E10-2D2E37306BC6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E937-3433-4EFC-920B-99CB34BB9619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E325-2D93-467A-B8BD-3E3F65537FC8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8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CB0F-3212-4B2D-9BD8-5D5440159BF4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University of Wisconsin - Platteville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2015 Clean Snowmobile Team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glow rad="76200">
                  <a:schemeClr val="bg1">
                    <a:alpha val="57000"/>
                  </a:schemeClr>
                </a:glow>
              </a:effectLst>
            </a:endParaRPr>
          </a:p>
        </p:txBody>
      </p:sp>
      <p:pic>
        <p:nvPicPr>
          <p:cNvPr id="7" name="Content Placeholder 6" descr="2010 csc polo Logo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767" t="8511" r="5767" b="21276"/>
          <a:stretch/>
        </p:blipFill>
        <p:spPr>
          <a:xfrm>
            <a:off x="1981200" y="2209800"/>
            <a:ext cx="5181600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48956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Presenters:</a:t>
            </a:r>
          </a:p>
          <a:p>
            <a:pPr algn="ctr"/>
            <a:r>
              <a:rPr lang="en-US" sz="2400" dirty="0" smtClean="0"/>
              <a:t>Ozzie Goodman</a:t>
            </a:r>
          </a:p>
          <a:p>
            <a:pPr algn="ctr"/>
            <a:r>
              <a:rPr lang="en-US" sz="2400" dirty="0" smtClean="0"/>
              <a:t>Zak Parker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7714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Driveline Improvements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419600" cy="51212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Belt Drive System</a:t>
            </a:r>
          </a:p>
          <a:p>
            <a:pPr lvl="1"/>
            <a:r>
              <a:rPr lang="en-US" sz="2000" dirty="0"/>
              <a:t>C3 </a:t>
            </a:r>
            <a:r>
              <a:rPr lang="en-US" sz="2000" dirty="0" err="1" smtClean="0"/>
              <a:t>Powersports</a:t>
            </a:r>
            <a:endParaRPr lang="en-US" sz="2800" dirty="0" smtClean="0"/>
          </a:p>
          <a:p>
            <a:r>
              <a:rPr lang="en-US" sz="2800" dirty="0" smtClean="0"/>
              <a:t>Replaced Stock </a:t>
            </a:r>
            <a:r>
              <a:rPr lang="en-US" sz="2800" dirty="0" smtClean="0"/>
              <a:t>Drivers </a:t>
            </a:r>
          </a:p>
          <a:p>
            <a:pPr lvl="1"/>
            <a:r>
              <a:rPr lang="en-US" sz="2600" dirty="0" err="1" smtClean="0"/>
              <a:t>Proline</a:t>
            </a:r>
            <a:r>
              <a:rPr lang="en-US" sz="2600" dirty="0" smtClean="0"/>
              <a:t> Roller Drivers</a:t>
            </a:r>
          </a:p>
          <a:p>
            <a:r>
              <a:rPr lang="en-US" sz="2800" dirty="0"/>
              <a:t>Replaced Stock Rear Idler Wheel with </a:t>
            </a:r>
            <a:r>
              <a:rPr lang="en-US" sz="2800" dirty="0" smtClean="0"/>
              <a:t>10 </a:t>
            </a:r>
            <a:r>
              <a:rPr lang="en-US" sz="2800" dirty="0"/>
              <a:t>Inch Diameter Billet </a:t>
            </a:r>
            <a:r>
              <a:rPr lang="en-US" sz="2800" dirty="0" smtClean="0"/>
              <a:t>Wheels</a:t>
            </a:r>
          </a:p>
          <a:p>
            <a:r>
              <a:rPr lang="en-US" sz="2800" dirty="0" err="1" smtClean="0"/>
              <a:t>Dupont</a:t>
            </a:r>
            <a:r>
              <a:rPr lang="en-US" sz="2800" dirty="0" smtClean="0"/>
              <a:t> Teflon Slides</a:t>
            </a:r>
          </a:p>
          <a:p>
            <a:r>
              <a:rPr lang="en-US" sz="2800" dirty="0" smtClean="0"/>
              <a:t>Track</a:t>
            </a:r>
          </a:p>
          <a:p>
            <a:pPr lvl="1"/>
            <a:r>
              <a:rPr lang="en-US" sz="2000" dirty="0" err="1" smtClean="0"/>
              <a:t>Camoplast</a:t>
            </a:r>
            <a:r>
              <a:rPr lang="en-US" sz="2000" dirty="0" smtClean="0"/>
              <a:t> Ice </a:t>
            </a:r>
            <a:r>
              <a:rPr lang="en-US" sz="2000" dirty="0" err="1" smtClean="0"/>
              <a:t>Attak</a:t>
            </a:r>
            <a:r>
              <a:rPr lang="en-US" sz="2000" dirty="0" smtClean="0"/>
              <a:t> XT</a:t>
            </a:r>
          </a:p>
          <a:p>
            <a:r>
              <a:rPr lang="en-US" sz="2800" dirty="0" smtClean="0"/>
              <a:t>Added </a:t>
            </a:r>
            <a:r>
              <a:rPr lang="en-US" sz="2800" dirty="0" smtClean="0"/>
              <a:t>Bogie </a:t>
            </a:r>
            <a:r>
              <a:rPr lang="en-US" sz="2800" dirty="0" smtClean="0"/>
              <a:t>Wheels (8)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4155" y="1187508"/>
            <a:ext cx="2667002" cy="2209801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8840" r="17955" b="11595"/>
          <a:stretch/>
        </p:blipFill>
        <p:spPr bwMode="auto">
          <a:xfrm>
            <a:off x="5029200" y="4038600"/>
            <a:ext cx="3409243" cy="248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Experiment: Driveline Improvements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AutoShape 2" descr="Image"/>
          <p:cNvSpPr>
            <a:spLocks noChangeAspect="1" noChangeArrowheads="1"/>
          </p:cNvSpPr>
          <p:nvPr/>
        </p:nvSpPr>
        <p:spPr bwMode="auto">
          <a:xfrm>
            <a:off x="112713" y="-460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"/>
          <p:cNvSpPr>
            <a:spLocks noChangeAspect="1" noChangeArrowheads="1"/>
          </p:cNvSpPr>
          <p:nvPr/>
        </p:nvSpPr>
        <p:spPr bwMode="auto">
          <a:xfrm>
            <a:off x="265113" y="1063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"/>
          <p:cNvSpPr>
            <a:spLocks noChangeAspect="1" noChangeArrowheads="1"/>
          </p:cNvSpPr>
          <p:nvPr/>
        </p:nvSpPr>
        <p:spPr bwMode="auto">
          <a:xfrm>
            <a:off x="417513" y="2587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"/>
          <p:cNvSpPr>
            <a:spLocks noChangeAspect="1" noChangeArrowheads="1"/>
          </p:cNvSpPr>
          <p:nvPr/>
        </p:nvSpPr>
        <p:spPr bwMode="auto">
          <a:xfrm>
            <a:off x="569913" y="4111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65113" y="5486400"/>
            <a:ext cx="8574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 stock			A: Chain/Belt		Sigma: Standard Deviation</a:t>
            </a:r>
          </a:p>
          <a:p>
            <a:r>
              <a:rPr lang="en-US" dirty="0" smtClean="0"/>
              <a:t>+1 Adjusted		B: Bogie Wheels</a:t>
            </a:r>
          </a:p>
          <a:p>
            <a:r>
              <a:rPr lang="en-US" dirty="0"/>
              <a:t>	</a:t>
            </a:r>
            <a:r>
              <a:rPr lang="en-US" dirty="0" smtClean="0"/>
              <a:t>		C: Idler/Big Wheel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0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0744"/>
              </p:ext>
            </p:extLst>
          </p:nvPr>
        </p:nvGraphicFramePr>
        <p:xfrm>
          <a:off x="228600" y="2209800"/>
          <a:ext cx="8382001" cy="23495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36992"/>
                <a:gridCol w="1292646"/>
                <a:gridCol w="929089"/>
                <a:gridCol w="989682"/>
                <a:gridCol w="1131065"/>
                <a:gridCol w="767509"/>
                <a:gridCol w="767509"/>
                <a:gridCol w="767509"/>
              </a:tblGrid>
              <a:tr h="46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 average (-)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80.6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 average (+)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y(+) - y(-)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delta/2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-4.75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-6.87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0.58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Experiment: Driveline Improvements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62000" y="4876800"/>
                <a:ext cx="6781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𝑦</m:t>
                      </m:r>
                      <m:r>
                        <a:rPr lang="en-US" i="1"/>
                        <m:t>=79.5−1.1</m:t>
                      </m:r>
                      <m:r>
                        <a:rPr lang="en-US" i="1"/>
                        <m:t>𝐴</m:t>
                      </m:r>
                      <m:r>
                        <a:rPr lang="en-US" i="1"/>
                        <m:t>−4.75</m:t>
                      </m:r>
                      <m:r>
                        <a:rPr lang="en-US" i="1"/>
                        <m:t>𝐵</m:t>
                      </m:r>
                      <m:r>
                        <a:rPr lang="en-US" i="1"/>
                        <m:t>−6.87</m:t>
                      </m:r>
                      <m:r>
                        <a:rPr lang="en-US" i="1"/>
                        <m:t>𝐶</m:t>
                      </m:r>
                      <m:r>
                        <a:rPr lang="en-US" i="1"/>
                        <m:t>+0.28</m:t>
                      </m:r>
                      <m:r>
                        <a:rPr lang="en-US" i="1"/>
                        <m:t>𝐴𝐵</m:t>
                      </m:r>
                      <m:r>
                        <a:rPr lang="en-US" i="1"/>
                        <m:t>−0.47</m:t>
                      </m:r>
                      <m:r>
                        <a:rPr lang="en-US" i="1"/>
                        <m:t>𝐴𝐶</m:t>
                      </m:r>
                      <m:r>
                        <a:rPr lang="en-US" i="1"/>
                        <m:t>+1.57</m:t>
                      </m:r>
                      <m:r>
                        <a:rPr lang="en-US" i="1"/>
                        <m:t>𝐵𝐶</m:t>
                      </m:r>
                      <m:r>
                        <a:rPr lang="en-US" i="1"/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78180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057400" y="5410200"/>
                <a:ext cx="3874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𝑦</m:t>
                      </m:r>
                      <m:r>
                        <a:rPr lang="en-US" i="1"/>
                        <m:t>=79.5−4.75</m:t>
                      </m:r>
                      <m:r>
                        <a:rPr lang="en-US" i="1"/>
                        <m:t>𝐵</m:t>
                      </m:r>
                      <m:r>
                        <a:rPr lang="en-US" i="1"/>
                        <m:t>−6.87</m:t>
                      </m:r>
                      <m:r>
                        <a:rPr lang="en-US" i="1"/>
                        <m:t>𝐶</m:t>
                      </m:r>
                      <m:r>
                        <a:rPr lang="en-US" i="1"/>
                        <m:t>+1.57</m:t>
                      </m:r>
                      <m:r>
                        <a:rPr lang="en-US" i="1"/>
                        <m:t>𝐵𝐶</m:t>
                      </m:r>
                      <m:r>
                        <a:rPr lang="en-US" i="1"/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410200"/>
                <a:ext cx="387477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27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39000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Driveline Improvement Results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9085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Varying Driveline </a:t>
            </a:r>
            <a:r>
              <a:rPr lang="en-US" sz="2800" dirty="0" smtClean="0"/>
              <a:t>Configurations</a:t>
            </a:r>
          </a:p>
          <a:p>
            <a:r>
              <a:rPr lang="en-US" sz="2800" dirty="0" smtClean="0"/>
              <a:t>Pull Test</a:t>
            </a:r>
            <a:endParaRPr lang="en-US" sz="2800" dirty="0" smtClean="0"/>
          </a:p>
          <a:p>
            <a:r>
              <a:rPr lang="en-US" sz="2800" dirty="0" smtClean="0"/>
              <a:t>Drill Test</a:t>
            </a:r>
          </a:p>
          <a:p>
            <a:pPr lvl="1"/>
            <a:r>
              <a:rPr lang="en-US" sz="2000" dirty="0" err="1" smtClean="0"/>
              <a:t>Hp</a:t>
            </a:r>
            <a:r>
              <a:rPr lang="en-US" sz="2000" dirty="0" smtClean="0"/>
              <a:t> lost = (115 Volts)*(Amps)* (0.001341 Hp/W)</a:t>
            </a:r>
          </a:p>
          <a:p>
            <a:r>
              <a:rPr lang="en-US" sz="2600" dirty="0" smtClean="0"/>
              <a:t>Overall Efficiency of 26%</a:t>
            </a:r>
            <a:endParaRPr lang="en-US" sz="26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9043611"/>
              </p:ext>
            </p:extLst>
          </p:nvPr>
        </p:nvGraphicFramePr>
        <p:xfrm>
          <a:off x="4378817" y="1382221"/>
          <a:ext cx="4800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770814"/>
              </p:ext>
            </p:extLst>
          </p:nvPr>
        </p:nvGraphicFramePr>
        <p:xfrm>
          <a:off x="4038600" y="990600"/>
          <a:ext cx="4800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Sound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Management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Custom </a:t>
            </a:r>
            <a:r>
              <a:rPr lang="en-US" sz="2800" dirty="0"/>
              <a:t>Muffler</a:t>
            </a:r>
          </a:p>
          <a:p>
            <a:r>
              <a:rPr lang="en-US" sz="2800" dirty="0" smtClean="0"/>
              <a:t>Engine Compartment</a:t>
            </a:r>
            <a:endParaRPr lang="en-US" sz="2000" dirty="0" smtClean="0"/>
          </a:p>
          <a:p>
            <a:pPr lvl="1"/>
            <a:r>
              <a:rPr lang="en-US" sz="2000" dirty="0" smtClean="0"/>
              <a:t>Polymer Technologies Acoustical Barrier with Absorber</a:t>
            </a:r>
          </a:p>
          <a:p>
            <a:r>
              <a:rPr lang="en-US" sz="2400" dirty="0"/>
              <a:t>Reduced 7 dB</a:t>
            </a:r>
            <a:endParaRPr lang="en-US" sz="2000" dirty="0"/>
          </a:p>
          <a:p>
            <a:endParaRPr lang="en-US" sz="22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048000" cy="194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612807"/>
              </p:ext>
            </p:extLst>
          </p:nvPr>
        </p:nvGraphicFramePr>
        <p:xfrm>
          <a:off x="4800600" y="990600"/>
          <a:ext cx="403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Suspension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1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Easily </a:t>
            </a:r>
            <a:r>
              <a:rPr lang="en-US" sz="2800" dirty="0"/>
              <a:t>Adjustable Front and Rear </a:t>
            </a:r>
            <a:r>
              <a:rPr lang="en-US" sz="2800" dirty="0" smtClean="0"/>
              <a:t>Suspension</a:t>
            </a:r>
          </a:p>
          <a:p>
            <a:pPr lvl="1"/>
            <a:r>
              <a:rPr lang="en-US" sz="2000" dirty="0" smtClean="0"/>
              <a:t>Capable </a:t>
            </a:r>
            <a:r>
              <a:rPr lang="en-US" sz="2000" dirty="0"/>
              <a:t>of being tuned for various riding styles </a:t>
            </a:r>
          </a:p>
          <a:p>
            <a:r>
              <a:rPr lang="en-US" sz="2800" dirty="0" smtClean="0"/>
              <a:t>Floating Front Rear Suspension</a:t>
            </a:r>
          </a:p>
          <a:p>
            <a:pPr lvl="1"/>
            <a:r>
              <a:rPr lang="en-US" sz="2000" dirty="0" smtClean="0"/>
              <a:t>Improved Control in Small and Large Bumps</a:t>
            </a:r>
          </a:p>
          <a:p>
            <a:pPr lvl="1"/>
            <a:r>
              <a:rPr lang="en-US" sz="2000" dirty="0" smtClean="0"/>
              <a:t>Better Traction</a:t>
            </a:r>
          </a:p>
          <a:p>
            <a:pPr lvl="2">
              <a:buFont typeface="Calibri" pitchFamily="34" charset="0"/>
              <a:buChar char="—"/>
            </a:pPr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13308"/>
          <a:stretch/>
        </p:blipFill>
        <p:spPr>
          <a:xfrm>
            <a:off x="1981200" y="3733800"/>
            <a:ext cx="4953000" cy="26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088109" cy="5181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Consumer Benefits</a:t>
            </a:r>
            <a:endParaRPr lang="en-US" sz="2800" dirty="0"/>
          </a:p>
          <a:p>
            <a:pPr lvl="1"/>
            <a:r>
              <a:rPr lang="en-US" sz="2200" dirty="0" smtClean="0"/>
              <a:t>Comfortable / Ergonomic</a:t>
            </a:r>
            <a:endParaRPr lang="en-US" sz="1800" dirty="0" smtClean="0"/>
          </a:p>
          <a:p>
            <a:pPr lvl="2"/>
            <a:r>
              <a:rPr lang="en-US" sz="1800" dirty="0"/>
              <a:t>Easy and fun to </a:t>
            </a:r>
            <a:r>
              <a:rPr lang="en-US" sz="1800" dirty="0" smtClean="0"/>
              <a:t>ride</a:t>
            </a:r>
          </a:p>
          <a:p>
            <a:pPr lvl="1"/>
            <a:r>
              <a:rPr lang="en-US" sz="2200" dirty="0" smtClean="0"/>
              <a:t>Reliable</a:t>
            </a:r>
            <a:endParaRPr lang="en-US" sz="2200" dirty="0"/>
          </a:p>
          <a:p>
            <a:pPr lvl="1"/>
            <a:r>
              <a:rPr lang="en-US" sz="2200" dirty="0" smtClean="0"/>
              <a:t>Competitive Cost</a:t>
            </a:r>
            <a:endParaRPr lang="en-US" sz="2200" dirty="0"/>
          </a:p>
          <a:p>
            <a:pPr lvl="2"/>
            <a:r>
              <a:rPr lang="en-US" sz="1800" dirty="0" smtClean="0"/>
              <a:t>$</a:t>
            </a:r>
            <a:r>
              <a:rPr lang="en-US" sz="1800" dirty="0" smtClean="0"/>
              <a:t>15,188 </a:t>
            </a:r>
            <a:r>
              <a:rPr lang="en-US" sz="1800" dirty="0" smtClean="0"/>
              <a:t>USD MSRP</a:t>
            </a: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69204" y="1524000"/>
            <a:ext cx="3088110" cy="4517363"/>
          </a:xfrm>
        </p:spPr>
        <p:txBody>
          <a:bodyPr>
            <a:normAutofit/>
          </a:bodyPr>
          <a:lstStyle/>
          <a:p>
            <a:r>
              <a:rPr lang="en-US" sz="3000" dirty="0"/>
              <a:t>Dealer Benefits</a:t>
            </a:r>
          </a:p>
          <a:p>
            <a:pPr lvl="1"/>
            <a:r>
              <a:rPr lang="en-US" sz="2000" dirty="0"/>
              <a:t>Easy to Sell</a:t>
            </a:r>
          </a:p>
          <a:p>
            <a:pPr lvl="1"/>
            <a:r>
              <a:rPr lang="en-US" sz="2000" dirty="0"/>
              <a:t>Easy to </a:t>
            </a:r>
            <a:r>
              <a:rPr lang="en-US" sz="2000" dirty="0" smtClean="0"/>
              <a:t>Service</a:t>
            </a:r>
          </a:p>
          <a:p>
            <a:r>
              <a:rPr lang="en-US" sz="2800" dirty="0" smtClean="0"/>
              <a:t>Environmental </a:t>
            </a:r>
            <a:r>
              <a:rPr lang="en-US" sz="2800" dirty="0"/>
              <a:t>Benefits</a:t>
            </a:r>
          </a:p>
          <a:p>
            <a:pPr lvl="1"/>
            <a:r>
              <a:rPr lang="en-US" sz="2000" dirty="0"/>
              <a:t>Low Emissions</a:t>
            </a:r>
          </a:p>
          <a:p>
            <a:pPr lvl="1"/>
            <a:r>
              <a:rPr lang="en-US" sz="2000" dirty="0" smtClean="0"/>
              <a:t>Quiet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C:\Users\goodmano\AppData\Local\Temp\2014-11-19 07.23.40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3891"/>
            <a:ext cx="5828145" cy="43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Create Efficient Snowmobile Fueled by 16%-32% Isobutanol </a:t>
            </a:r>
          </a:p>
          <a:p>
            <a:endParaRPr lang="en-US" sz="2200" dirty="0" smtClean="0"/>
          </a:p>
          <a:p>
            <a:r>
              <a:rPr lang="en-US" sz="3000" dirty="0" smtClean="0"/>
              <a:t>Emissions Reductions</a:t>
            </a:r>
          </a:p>
          <a:p>
            <a:pPr lvl="1"/>
            <a:r>
              <a:rPr lang="en-US" sz="2200" dirty="0" smtClean="0"/>
              <a:t>Noise</a:t>
            </a:r>
          </a:p>
          <a:p>
            <a:pPr lvl="1"/>
            <a:r>
              <a:rPr lang="en-US" sz="2200" dirty="0" smtClean="0"/>
              <a:t>Exhaust </a:t>
            </a:r>
            <a:endParaRPr lang="en-US" sz="2200" dirty="0"/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3000" dirty="0" smtClean="0"/>
              <a:t>Maintain Stock Riding Qualities</a:t>
            </a:r>
          </a:p>
          <a:p>
            <a:pPr lvl="1"/>
            <a:r>
              <a:rPr lang="en-US" sz="2200" dirty="0" smtClean="0"/>
              <a:t>Performance</a:t>
            </a:r>
          </a:p>
          <a:p>
            <a:pPr lvl="1"/>
            <a:r>
              <a:rPr lang="en-US" sz="2200" dirty="0" smtClean="0"/>
              <a:t>Comfort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Consumer Appeal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9109" cy="31734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Comfort</a:t>
            </a:r>
          </a:p>
          <a:p>
            <a:pPr lvl="1"/>
            <a:r>
              <a:rPr lang="en-US" sz="2000" dirty="0" smtClean="0"/>
              <a:t>Ergonomics</a:t>
            </a:r>
          </a:p>
          <a:p>
            <a:r>
              <a:rPr lang="en-US" sz="2800" dirty="0" smtClean="0"/>
              <a:t>Reliability</a:t>
            </a:r>
            <a:endParaRPr lang="en-US" sz="2800" dirty="0"/>
          </a:p>
          <a:p>
            <a:r>
              <a:rPr lang="en-US" sz="2800" dirty="0" smtClean="0"/>
              <a:t>High Performance</a:t>
            </a:r>
          </a:p>
          <a:p>
            <a:pPr lvl="1"/>
            <a:r>
              <a:rPr lang="en-US" sz="2000" dirty="0" err="1" smtClean="0"/>
              <a:t>TrailTrac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8545" y="1371600"/>
            <a:ext cx="3088110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Low Maintenance</a:t>
            </a:r>
          </a:p>
          <a:p>
            <a:r>
              <a:rPr lang="en-US" sz="2800" dirty="0" smtClean="0"/>
              <a:t>Low Operating Cost</a:t>
            </a:r>
          </a:p>
          <a:p>
            <a:pPr lvl="1"/>
            <a:r>
              <a:rPr lang="en-US" sz="2000" dirty="0" smtClean="0"/>
              <a:t>Fuel Mileage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5105400" cy="246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Dealer Appeal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943601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Sales</a:t>
            </a:r>
          </a:p>
          <a:p>
            <a:pPr lvl="1"/>
            <a:r>
              <a:rPr lang="en-US" sz="2000" dirty="0" smtClean="0"/>
              <a:t>Marketable to </a:t>
            </a:r>
            <a:r>
              <a:rPr lang="en-US" sz="2000" dirty="0"/>
              <a:t>c</a:t>
            </a:r>
            <a:r>
              <a:rPr lang="en-US" sz="2000" dirty="0" smtClean="0"/>
              <a:t>onsumers </a:t>
            </a:r>
          </a:p>
          <a:p>
            <a:pPr lvl="2"/>
            <a:r>
              <a:rPr lang="en-US" dirty="0" smtClean="0"/>
              <a:t>Aesthetics</a:t>
            </a:r>
          </a:p>
          <a:p>
            <a:pPr lvl="2"/>
            <a:r>
              <a:rPr lang="en-US" dirty="0" smtClean="0"/>
              <a:t>Performance</a:t>
            </a:r>
            <a:endParaRPr lang="en-US" dirty="0"/>
          </a:p>
          <a:p>
            <a:pPr lvl="2"/>
            <a:r>
              <a:rPr lang="en-US" dirty="0" smtClean="0"/>
              <a:t>Comfort</a:t>
            </a:r>
          </a:p>
          <a:p>
            <a:pPr lvl="1"/>
            <a:endParaRPr lang="en-US" dirty="0"/>
          </a:p>
          <a:p>
            <a:r>
              <a:rPr lang="en-US" sz="2800" dirty="0" smtClean="0"/>
              <a:t>Service</a:t>
            </a:r>
          </a:p>
          <a:p>
            <a:pPr lvl="1"/>
            <a:r>
              <a:rPr lang="en-US" sz="2000" dirty="0" smtClean="0"/>
              <a:t>Readily available parts</a:t>
            </a:r>
          </a:p>
          <a:p>
            <a:pPr lvl="1"/>
            <a:r>
              <a:rPr lang="en-US" sz="2000" dirty="0" smtClean="0"/>
              <a:t>Ease of Maintenance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Snowmobile Choice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8" y="1600200"/>
            <a:ext cx="6347714" cy="3880773"/>
          </a:xfrm>
        </p:spPr>
        <p:txBody>
          <a:bodyPr/>
          <a:lstStyle/>
          <a:p>
            <a:r>
              <a:rPr lang="en-US" dirty="0" smtClean="0"/>
              <a:t>Chassis: 2014 Arctic Cat ZR 7000 LXR </a:t>
            </a:r>
          </a:p>
          <a:p>
            <a:r>
              <a:rPr lang="en-US" dirty="0" smtClean="0"/>
              <a:t>Model: </a:t>
            </a:r>
            <a:r>
              <a:rPr lang="en-US" dirty="0" err="1" smtClean="0"/>
              <a:t>ProCross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09765"/>
              </p:ext>
            </p:extLst>
          </p:nvPr>
        </p:nvGraphicFramePr>
        <p:xfrm>
          <a:off x="685800" y="2590800"/>
          <a:ext cx="6400800" cy="374469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Engine 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4-Stroke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Engine Details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Liquid Cooled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Genesis 130FI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Cylinders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Displacement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1049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Bore x Stroke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82mm X 66.2mm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Exhaust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Fueling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Electronic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Fuel Injection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Strategy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088109" cy="424589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Efficiency</a:t>
            </a:r>
          </a:p>
          <a:p>
            <a:pPr lvl="1"/>
            <a:r>
              <a:rPr lang="en-US" sz="2200" dirty="0" smtClean="0"/>
              <a:t>Engine Management</a:t>
            </a:r>
          </a:p>
          <a:p>
            <a:pPr lvl="1"/>
            <a:r>
              <a:rPr lang="en-US" sz="2200" dirty="0" smtClean="0"/>
              <a:t>Driveline Improvements</a:t>
            </a:r>
          </a:p>
          <a:p>
            <a:r>
              <a:rPr lang="en-US" sz="3000" dirty="0" smtClean="0"/>
              <a:t>Clean</a:t>
            </a:r>
          </a:p>
          <a:p>
            <a:pPr lvl="1"/>
            <a:r>
              <a:rPr lang="en-US" sz="2200" dirty="0" smtClean="0"/>
              <a:t>Engine Selection</a:t>
            </a:r>
          </a:p>
          <a:p>
            <a:pPr lvl="1"/>
            <a:r>
              <a:rPr lang="en-US" sz="2200" dirty="0" smtClean="0"/>
              <a:t>Custom Exhaust</a:t>
            </a:r>
          </a:p>
          <a:p>
            <a:r>
              <a:rPr lang="en-US" sz="3000" dirty="0"/>
              <a:t>Quiet</a:t>
            </a:r>
          </a:p>
          <a:p>
            <a:pPr lvl="1"/>
            <a:r>
              <a:rPr lang="en-US" sz="2400" dirty="0"/>
              <a:t>Sound Deadening </a:t>
            </a:r>
            <a:r>
              <a:rPr lang="en-US" sz="2400" dirty="0" smtClean="0"/>
              <a:t>Material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86200" y="1828800"/>
            <a:ext cx="3810000" cy="4245897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Flex Fuel</a:t>
            </a:r>
          </a:p>
          <a:p>
            <a:pPr lvl="1"/>
            <a:r>
              <a:rPr lang="en-US" sz="2200" dirty="0" smtClean="0"/>
              <a:t>Isobutanol mix 16%-32% </a:t>
            </a:r>
          </a:p>
          <a:p>
            <a:r>
              <a:rPr lang="en-US" sz="3000" dirty="0" smtClean="0"/>
              <a:t>User Friendly</a:t>
            </a:r>
          </a:p>
          <a:p>
            <a:pPr lvl="1"/>
            <a:r>
              <a:rPr lang="en-US" sz="2200" dirty="0" smtClean="0"/>
              <a:t>Ergonomic Rider Position</a:t>
            </a:r>
          </a:p>
          <a:p>
            <a:pPr lvl="1"/>
            <a:r>
              <a:rPr lang="en-US" sz="2200" dirty="0" smtClean="0"/>
              <a:t>Trail Performance Related</a:t>
            </a:r>
          </a:p>
          <a:p>
            <a:pPr lvl="1"/>
            <a:r>
              <a:rPr lang="en-US" sz="2200" dirty="0" smtClean="0"/>
              <a:t>Simple Display and Controls</a:t>
            </a:r>
          </a:p>
          <a:p>
            <a:pPr lvl="1"/>
            <a:r>
              <a:rPr lang="en-US" sz="2200" dirty="0" smtClean="0"/>
              <a:t>Easy Starting</a:t>
            </a:r>
          </a:p>
          <a:p>
            <a:pPr lvl="1"/>
            <a:r>
              <a:rPr lang="en-US" sz="2200" dirty="0" smtClean="0"/>
              <a:t>Adjustable Suspension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Engine Management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6538"/>
            <a:ext cx="4572000" cy="2086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Performance Electronics Stand Alone ECU</a:t>
            </a:r>
          </a:p>
          <a:p>
            <a:pPr lvl="1"/>
            <a:r>
              <a:rPr lang="en-US" sz="2200" dirty="0" smtClean="0"/>
              <a:t>User Friendly</a:t>
            </a:r>
          </a:p>
          <a:p>
            <a:pPr lvl="1"/>
            <a:r>
              <a:rPr lang="en-US" sz="2200" dirty="0" err="1" smtClean="0"/>
              <a:t>Wi-fi</a:t>
            </a:r>
            <a:r>
              <a:rPr lang="en-US" sz="2200" dirty="0" smtClean="0"/>
              <a:t> Tuning Capabilities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irc_mi" descr="http://www.pe-ltd.com/joomla/components/com_virtuemart/shop_image/product/PE3_Aluminum_Enc_4ea74bdf97e4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124200" cy="255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" r="1" b="33822"/>
          <a:stretch/>
        </p:blipFill>
        <p:spPr>
          <a:xfrm>
            <a:off x="609600" y="3639632"/>
            <a:ext cx="5124628" cy="276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Engine Tuning and Calibration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088109" cy="4110961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DYNOmite</a:t>
            </a:r>
            <a:r>
              <a:rPr lang="en-US" sz="2800" dirty="0" smtClean="0"/>
              <a:t> Water-Brake Dynamometer</a:t>
            </a:r>
          </a:p>
          <a:p>
            <a:r>
              <a:rPr lang="en-US" sz="2800" dirty="0" smtClean="0"/>
              <a:t>AFX Wide Band AFR Monitor</a:t>
            </a:r>
          </a:p>
          <a:p>
            <a:r>
              <a:rPr lang="en-US" sz="2800" dirty="0" smtClean="0"/>
              <a:t>Exhaust Gas Temperatures</a:t>
            </a:r>
          </a:p>
          <a:p>
            <a:r>
              <a:rPr lang="en-US" sz="2800" dirty="0" smtClean="0"/>
              <a:t>EMS Emissions Analyzer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2530" name="Picture 2" descr="snowmobile dynamometer 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3886200" cy="2538985"/>
          </a:xfrm>
          <a:prstGeom prst="rect">
            <a:avLst/>
          </a:prstGeom>
          <a:noFill/>
        </p:spPr>
      </p:pic>
      <p:pic>
        <p:nvPicPr>
          <p:cNvPr id="22532" name="Picture 4" descr="DYNO-MAX 2000 &quot;Pro&quot; conso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573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Environmental Benefits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1524000"/>
            <a:ext cx="5029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Reducing Emissions</a:t>
            </a:r>
          </a:p>
          <a:p>
            <a:r>
              <a:rPr lang="en-US" sz="2800" dirty="0" smtClean="0"/>
              <a:t>Tikka Race</a:t>
            </a:r>
          </a:p>
          <a:p>
            <a:r>
              <a:rPr lang="en-US" sz="2800" dirty="0" smtClean="0"/>
              <a:t>Pre-Burn Catalytic System</a:t>
            </a:r>
          </a:p>
          <a:p>
            <a:pPr lvl="1"/>
            <a:r>
              <a:rPr lang="en-US" sz="2000" dirty="0" smtClean="0"/>
              <a:t>Pre-Cats</a:t>
            </a:r>
          </a:p>
          <a:p>
            <a:pPr lvl="1"/>
            <a:r>
              <a:rPr lang="en-US" sz="2000" dirty="0" smtClean="0"/>
              <a:t>Main Cat</a:t>
            </a:r>
          </a:p>
          <a:p>
            <a:r>
              <a:rPr lang="en-US" sz="2800" dirty="0"/>
              <a:t>Advantages</a:t>
            </a:r>
          </a:p>
          <a:p>
            <a:pPr lvl="1"/>
            <a:r>
              <a:rPr lang="en-US" sz="2000" dirty="0"/>
              <a:t>Maintains Stock Back-Pressure</a:t>
            </a:r>
          </a:p>
          <a:p>
            <a:pPr lvl="1"/>
            <a:r>
              <a:rPr lang="en-US" sz="2000" dirty="0"/>
              <a:t>Replaces Previous Muffler</a:t>
            </a:r>
          </a:p>
          <a:p>
            <a:pPr lvl="1"/>
            <a:r>
              <a:rPr lang="en-US" sz="2000" dirty="0"/>
              <a:t>No Maintenance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34" name="AutoShape 2" descr="https://zimbra.uwplatt.edu/service/home/~/PreBurn2.jpg?auth=co&amp;loc=en_US&amp;id=17613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ikka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029200"/>
            <a:ext cx="3810000" cy="16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1" b="18629"/>
          <a:stretch/>
        </p:blipFill>
        <p:spPr>
          <a:xfrm>
            <a:off x="5486400" y="1371600"/>
            <a:ext cx="249166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3024</TotalTime>
  <Words>498</Words>
  <Application>Microsoft Office PowerPoint</Application>
  <PresentationFormat>On-screen Show (4:3)</PresentationFormat>
  <Paragraphs>218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University of Wisconsin - Platteville 2015 Clean Snowmobile Team</vt:lpstr>
      <vt:lpstr>Design Objectives</vt:lpstr>
      <vt:lpstr>Consumer Appeal</vt:lpstr>
      <vt:lpstr>Dealer Appeal</vt:lpstr>
      <vt:lpstr>Snowmobile Choice</vt:lpstr>
      <vt:lpstr>Design Strategy</vt:lpstr>
      <vt:lpstr>Engine Management</vt:lpstr>
      <vt:lpstr>Engine Tuning and Calibration</vt:lpstr>
      <vt:lpstr>Environmental Benefits</vt:lpstr>
      <vt:lpstr>Driveline Improvements</vt:lpstr>
      <vt:lpstr>Design of Experiment: Driveline Improvements</vt:lpstr>
      <vt:lpstr>Design of Experiment: Driveline Improvements</vt:lpstr>
      <vt:lpstr>Driveline Improvement Results</vt:lpstr>
      <vt:lpstr>Sound Management</vt:lpstr>
      <vt:lpstr>Suspension</vt:lpstr>
      <vt:lpstr>Summary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Wisconsin -Platteville-</dc:title>
  <dc:creator>Adam Lepine</dc:creator>
  <cp:lastModifiedBy>Ozzie</cp:lastModifiedBy>
  <cp:revision>114</cp:revision>
  <dcterms:created xsi:type="dcterms:W3CDTF">2011-03-09T00:04:47Z</dcterms:created>
  <dcterms:modified xsi:type="dcterms:W3CDTF">2015-03-04T14:45:22Z</dcterms:modified>
</cp:coreProperties>
</file>