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17"/>
  </p:notesMasterIdLst>
  <p:sldIdLst>
    <p:sldId id="256" r:id="rId2"/>
    <p:sldId id="257" r:id="rId3"/>
    <p:sldId id="262" r:id="rId4"/>
    <p:sldId id="285" r:id="rId5"/>
    <p:sldId id="258" r:id="rId6"/>
    <p:sldId id="259" r:id="rId7"/>
    <p:sldId id="286" r:id="rId8"/>
    <p:sldId id="265" r:id="rId9"/>
    <p:sldId id="261" r:id="rId10"/>
    <p:sldId id="266" r:id="rId11"/>
    <p:sldId id="287" r:id="rId12"/>
    <p:sldId id="277" r:id="rId13"/>
    <p:sldId id="288" r:id="rId14"/>
    <p:sldId id="281" r:id="rId15"/>
    <p:sldId id="27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81" autoAdjust="0"/>
  </p:normalViewPr>
  <p:slideViewPr>
    <p:cSldViewPr>
      <p:cViewPr varScale="1">
        <p:scale>
          <a:sx n="75" d="100"/>
          <a:sy n="75" d="100"/>
        </p:scale>
        <p:origin x="-1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stin\Downloads\pull%20test%20char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tthew%20Hess\Dropbox\Clean%20Snowmobile\2013-2014\2014%20Comp%20Paper\Pull%20test%20for%20driveline%20efficienc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randon\Dropbox\Clean%20Snowmobile\2013-2014\Test%20Data\2014%20Driveline%20Testing%20(Robert%20Zettel's%20conflicted%20copy%202014-02-1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"/>
  <c:chart>
    <c:plotArea>
      <c:layout/>
      <c:barChart>
        <c:barDir val="col"/>
        <c:grouping val="clustered"/>
        <c:dLbls/>
        <c:gapWidth val="0"/>
        <c:axId val="122194560"/>
        <c:axId val="122212736"/>
      </c:barChart>
      <c:catAx>
        <c:axId val="122194560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 rot="0"/>
          <a:lstStyle/>
          <a:p>
            <a:pPr>
              <a:defRPr/>
            </a:pPr>
            <a:endParaRPr lang="en-US"/>
          </a:p>
        </c:txPr>
        <c:crossAx val="122212736"/>
        <c:crosses val="autoZero"/>
        <c:auto val="1"/>
        <c:lblAlgn val="ctr"/>
        <c:lblOffset val="100"/>
      </c:catAx>
      <c:valAx>
        <c:axId val="122212736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Force Required (lbf)</a:t>
                </a:r>
              </a:p>
            </c:rich>
          </c:tx>
        </c:title>
        <c:numFmt formatCode="General" sourceLinked="1"/>
        <c:tickLblPos val="nextTo"/>
        <c:crossAx val="122194560"/>
        <c:crosses val="autoZero"/>
        <c:crossBetween val="between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Pull Test for Driveline Resistance</a:t>
            </a:r>
          </a:p>
        </c:rich>
      </c:tx>
    </c:title>
    <c:plotArea>
      <c:layout>
        <c:manualLayout>
          <c:layoutTarget val="inner"/>
          <c:xMode val="edge"/>
          <c:yMode val="edge"/>
          <c:x val="0.11245958309589547"/>
          <c:y val="6.8355855678264521E-2"/>
          <c:w val="0.86088441263914406"/>
          <c:h val="0.6252495225599306"/>
        </c:manualLayout>
      </c:layout>
      <c:barChart>
        <c:barDir val="col"/>
        <c:grouping val="clustered"/>
        <c:ser>
          <c:idx val="0"/>
          <c:order val="0"/>
          <c:dPt>
            <c:idx val="1"/>
            <c:spPr>
              <a:solidFill>
                <a:schemeClr val="accent3"/>
              </a:solidFill>
            </c:spPr>
          </c:dPt>
          <c:dPt>
            <c:idx val="2"/>
            <c:spPr>
              <a:solidFill>
                <a:schemeClr val="accent2"/>
              </a:solidFill>
            </c:spPr>
          </c:dPt>
          <c:dPt>
            <c:idx val="3"/>
            <c:spPr>
              <a:solidFill>
                <a:schemeClr val="accent4"/>
              </a:solidFill>
            </c:spPr>
          </c:dPt>
          <c:dLbls>
            <c:showVal val="1"/>
          </c:dLbls>
          <c:cat>
            <c:strRef>
              <c:f>Sheet1!$A$1:$C$1</c:f>
              <c:strCache>
                <c:ptCount val="3"/>
                <c:pt idx="0">
                  <c:v>Stock</c:v>
                </c:pt>
                <c:pt idx="1">
                  <c:v>Stock w/ DuPont Slides</c:v>
                </c:pt>
                <c:pt idx="2">
                  <c:v>Stock w/ Belt Drive</c:v>
                </c:pt>
              </c:strCache>
            </c:strRef>
          </c:cat>
          <c:val>
            <c:numRef>
              <c:f>Sheet1!$A$2:$C$2</c:f>
              <c:numCache>
                <c:formatCode>General</c:formatCode>
                <c:ptCount val="3"/>
                <c:pt idx="0">
                  <c:v>82.2</c:v>
                </c:pt>
                <c:pt idx="1">
                  <c:v>71</c:v>
                </c:pt>
                <c:pt idx="2">
                  <c:v>53.3</c:v>
                </c:pt>
              </c:numCache>
            </c:numRef>
          </c:val>
        </c:ser>
        <c:dLbls/>
        <c:axId val="122427264"/>
        <c:axId val="122428800"/>
      </c:barChart>
      <c:catAx>
        <c:axId val="122427264"/>
        <c:scaling>
          <c:orientation val="minMax"/>
        </c:scaling>
        <c:axPos val="b"/>
        <c:majorTickMark val="none"/>
        <c:tickLblPos val="nextTo"/>
        <c:txPr>
          <a:bodyPr rot="-2700000"/>
          <a:lstStyle/>
          <a:p>
            <a:pPr>
              <a:defRPr/>
            </a:pPr>
            <a:endParaRPr lang="en-US"/>
          </a:p>
        </c:txPr>
        <c:crossAx val="122428800"/>
        <c:crosses val="autoZero"/>
        <c:auto val="1"/>
        <c:lblAlgn val="ctr"/>
        <c:lblOffset val="100"/>
      </c:catAx>
      <c:valAx>
        <c:axId val="122428800"/>
        <c:scaling>
          <c:orientation val="minMax"/>
          <c:max val="100"/>
          <c:min val="0"/>
        </c:scaling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Tension (lbs)</a:t>
                </a:r>
              </a:p>
            </c:rich>
          </c:tx>
        </c:title>
        <c:numFmt formatCode="General" sourceLinked="1"/>
        <c:majorTickMark val="in"/>
        <c:tickLblPos val="nextTo"/>
        <c:crossAx val="122427264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</c:chart>
  <c:spPr>
    <a:solidFill>
      <a:schemeClr val="bg1"/>
    </a:solidFill>
    <a:ln>
      <a:solidFill>
        <a:schemeClr val="tx1"/>
      </a:solidFill>
    </a:ln>
  </c:spPr>
  <c:txPr>
    <a:bodyPr/>
    <a:lstStyle/>
    <a:p>
      <a:pPr>
        <a:defRPr sz="7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Sound Deadening Properties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v>Average Stock dB</c:v>
          </c:tx>
          <c:val>
            <c:numRef>
              <c:f>Summary!$F$3</c:f>
              <c:numCache>
                <c:formatCode>General</c:formatCode>
                <c:ptCount val="1"/>
                <c:pt idx="0">
                  <c:v>86</c:v>
                </c:pt>
              </c:numCache>
            </c:numRef>
          </c:val>
        </c:ser>
        <c:ser>
          <c:idx val="1"/>
          <c:order val="1"/>
          <c:tx>
            <c:v>Average dB w/ sound deadening foam and custom muffler</c:v>
          </c:tx>
          <c:val>
            <c:numRef>
              <c:f>Summary!$H$3</c:f>
              <c:numCache>
                <c:formatCode>General</c:formatCode>
                <c:ptCount val="1"/>
                <c:pt idx="0">
                  <c:v>79</c:v>
                </c:pt>
              </c:numCache>
            </c:numRef>
          </c:val>
        </c:ser>
        <c:dLbls/>
        <c:axId val="124723968"/>
        <c:axId val="124725504"/>
      </c:barChart>
      <c:catAx>
        <c:axId val="124723968"/>
        <c:scaling>
          <c:orientation val="minMax"/>
        </c:scaling>
        <c:delete val="1"/>
        <c:axPos val="b"/>
        <c:tickLblPos val="none"/>
        <c:crossAx val="124725504"/>
        <c:crosses val="autoZero"/>
        <c:auto val="1"/>
        <c:lblAlgn val="ctr"/>
        <c:lblOffset val="100"/>
      </c:catAx>
      <c:valAx>
        <c:axId val="12472550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Measured Sound (dB)</a:t>
                </a:r>
              </a:p>
            </c:rich>
          </c:tx>
        </c:title>
        <c:numFmt formatCode="General" sourceLinked="1"/>
        <c:tickLblPos val="nextTo"/>
        <c:crossAx val="124723968"/>
        <c:crosses val="autoZero"/>
        <c:crossBetween val="between"/>
      </c:valAx>
    </c:plotArea>
    <c:legend>
      <c:legendPos val="r"/>
    </c:legend>
    <c:plotVisOnly val="1"/>
    <c:dispBlanksAs val="gap"/>
  </c:chart>
  <c:spPr>
    <a:solidFill>
      <a:schemeClr val="bg1"/>
    </a:solidFill>
    <a:ln>
      <a:solidFill>
        <a:schemeClr val="tx1"/>
      </a:solidFill>
    </a:ln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398C5-8D75-4A6C-BFDD-01D25E5FC13F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4F449-15A2-42A9-AA0E-722646952B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8845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F449-15A2-42A9-AA0E-722646952B2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86313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F449-15A2-42A9-AA0E-722646952B2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5548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F449-15A2-42A9-AA0E-722646952B2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1361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F449-15A2-42A9-AA0E-722646952B2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77197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F449-15A2-42A9-AA0E-722646952B2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80508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F449-15A2-42A9-AA0E-722646952B2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9531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F449-15A2-42A9-AA0E-722646952B2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2112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F449-15A2-42A9-AA0E-722646952B2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8369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F449-15A2-42A9-AA0E-722646952B2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1088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F449-15A2-42A9-AA0E-722646952B2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4779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F449-15A2-42A9-AA0E-722646952B2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1602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F449-15A2-42A9-AA0E-722646952B2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7170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F449-15A2-42A9-AA0E-722646952B2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0593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F449-15A2-42A9-AA0E-722646952B2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1217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1B32B-E11E-43CF-8ACE-F60FB0F40AF2}" type="datetime1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29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BCB0F-3212-4B2D-9BD8-5D5440159BF4}" type="datetime1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042143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BCB0F-3212-4B2D-9BD8-5D5440159BF4}" type="datetime1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2438846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BCB0F-3212-4B2D-9BD8-5D5440159BF4}" type="datetime1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455116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BCB0F-3212-4B2D-9BD8-5D5440159BF4}" type="datetime1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58999791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BCB0F-3212-4B2D-9BD8-5D5440159BF4}" type="datetime1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105074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560DB-CAE0-465F-A11B-2FA2A81D8B90}" type="datetime1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8993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7B0A-C120-49CA-A328-853A6F39A017}" type="datetime1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540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BCB0F-3212-4B2D-9BD8-5D5440159BF4}" type="datetime1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35F1-1748-4927-AE90-74FD9F792F2B}" type="datetime1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6892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834D-9303-429B-9043-E05F1ED9133E}" type="datetime1">
              <a:rPr lang="en-US" smtClean="0"/>
              <a:pPr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8752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9B96-95B1-46AD-BEE9-3AA56344A02C}" type="datetime1">
              <a:rPr lang="en-US" smtClean="0"/>
              <a:pPr/>
              <a:t>3/5/2014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5140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1B6E7-605D-44AD-9E04-0B826C1CF220}" type="datetime1">
              <a:rPr lang="en-US" smtClean="0"/>
              <a:pPr/>
              <a:t>3/5/2014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691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7A67-96E3-490D-8E10-2D2E37306BC6}" type="datetime1">
              <a:rPr lang="en-US" smtClean="0"/>
              <a:pPr/>
              <a:t>3/5/2014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5119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EE937-3433-4EFC-920B-99CB34BB9619}" type="datetime1">
              <a:rPr lang="en-US" smtClean="0"/>
              <a:pPr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1361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E325-2D93-467A-B8BD-3E3F65537FC8}" type="datetime1">
              <a:rPr lang="en-US" smtClean="0"/>
              <a:pPr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1284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BCB0F-3212-4B2D-9BD8-5D5440159BF4}" type="datetime1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3C82730-AE8B-487C-BCA6-BFB4EB2FD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6720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glow rad="76200">
                    <a:schemeClr val="bg1">
                      <a:alpha val="57000"/>
                    </a:schemeClr>
                  </a:glow>
                </a:effectLst>
              </a:rPr>
              <a:t>University of Wisconsin - Platteville</a:t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glow rad="76200">
                    <a:schemeClr val="bg1">
                      <a:alpha val="57000"/>
                    </a:schemeClr>
                  </a:glow>
                </a:effectLst>
              </a:rPr>
            </a:b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glow rad="76200">
                    <a:schemeClr val="bg1">
                      <a:alpha val="57000"/>
                    </a:schemeClr>
                  </a:glow>
                </a:effectLst>
              </a:rPr>
              <a:t>2014 Clean Snowmobile Team</a:t>
            </a:r>
            <a:endParaRPr lang="en-US" dirty="0">
              <a:solidFill>
                <a:schemeClr val="accent1">
                  <a:lumMod val="50000"/>
                </a:schemeClr>
              </a:solidFill>
              <a:effectLst>
                <a:glow rad="76200">
                  <a:schemeClr val="bg1">
                    <a:alpha val="57000"/>
                  </a:schemeClr>
                </a:glow>
              </a:effectLst>
            </a:endParaRPr>
          </a:p>
        </p:txBody>
      </p:sp>
      <p:pic>
        <p:nvPicPr>
          <p:cNvPr id="7" name="Content Placeholder 6" descr="2010 csc polo Logo.jp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5767" t="8511" r="5767" b="21276"/>
          <a:stretch/>
        </p:blipFill>
        <p:spPr>
          <a:xfrm>
            <a:off x="1981200" y="2209800"/>
            <a:ext cx="5181600" cy="2514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19200" y="4895671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Presenters:</a:t>
            </a:r>
          </a:p>
          <a:p>
            <a:pPr algn="ctr"/>
            <a:r>
              <a:rPr lang="en-US" sz="2400" dirty="0" smtClean="0"/>
              <a:t>Niko </a:t>
            </a:r>
            <a:r>
              <a:rPr lang="en-US" sz="2400" dirty="0" err="1" smtClean="0"/>
              <a:t>Bognar</a:t>
            </a:r>
            <a:endParaRPr lang="en-US" sz="2400" dirty="0" smtClean="0"/>
          </a:p>
          <a:p>
            <a:pPr algn="ctr"/>
            <a:r>
              <a:rPr lang="en-US" sz="2400" dirty="0" smtClean="0"/>
              <a:t>Brandon Krautkramer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6347714" cy="1320800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Driveline Improvements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4419600" cy="5121275"/>
          </a:xfrm>
        </p:spPr>
        <p:txBody>
          <a:bodyPr>
            <a:normAutofit/>
          </a:bodyPr>
          <a:lstStyle/>
          <a:p>
            <a:r>
              <a:rPr lang="en-US" sz="2800" dirty="0"/>
              <a:t>Belt Drive System</a:t>
            </a:r>
          </a:p>
          <a:p>
            <a:pPr lvl="1"/>
            <a:r>
              <a:rPr lang="en-US" sz="2000" dirty="0"/>
              <a:t>C3 </a:t>
            </a:r>
            <a:r>
              <a:rPr lang="en-US" sz="2000" dirty="0" err="1" smtClean="0"/>
              <a:t>Powersports</a:t>
            </a:r>
            <a:endParaRPr lang="en-US" sz="2800" dirty="0" smtClean="0"/>
          </a:p>
          <a:p>
            <a:r>
              <a:rPr lang="en-US" sz="2800" dirty="0" smtClean="0"/>
              <a:t>Replaced Drivers </a:t>
            </a:r>
          </a:p>
          <a:p>
            <a:pPr lvl="1"/>
            <a:r>
              <a:rPr lang="en-US" sz="2600" dirty="0"/>
              <a:t>9</a:t>
            </a:r>
            <a:r>
              <a:rPr lang="en-US" sz="2600" dirty="0" smtClean="0"/>
              <a:t> Tooth to 10 Tooth</a:t>
            </a:r>
          </a:p>
          <a:p>
            <a:r>
              <a:rPr lang="en-US" sz="2800" dirty="0"/>
              <a:t>Replaced Stock Rear Idler Wheel with </a:t>
            </a:r>
            <a:r>
              <a:rPr lang="en-US" sz="2800" dirty="0" smtClean="0"/>
              <a:t>10 </a:t>
            </a:r>
            <a:r>
              <a:rPr lang="en-US" sz="2800" dirty="0"/>
              <a:t>Inch Diameter Billet </a:t>
            </a:r>
            <a:r>
              <a:rPr lang="en-US" sz="2800" dirty="0" smtClean="0"/>
              <a:t>Wheels</a:t>
            </a:r>
          </a:p>
          <a:p>
            <a:r>
              <a:rPr lang="en-US" sz="2800" dirty="0" err="1" smtClean="0"/>
              <a:t>Dupont</a:t>
            </a:r>
            <a:r>
              <a:rPr lang="en-US" sz="2800" dirty="0" smtClean="0"/>
              <a:t> Teflon Slides</a:t>
            </a:r>
          </a:p>
          <a:p>
            <a:r>
              <a:rPr lang="en-US" sz="2800" dirty="0" smtClean="0"/>
              <a:t>Track</a:t>
            </a:r>
          </a:p>
          <a:p>
            <a:pPr lvl="1"/>
            <a:r>
              <a:rPr lang="en-US" sz="2000" dirty="0" err="1" smtClean="0"/>
              <a:t>Camoplast</a:t>
            </a:r>
            <a:r>
              <a:rPr lang="en-US" sz="2000" dirty="0" smtClean="0"/>
              <a:t> Ice </a:t>
            </a:r>
            <a:r>
              <a:rPr lang="en-US" sz="2000" dirty="0" err="1" smtClean="0"/>
              <a:t>Attak</a:t>
            </a:r>
            <a:r>
              <a:rPr lang="en-US" sz="2000" dirty="0" smtClean="0"/>
              <a:t> XT</a:t>
            </a:r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234155" y="1187508"/>
            <a:ext cx="2667002" cy="2209801"/>
          </a:xfrm>
          <a:prstGeom prst="rect">
            <a:avLst/>
          </a:prstGeom>
        </p:spPr>
      </p:pic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898" t="8840" r="17955" b="11595"/>
          <a:stretch/>
        </p:blipFill>
        <p:spPr bwMode="auto">
          <a:xfrm>
            <a:off x="5029200" y="4038600"/>
            <a:ext cx="3409243" cy="2487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239000" cy="1320800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Driveline Improvement Results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3962400" cy="490855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Varying Driveline Configurations</a:t>
            </a:r>
          </a:p>
          <a:p>
            <a:r>
              <a:rPr lang="en-US" sz="2800" dirty="0" smtClean="0"/>
              <a:t>Drill Test</a:t>
            </a:r>
          </a:p>
          <a:p>
            <a:pPr lvl="1"/>
            <a:r>
              <a:rPr lang="en-US" sz="2000" dirty="0" err="1" smtClean="0"/>
              <a:t>Hp</a:t>
            </a:r>
            <a:r>
              <a:rPr lang="en-US" sz="2000" dirty="0" smtClean="0"/>
              <a:t> lost = (115 Volts)*(Amps)* (0.001341 Hp/W)</a:t>
            </a:r>
          </a:p>
          <a:p>
            <a:pPr lvl="1"/>
            <a:r>
              <a:rPr lang="en-US" sz="2200" dirty="0" smtClean="0"/>
              <a:t>22% More Efficient</a:t>
            </a:r>
          </a:p>
          <a:p>
            <a:r>
              <a:rPr lang="en-US" sz="2800" dirty="0" smtClean="0"/>
              <a:t>Pull Test</a:t>
            </a:r>
          </a:p>
          <a:p>
            <a:r>
              <a:rPr lang="en-US" sz="2800" dirty="0" smtClean="0"/>
              <a:t>Throttle Position Test</a:t>
            </a:r>
          </a:p>
          <a:p>
            <a:pPr lvl="1"/>
            <a:r>
              <a:rPr lang="en-US" sz="2200" dirty="0" smtClean="0"/>
              <a:t>13.1% Reduction of Throttle Position at Same Speed and Conditions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387103430"/>
              </p:ext>
            </p:extLst>
          </p:nvPr>
        </p:nvGraphicFramePr>
        <p:xfrm>
          <a:off x="4378817" y="1382221"/>
          <a:ext cx="48006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46680275"/>
              </p:ext>
            </p:extLst>
          </p:nvPr>
        </p:nvGraphicFramePr>
        <p:xfrm>
          <a:off x="4724400" y="4432300"/>
          <a:ext cx="3657600" cy="1968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9174"/>
                <a:gridCol w="1508426"/>
              </a:tblGrid>
              <a:tr h="3937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Modification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% Reduction of TPS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937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Belt Drive System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9.26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937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Big Wheel Kit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2.12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937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 smtClean="0">
                          <a:effectLst/>
                        </a:rPr>
                        <a:t>Dupont</a:t>
                      </a:r>
                      <a:r>
                        <a:rPr lang="en-US" sz="1000" dirty="0" smtClean="0">
                          <a:effectLst/>
                        </a:rPr>
                        <a:t> Teflon Slides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1.71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937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All Modifications Combined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13.09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xmlns="" val="1512631759"/>
              </p:ext>
            </p:extLst>
          </p:nvPr>
        </p:nvGraphicFramePr>
        <p:xfrm>
          <a:off x="4038600" y="1066800"/>
          <a:ext cx="4764405" cy="3170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Sound Deadening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38600" cy="510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Custom </a:t>
            </a:r>
            <a:r>
              <a:rPr lang="en-US" sz="2800" dirty="0"/>
              <a:t>Muffler</a:t>
            </a:r>
          </a:p>
          <a:p>
            <a:r>
              <a:rPr lang="en-US" sz="2800" dirty="0" smtClean="0"/>
              <a:t>Engine Compartment</a:t>
            </a:r>
            <a:endParaRPr lang="en-US" sz="2000" dirty="0" smtClean="0"/>
          </a:p>
          <a:p>
            <a:pPr lvl="1"/>
            <a:r>
              <a:rPr lang="en-US" sz="2000" dirty="0" smtClean="0"/>
              <a:t>Polymer Technologies Acoustical Barrier with Absorber</a:t>
            </a:r>
          </a:p>
          <a:p>
            <a:r>
              <a:rPr lang="en-US" sz="2400" dirty="0"/>
              <a:t>Reduced 7 dB</a:t>
            </a:r>
            <a:endParaRPr lang="en-US" sz="2000" dirty="0"/>
          </a:p>
          <a:p>
            <a:endParaRPr lang="en-US" sz="2200" dirty="0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19600"/>
            <a:ext cx="3048000" cy="1945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62612807"/>
              </p:ext>
            </p:extLst>
          </p:nvPr>
        </p:nvGraphicFramePr>
        <p:xfrm>
          <a:off x="4800600" y="990600"/>
          <a:ext cx="40386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Suspension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62199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Easily </a:t>
            </a:r>
            <a:r>
              <a:rPr lang="en-US" sz="2800" dirty="0"/>
              <a:t>Adjustable Front and Rear </a:t>
            </a:r>
            <a:r>
              <a:rPr lang="en-US" sz="2800" dirty="0" smtClean="0"/>
              <a:t>Suspension</a:t>
            </a:r>
          </a:p>
          <a:p>
            <a:pPr lvl="1"/>
            <a:r>
              <a:rPr lang="en-US" sz="2000" dirty="0" smtClean="0"/>
              <a:t>Capable </a:t>
            </a:r>
            <a:r>
              <a:rPr lang="en-US" sz="2000" dirty="0"/>
              <a:t>of being tuned for various riding styles </a:t>
            </a:r>
          </a:p>
          <a:p>
            <a:r>
              <a:rPr lang="en-US" sz="2800" dirty="0" smtClean="0"/>
              <a:t>Floating Front Rear Suspension</a:t>
            </a:r>
          </a:p>
          <a:p>
            <a:pPr lvl="1"/>
            <a:r>
              <a:rPr lang="en-US" sz="2000" dirty="0" smtClean="0"/>
              <a:t>Improved Control in Small and Large Bumps</a:t>
            </a:r>
          </a:p>
          <a:p>
            <a:pPr lvl="1"/>
            <a:r>
              <a:rPr lang="en-US" sz="2000" dirty="0" smtClean="0"/>
              <a:t>Better Traction</a:t>
            </a:r>
          </a:p>
          <a:p>
            <a:pPr lvl="2">
              <a:buFont typeface="Calibri" pitchFamily="34" charset="0"/>
              <a:buChar char="—"/>
            </a:pPr>
            <a:endParaRPr lang="en-US" dirty="0" smtClean="0"/>
          </a:p>
          <a:p>
            <a:pPr lvl="3"/>
            <a:endParaRPr lang="en-US" dirty="0" smtClean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64" b="13308"/>
          <a:stretch/>
        </p:blipFill>
        <p:spPr>
          <a:xfrm>
            <a:off x="1981200" y="3733800"/>
            <a:ext cx="4953000" cy="267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650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Summary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088109" cy="51815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Consumer Benefits</a:t>
            </a:r>
            <a:endParaRPr lang="en-US" sz="2800" dirty="0"/>
          </a:p>
          <a:p>
            <a:pPr lvl="1"/>
            <a:r>
              <a:rPr lang="en-US" sz="2200" dirty="0" smtClean="0"/>
              <a:t>Comfortable / Ergonomic</a:t>
            </a:r>
            <a:endParaRPr lang="en-US" sz="1800" dirty="0" smtClean="0"/>
          </a:p>
          <a:p>
            <a:pPr lvl="2"/>
            <a:r>
              <a:rPr lang="en-US" sz="1800" dirty="0"/>
              <a:t>Easy and fun to </a:t>
            </a:r>
            <a:r>
              <a:rPr lang="en-US" sz="1800" dirty="0" smtClean="0"/>
              <a:t>ride</a:t>
            </a:r>
          </a:p>
          <a:p>
            <a:pPr lvl="1"/>
            <a:r>
              <a:rPr lang="en-US" sz="2200" dirty="0" smtClean="0"/>
              <a:t>Reliable</a:t>
            </a:r>
            <a:endParaRPr lang="en-US" sz="2200" dirty="0"/>
          </a:p>
          <a:p>
            <a:pPr lvl="1"/>
            <a:r>
              <a:rPr lang="en-US" sz="2200" dirty="0" smtClean="0"/>
              <a:t>Competitive Cost</a:t>
            </a:r>
            <a:endParaRPr lang="en-US" sz="2200" dirty="0"/>
          </a:p>
          <a:p>
            <a:pPr lvl="2"/>
            <a:r>
              <a:rPr lang="en-US" sz="1800" dirty="0" smtClean="0"/>
              <a:t>$15,411.72 USD MSRP</a:t>
            </a:r>
            <a:endParaRPr lang="en-US" sz="18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3869204" y="1524000"/>
            <a:ext cx="3088110" cy="4517363"/>
          </a:xfrm>
        </p:spPr>
        <p:txBody>
          <a:bodyPr>
            <a:normAutofit/>
          </a:bodyPr>
          <a:lstStyle/>
          <a:p>
            <a:r>
              <a:rPr lang="en-US" sz="3000" dirty="0"/>
              <a:t>Dealer Benefits</a:t>
            </a:r>
          </a:p>
          <a:p>
            <a:pPr lvl="1"/>
            <a:r>
              <a:rPr lang="en-US" sz="2000" dirty="0"/>
              <a:t>Easy to Sell</a:t>
            </a:r>
          </a:p>
          <a:p>
            <a:pPr lvl="1"/>
            <a:r>
              <a:rPr lang="en-US" sz="2000" dirty="0"/>
              <a:t>Easy to </a:t>
            </a:r>
            <a:r>
              <a:rPr lang="en-US" sz="2000" dirty="0" smtClean="0"/>
              <a:t>Service</a:t>
            </a:r>
          </a:p>
          <a:p>
            <a:r>
              <a:rPr lang="en-US" sz="2800" dirty="0" smtClean="0"/>
              <a:t>Environmental </a:t>
            </a:r>
            <a:r>
              <a:rPr lang="en-US" sz="2800" dirty="0"/>
              <a:t>Benefits</a:t>
            </a:r>
          </a:p>
          <a:p>
            <a:pPr lvl="1"/>
            <a:r>
              <a:rPr lang="en-US" sz="2000" dirty="0"/>
              <a:t>Low Emissions</a:t>
            </a:r>
          </a:p>
          <a:p>
            <a:pPr lvl="1"/>
            <a:r>
              <a:rPr lang="en-US" sz="2000" dirty="0" smtClean="0"/>
              <a:t>Quiet</a:t>
            </a:r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Thank You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67400"/>
            <a:ext cx="8229600" cy="457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1371600"/>
            <a:ext cx="579120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Design Objectives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858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Create Efficient Snowmobile Fueled by 16%-32% Isobutanol </a:t>
            </a:r>
          </a:p>
          <a:p>
            <a:endParaRPr lang="en-US" sz="2200" dirty="0" smtClean="0"/>
          </a:p>
          <a:p>
            <a:r>
              <a:rPr lang="en-US" sz="3000" dirty="0" smtClean="0"/>
              <a:t>Emissions Reductions</a:t>
            </a:r>
          </a:p>
          <a:p>
            <a:pPr lvl="1"/>
            <a:r>
              <a:rPr lang="en-US" sz="2200" dirty="0" smtClean="0"/>
              <a:t>Noise</a:t>
            </a:r>
          </a:p>
          <a:p>
            <a:pPr lvl="1"/>
            <a:r>
              <a:rPr lang="en-US" sz="2200" dirty="0" smtClean="0"/>
              <a:t>Exhaust </a:t>
            </a:r>
            <a:endParaRPr lang="en-US" sz="2200" dirty="0"/>
          </a:p>
          <a:p>
            <a:pPr marL="457200" lvl="1" indent="0">
              <a:buNone/>
            </a:pPr>
            <a:endParaRPr lang="en-US" sz="2200" dirty="0" smtClean="0"/>
          </a:p>
          <a:p>
            <a:r>
              <a:rPr lang="en-US" sz="3000" dirty="0" smtClean="0"/>
              <a:t>Maintain Stock Riding Qualities</a:t>
            </a:r>
          </a:p>
          <a:p>
            <a:pPr lvl="1"/>
            <a:r>
              <a:rPr lang="en-US" sz="2200" dirty="0" smtClean="0"/>
              <a:t>Performance</a:t>
            </a:r>
          </a:p>
          <a:p>
            <a:pPr lvl="1"/>
            <a:r>
              <a:rPr lang="en-US" sz="2200" dirty="0" smtClean="0"/>
              <a:t>Comfort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Consumer Appeal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469109" cy="317341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Comfort</a:t>
            </a:r>
          </a:p>
          <a:p>
            <a:pPr lvl="1"/>
            <a:r>
              <a:rPr lang="en-US" sz="2000" dirty="0" smtClean="0"/>
              <a:t>Ergonomics</a:t>
            </a:r>
          </a:p>
          <a:p>
            <a:r>
              <a:rPr lang="en-US" sz="2800" dirty="0" smtClean="0"/>
              <a:t>Reliability</a:t>
            </a:r>
            <a:endParaRPr lang="en-US" sz="2800" dirty="0"/>
          </a:p>
          <a:p>
            <a:r>
              <a:rPr lang="en-US" sz="2800" dirty="0" smtClean="0"/>
              <a:t>High Performance</a:t>
            </a:r>
          </a:p>
          <a:p>
            <a:pPr lvl="1"/>
            <a:r>
              <a:rPr lang="en-US" sz="2000" dirty="0" err="1" smtClean="0"/>
              <a:t>TrailTrac</a:t>
            </a:r>
            <a:endParaRPr lang="en-US" sz="20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18545" y="1371600"/>
            <a:ext cx="3088110" cy="388077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Low Maintenance</a:t>
            </a:r>
          </a:p>
          <a:p>
            <a:r>
              <a:rPr lang="en-US" sz="2800" dirty="0" smtClean="0"/>
              <a:t>Low Operating Cost</a:t>
            </a:r>
          </a:p>
          <a:p>
            <a:pPr lvl="1"/>
            <a:r>
              <a:rPr lang="en-US" sz="2000" dirty="0" smtClean="0"/>
              <a:t>Fuel Mileage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4038600"/>
            <a:ext cx="5105400" cy="2465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Dealer Appeal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5943601" cy="388077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Sales</a:t>
            </a:r>
          </a:p>
          <a:p>
            <a:pPr lvl="1"/>
            <a:r>
              <a:rPr lang="en-US" sz="2000" dirty="0" smtClean="0"/>
              <a:t>Marketable to </a:t>
            </a:r>
            <a:r>
              <a:rPr lang="en-US" sz="2000" dirty="0"/>
              <a:t>c</a:t>
            </a:r>
            <a:r>
              <a:rPr lang="en-US" sz="2000" dirty="0" smtClean="0"/>
              <a:t>onsumers </a:t>
            </a:r>
          </a:p>
          <a:p>
            <a:pPr lvl="2"/>
            <a:r>
              <a:rPr lang="en-US" dirty="0" smtClean="0"/>
              <a:t>Aesthetics</a:t>
            </a:r>
          </a:p>
          <a:p>
            <a:pPr lvl="2"/>
            <a:r>
              <a:rPr lang="en-US" dirty="0" smtClean="0"/>
              <a:t>Performance</a:t>
            </a:r>
            <a:endParaRPr lang="en-US" dirty="0"/>
          </a:p>
          <a:p>
            <a:pPr lvl="2"/>
            <a:r>
              <a:rPr lang="en-US" dirty="0" smtClean="0"/>
              <a:t>Comfort</a:t>
            </a:r>
          </a:p>
          <a:p>
            <a:pPr lvl="1"/>
            <a:endParaRPr lang="en-US" dirty="0"/>
          </a:p>
          <a:p>
            <a:r>
              <a:rPr lang="en-US" sz="2800" dirty="0" smtClean="0"/>
              <a:t>Service</a:t>
            </a:r>
          </a:p>
          <a:p>
            <a:pPr lvl="1"/>
            <a:r>
              <a:rPr lang="en-US" sz="2000" dirty="0" smtClean="0"/>
              <a:t>Readily available parts</a:t>
            </a:r>
          </a:p>
          <a:p>
            <a:pPr lvl="1"/>
            <a:r>
              <a:rPr lang="en-US" sz="2000" dirty="0" smtClean="0"/>
              <a:t>Ease of Maintenance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00" y="3581400"/>
            <a:ext cx="198120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Snowmobile Choice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548" y="1600200"/>
            <a:ext cx="6347714" cy="3880773"/>
          </a:xfrm>
        </p:spPr>
        <p:txBody>
          <a:bodyPr/>
          <a:lstStyle/>
          <a:p>
            <a:r>
              <a:rPr lang="en-US" dirty="0" smtClean="0"/>
              <a:t>Chassis: 2014 Arctic Cat ZR 7000 LXR </a:t>
            </a:r>
          </a:p>
          <a:p>
            <a:r>
              <a:rPr lang="en-US" dirty="0" smtClean="0"/>
              <a:t>Model: </a:t>
            </a:r>
            <a:r>
              <a:rPr lang="en-US" dirty="0" err="1" smtClean="0"/>
              <a:t>ProCross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45809765"/>
              </p:ext>
            </p:extLst>
          </p:nvPr>
        </p:nvGraphicFramePr>
        <p:xfrm>
          <a:off x="685800" y="2590800"/>
          <a:ext cx="6400800" cy="3744690"/>
        </p:xfrm>
        <a:graphic>
          <a:graphicData uri="http://schemas.openxmlformats.org/drawingml/2006/table">
            <a:tbl>
              <a:tblPr/>
              <a:tblGrid>
                <a:gridCol w="3200400"/>
                <a:gridCol w="3200400"/>
              </a:tblGrid>
              <a:tr h="5225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Engine Type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4-Stroke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25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Engine Details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Liquid Cooled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Genesis 130FI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25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Cylinders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25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Displacement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1049 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cc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25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Bore x Stroke (mm)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82mm X 66.2mm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25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Exhaust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Single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25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Fueling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Electronic 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Fuel Injection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Design Strategy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533400" y="1752600"/>
            <a:ext cx="3088109" cy="4245899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Efficiency</a:t>
            </a:r>
          </a:p>
          <a:p>
            <a:pPr lvl="1"/>
            <a:r>
              <a:rPr lang="en-US" sz="2200" dirty="0" smtClean="0"/>
              <a:t>Engine Management</a:t>
            </a:r>
          </a:p>
          <a:p>
            <a:pPr lvl="1"/>
            <a:r>
              <a:rPr lang="en-US" sz="2200" dirty="0" smtClean="0"/>
              <a:t>Driveline Improvements</a:t>
            </a:r>
          </a:p>
          <a:p>
            <a:r>
              <a:rPr lang="en-US" sz="3000" dirty="0" smtClean="0"/>
              <a:t>Clean</a:t>
            </a:r>
          </a:p>
          <a:p>
            <a:pPr lvl="1"/>
            <a:r>
              <a:rPr lang="en-US" sz="2200" dirty="0" smtClean="0"/>
              <a:t>Engine Selection</a:t>
            </a:r>
          </a:p>
          <a:p>
            <a:pPr lvl="1"/>
            <a:r>
              <a:rPr lang="en-US" sz="2200" dirty="0" smtClean="0"/>
              <a:t>Custom Exhaust</a:t>
            </a:r>
          </a:p>
          <a:p>
            <a:r>
              <a:rPr lang="en-US" sz="3000" dirty="0"/>
              <a:t>Quiet</a:t>
            </a:r>
          </a:p>
          <a:p>
            <a:pPr lvl="1"/>
            <a:r>
              <a:rPr lang="en-US" sz="2400" dirty="0"/>
              <a:t>Sound Deadening </a:t>
            </a:r>
            <a:r>
              <a:rPr lang="en-US" sz="2400" dirty="0" smtClean="0"/>
              <a:t>Material</a:t>
            </a:r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3886200" y="1828800"/>
            <a:ext cx="3810000" cy="4245897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Flex Fuel</a:t>
            </a:r>
          </a:p>
          <a:p>
            <a:pPr lvl="1"/>
            <a:r>
              <a:rPr lang="en-US" sz="2200" dirty="0" smtClean="0"/>
              <a:t>Isobutanol mix 16%-32% </a:t>
            </a:r>
          </a:p>
          <a:p>
            <a:r>
              <a:rPr lang="en-US" sz="3000" dirty="0" smtClean="0"/>
              <a:t>User Friendly</a:t>
            </a:r>
          </a:p>
          <a:p>
            <a:pPr lvl="1"/>
            <a:r>
              <a:rPr lang="en-US" sz="2200" dirty="0" smtClean="0"/>
              <a:t>Ergonomic Rider Position</a:t>
            </a:r>
          </a:p>
          <a:p>
            <a:pPr lvl="1"/>
            <a:r>
              <a:rPr lang="en-US" sz="2200" dirty="0" smtClean="0"/>
              <a:t>Trail Performance Related</a:t>
            </a:r>
          </a:p>
          <a:p>
            <a:pPr lvl="1"/>
            <a:r>
              <a:rPr lang="en-US" sz="2200" dirty="0" smtClean="0"/>
              <a:t>Simple Display and Controls</a:t>
            </a:r>
          </a:p>
          <a:p>
            <a:pPr lvl="1"/>
            <a:r>
              <a:rPr lang="en-US" sz="2200" dirty="0" smtClean="0"/>
              <a:t>Easy Starting</a:t>
            </a:r>
          </a:p>
          <a:p>
            <a:pPr lvl="1"/>
            <a:r>
              <a:rPr lang="en-US" sz="2200" dirty="0" smtClean="0"/>
              <a:t>Adjustable Suspension</a:t>
            </a: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Engine Management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66538"/>
            <a:ext cx="4572000" cy="20862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2800" dirty="0" smtClean="0"/>
              <a:t>Performance Electronics Stand Alone ECU</a:t>
            </a:r>
          </a:p>
          <a:p>
            <a:pPr lvl="1"/>
            <a:r>
              <a:rPr lang="en-US" sz="2200" dirty="0" smtClean="0"/>
              <a:t>User Friendly</a:t>
            </a:r>
          </a:p>
          <a:p>
            <a:pPr lvl="1"/>
            <a:r>
              <a:rPr lang="en-US" sz="2200" dirty="0" err="1" smtClean="0"/>
              <a:t>Wi-fi</a:t>
            </a:r>
            <a:r>
              <a:rPr lang="en-US" sz="2200" dirty="0" smtClean="0"/>
              <a:t> Tuning Capabilities</a:t>
            </a: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irc_mi" descr="http://www.pe-ltd.com/joomla/components/com_virtuemart/shop_image/product/PE3_Aluminum_Enc_4ea74bdf97e43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838200"/>
            <a:ext cx="3124200" cy="2556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753" r="1" b="33822"/>
          <a:stretch/>
        </p:blipFill>
        <p:spPr>
          <a:xfrm>
            <a:off x="609600" y="3639632"/>
            <a:ext cx="5124628" cy="2761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Engine Tuning and Calibration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088109" cy="4110961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DYNOmite</a:t>
            </a:r>
            <a:r>
              <a:rPr lang="en-US" sz="2800" dirty="0" smtClean="0"/>
              <a:t> Water-Brake Dynamometer</a:t>
            </a:r>
          </a:p>
          <a:p>
            <a:r>
              <a:rPr lang="en-US" sz="2800" dirty="0" smtClean="0"/>
              <a:t>AFX Wide Band AFR Monitor</a:t>
            </a:r>
          </a:p>
          <a:p>
            <a:r>
              <a:rPr lang="en-US" sz="2800" dirty="0" smtClean="0"/>
              <a:t>Exhaust Gas Temperatures</a:t>
            </a:r>
          </a:p>
          <a:p>
            <a:r>
              <a:rPr lang="en-US" sz="2800" dirty="0" smtClean="0"/>
              <a:t>EMS Emissions Analyzer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2530" name="Picture 2" descr="snowmobile dynamometer k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191000"/>
            <a:ext cx="3886200" cy="2538985"/>
          </a:xfrm>
          <a:prstGeom prst="rect">
            <a:avLst/>
          </a:prstGeom>
          <a:noFill/>
        </p:spPr>
      </p:pic>
      <p:pic>
        <p:nvPicPr>
          <p:cNvPr id="22532" name="Picture 4" descr="DYNO-MAX 2000 &quot;Pro&quot; consol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257300"/>
            <a:ext cx="3886200" cy="291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Environmental Benefits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575" y="1524000"/>
            <a:ext cx="50292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Reducing Emissions</a:t>
            </a:r>
          </a:p>
          <a:p>
            <a:r>
              <a:rPr lang="en-US" sz="2800" dirty="0" smtClean="0"/>
              <a:t>Tikka Race</a:t>
            </a:r>
          </a:p>
          <a:p>
            <a:r>
              <a:rPr lang="en-US" sz="2800" dirty="0" smtClean="0"/>
              <a:t>Pre-Burn Catalytic System</a:t>
            </a:r>
          </a:p>
          <a:p>
            <a:pPr lvl="1"/>
            <a:r>
              <a:rPr lang="en-US" sz="2000" dirty="0" smtClean="0"/>
              <a:t>Pre-Cats</a:t>
            </a:r>
          </a:p>
          <a:p>
            <a:pPr lvl="1"/>
            <a:r>
              <a:rPr lang="en-US" sz="2000" dirty="0" smtClean="0"/>
              <a:t>Main Cat</a:t>
            </a:r>
          </a:p>
          <a:p>
            <a:r>
              <a:rPr lang="en-US" sz="2800" dirty="0"/>
              <a:t>Advantages</a:t>
            </a:r>
          </a:p>
          <a:p>
            <a:pPr lvl="1"/>
            <a:r>
              <a:rPr lang="en-US" sz="2000" dirty="0"/>
              <a:t>Maintains Stock Back-Pressure</a:t>
            </a:r>
          </a:p>
          <a:p>
            <a:pPr lvl="1"/>
            <a:r>
              <a:rPr lang="en-US" sz="2000" dirty="0"/>
              <a:t>Replaces Previous Muffler</a:t>
            </a:r>
          </a:p>
          <a:p>
            <a:pPr lvl="1"/>
            <a:r>
              <a:rPr lang="en-US" sz="2000" dirty="0"/>
              <a:t>No Maintenance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82730-AE8B-487C-BCA6-BFB4EB2FDC1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8434" name="AutoShape 2" descr="https://zimbra.uwplatt.edu/service/home/~/PreBurn2.jpg?auth=co&amp;loc=en_US&amp;id=17613&amp;part=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Tikka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5029200"/>
            <a:ext cx="3810000" cy="162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841" b="18629"/>
          <a:stretch/>
        </p:blipFill>
        <p:spPr>
          <a:xfrm>
            <a:off x="5486400" y="1371600"/>
            <a:ext cx="2491666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2083</TotalTime>
  <Words>421</Words>
  <Application>Microsoft Office PowerPoint</Application>
  <PresentationFormat>On-screen Show (4:3)</PresentationFormat>
  <Paragraphs>179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Facet</vt:lpstr>
      <vt:lpstr>University of Wisconsin - Platteville 2014 Clean Snowmobile Team</vt:lpstr>
      <vt:lpstr>Design Objectives</vt:lpstr>
      <vt:lpstr>Consumer Appeal</vt:lpstr>
      <vt:lpstr>Dealer Appeal</vt:lpstr>
      <vt:lpstr>Snowmobile Choice</vt:lpstr>
      <vt:lpstr>Design Strategy</vt:lpstr>
      <vt:lpstr>Engine Management</vt:lpstr>
      <vt:lpstr>Engine Tuning and Calibration</vt:lpstr>
      <vt:lpstr>Environmental Benefits</vt:lpstr>
      <vt:lpstr>Driveline Improvements</vt:lpstr>
      <vt:lpstr>Driveline Improvement Results</vt:lpstr>
      <vt:lpstr>Sound Deadening</vt:lpstr>
      <vt:lpstr>Suspension</vt:lpstr>
      <vt:lpstr>Summary</vt:lpstr>
      <vt:lpstr>Thank You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Wisconsin -Platteville-</dc:title>
  <dc:creator>Adam Lepine</dc:creator>
  <cp:lastModifiedBy>wshapton</cp:lastModifiedBy>
  <cp:revision>96</cp:revision>
  <dcterms:created xsi:type="dcterms:W3CDTF">2011-03-09T00:04:47Z</dcterms:created>
  <dcterms:modified xsi:type="dcterms:W3CDTF">2014-03-05T13:57:47Z</dcterms:modified>
</cp:coreProperties>
</file>