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notesMasterIdLst>
    <p:notesMasterId r:id="rId20"/>
  </p:notesMasterIdLst>
  <p:sldIdLst>
    <p:sldId id="256" r:id="rId2"/>
    <p:sldId id="258" r:id="rId3"/>
    <p:sldId id="259" r:id="rId4"/>
    <p:sldId id="262" r:id="rId5"/>
    <p:sldId id="285" r:id="rId6"/>
    <p:sldId id="290" r:id="rId7"/>
    <p:sldId id="265" r:id="rId8"/>
    <p:sldId id="294" r:id="rId9"/>
    <p:sldId id="293" r:id="rId10"/>
    <p:sldId id="295" r:id="rId11"/>
    <p:sldId id="297" r:id="rId12"/>
    <p:sldId id="261" r:id="rId13"/>
    <p:sldId id="266" r:id="rId14"/>
    <p:sldId id="296" r:id="rId15"/>
    <p:sldId id="277" r:id="rId16"/>
    <p:sldId id="292" r:id="rId17"/>
    <p:sldId id="281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C9FAF-05C0-485D-A008-C2CA625F19D7}" v="1" dt="2018-03-07T14:15:18.024"/>
    <p1510:client id="{2EA155C2-1F29-4AEE-B396-D9DE0E161185}" v="110" dt="2018-03-07T14:10:54.833"/>
    <p1510:client id="{9F3D9ACA-FDC5-41A2-B815-3A9607F5AF1A}" v="272" dt="2018-03-07T14:12:49.006"/>
    <p1510:client id="{F158AA3D-2A02-4E44-803F-DAB4F619ABB5}" v="20" dt="2018-03-07T13:59:18.776"/>
    <p1510:client id="{7091437A-7F4E-4BE1-A11E-12C34AEA4AD2}" v="7" dt="2018-03-07T14:14:27.8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398C5-8D75-4A6C-BFDD-01D25E5FC13F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4F449-15A2-42A9-AA0E-722646952B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F449-15A2-42A9-AA0E-722646952B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31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F449-15A2-42A9-AA0E-722646952B2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0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F449-15A2-42A9-AA0E-722646952B2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31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F449-15A2-42A9-AA0E-722646952B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7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F449-15A2-42A9-AA0E-722646952B2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2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F449-15A2-42A9-AA0E-722646952B2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69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F449-15A2-42A9-AA0E-722646952B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8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F449-15A2-42A9-AA0E-722646952B2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F449-15A2-42A9-AA0E-722646952B2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1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F449-15A2-42A9-AA0E-722646952B2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48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F449-15A2-42A9-AA0E-722646952B2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1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1B32B-E11E-43CF-8ACE-F60FB0F40AF2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1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BCB0F-3212-4B2D-9BD8-5D5440159BF4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2847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BCB0F-3212-4B2D-9BD8-5D5440159BF4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0006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BCB0F-3212-4B2D-9BD8-5D5440159BF4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4592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BCB0F-3212-4B2D-9BD8-5D5440159BF4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8310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BCB0F-3212-4B2D-9BD8-5D5440159BF4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4952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BCB0F-3212-4B2D-9BD8-5D5440159BF4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6074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60DB-CAE0-465F-A11B-2FA2A81D8B90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6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7B0A-C120-49CA-A328-853A6F39A017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30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BCB0F-3212-4B2D-9BD8-5D5440159BF4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0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BCB0F-3212-4B2D-9BD8-5D5440159BF4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2375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35F1-1748-4927-AE90-74FD9F792F2B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3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834D-9303-429B-9043-E05F1ED9133E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73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9B96-95B1-46AD-BEE9-3AA56344A02C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6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B6E7-605D-44AD-9E04-0B826C1CF220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2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7A67-96E3-490D-8E10-2D2E37306BC6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2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E937-3433-4EFC-920B-99CB34BB9619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6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0C4DE325-2D93-467A-B8BD-3E3F65537FC8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0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D7BCB0F-3212-4B2D-9BD8-5D5440159BF4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3C82730-AE8B-487C-BCA6-BFB4EB2FD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67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477962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glow rad="76200">
                    <a:schemeClr val="bg1">
                      <a:alpha val="57000"/>
                    </a:schemeClr>
                  </a:glow>
                </a:effectLst>
              </a:rPr>
              <a:t>University of Wisconsin-Platteville</a:t>
            </a:r>
            <a:br>
              <a:rPr lang="en-US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>
                <a:solidFill>
                  <a:schemeClr val="tx1"/>
                </a:solidFill>
                <a:effectLst>
                  <a:glow rad="76200">
                    <a:schemeClr val="bg1">
                      <a:alpha val="57000"/>
                    </a:schemeClr>
                  </a:glow>
                </a:effectLst>
              </a:rPr>
              <a:t>2018 CSC Diesel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8375" y="5091806"/>
            <a:ext cx="640080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/>
              <a:t>Presenters:</a:t>
            </a:r>
          </a:p>
          <a:p>
            <a:pPr algn="ctr"/>
            <a:r>
              <a:rPr lang="en-US" sz="2400" dirty="0"/>
              <a:t>Matt Stedl</a:t>
            </a:r>
          </a:p>
          <a:p>
            <a:pPr algn="ctr"/>
            <a:r>
              <a:rPr lang="en-US" sz="2400" dirty="0"/>
              <a:t>Donald </a:t>
            </a:r>
            <a:r>
              <a:rPr lang="en-US" sz="2400" dirty="0" err="1"/>
              <a:t>Hershaw</a:t>
            </a:r>
            <a:endParaRPr lang="en-US" sz="2400" dirty="0"/>
          </a:p>
          <a:p>
            <a:pPr algn="ctr"/>
            <a:r>
              <a:rPr lang="en-US" sz="2400" dirty="0"/>
              <a:t>Brandon Miller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75" y="1747935"/>
            <a:ext cx="6404303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9DE950-D656-4C9D-8E00-2B4A17C8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81A5B-4C3C-46B6-8273-EE6AD5BC6917}"/>
              </a:ext>
            </a:extLst>
          </p:cNvPr>
          <p:cNvSpPr txBox="1"/>
          <p:nvPr/>
        </p:nvSpPr>
        <p:spPr>
          <a:xfrm>
            <a:off x="2924175" y="504825"/>
            <a:ext cx="3215603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Flow Bench Testing</a:t>
            </a:r>
          </a:p>
          <a:p>
            <a:pPr algn="ctr"/>
            <a:r>
              <a:rPr lang="en-US" sz="2400"/>
              <a:t>SuperFlow 750</a:t>
            </a:r>
          </a:p>
        </p:txBody>
      </p:sp>
      <p:pic>
        <p:nvPicPr>
          <p:cNvPr id="6" name="Picture 6" descr="A picture containing ground, sitting, indoor&#10;&#10;Description generated with high confidence">
            <a:extLst>
              <a:ext uri="{FF2B5EF4-FFF2-40B4-BE49-F238E27FC236}">
                <a16:creationId xmlns:a16="http://schemas.microsoft.com/office/drawing/2014/main" id="{C4807E3B-674F-4420-88AD-451A2D17F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588" y="2119313"/>
            <a:ext cx="3520312" cy="4696310"/>
          </a:xfrm>
          <a:prstGeom prst="rect">
            <a:avLst/>
          </a:prstGeom>
        </p:spPr>
      </p:pic>
      <p:pic>
        <p:nvPicPr>
          <p:cNvPr id="10" name="Picture 10" descr="A picture containing indoor, wall, black, monitor&#10;&#10;Description generated with very high confidence">
            <a:extLst>
              <a:ext uri="{FF2B5EF4-FFF2-40B4-BE49-F238E27FC236}">
                <a16:creationId xmlns:a16="http://schemas.microsoft.com/office/drawing/2014/main" id="{CB1904C7-8221-40A6-84DC-E5FDC9B7B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2115571"/>
            <a:ext cx="3508819" cy="4666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87C92D-843B-4A92-A80E-39DCBC2E0CB5}"/>
              </a:ext>
            </a:extLst>
          </p:cNvPr>
          <p:cNvSpPr txBox="1"/>
          <p:nvPr/>
        </p:nvSpPr>
        <p:spPr>
          <a:xfrm>
            <a:off x="476250" y="964901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Stock:</a:t>
            </a:r>
          </a:p>
          <a:p>
            <a:pPr algn="ctr"/>
            <a:r>
              <a:rPr lang="en-US"/>
              <a:t>126 CFM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24E1B-915A-49A9-9FEA-FF566AB4B635}"/>
              </a:ext>
            </a:extLst>
          </p:cNvPr>
          <p:cNvSpPr txBox="1"/>
          <p:nvPr/>
        </p:nvSpPr>
        <p:spPr>
          <a:xfrm>
            <a:off x="5762625" y="964901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Made in house for mock-up</a:t>
            </a:r>
          </a:p>
          <a:p>
            <a:pPr algn="ctr"/>
            <a:r>
              <a:rPr lang="en-US"/>
              <a:t>68.4 CFM</a:t>
            </a:r>
          </a:p>
        </p:txBody>
      </p:sp>
    </p:spTree>
    <p:extLst>
      <p:ext uri="{BB962C8B-B14F-4D97-AF65-F5344CB8AC3E}">
        <p14:creationId xmlns:p14="http://schemas.microsoft.com/office/powerpoint/2010/main" val="1203639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8821F2-DCB5-4CED-9CFF-1FB92A1BC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9" descr="A close up of a monitor&#10;&#10;Description generated with high confidence">
            <a:extLst>
              <a:ext uri="{FF2B5EF4-FFF2-40B4-BE49-F238E27FC236}">
                <a16:creationId xmlns:a16="http://schemas.microsoft.com/office/drawing/2014/main" id="{C45EFBE6-9B3B-4A1E-B35F-46BDB2DD0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6" t="27548" r="7118" b="32880"/>
          <a:stretch/>
        </p:blipFill>
        <p:spPr>
          <a:xfrm>
            <a:off x="57150" y="0"/>
            <a:ext cx="4681643" cy="3281824"/>
          </a:xfrm>
          <a:prstGeom prst="rect">
            <a:avLst/>
          </a:prstGeom>
        </p:spPr>
      </p:pic>
      <p:pic>
        <p:nvPicPr>
          <p:cNvPr id="11" name="Picture 11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E5AF439C-6099-466C-88B5-B7A4C980D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44" b="21496"/>
          <a:stretch/>
        </p:blipFill>
        <p:spPr>
          <a:xfrm>
            <a:off x="5495924" y="3581400"/>
            <a:ext cx="3606558" cy="3210878"/>
          </a:xfrm>
          <a:prstGeom prst="rect">
            <a:avLst/>
          </a:prstGeom>
        </p:spPr>
      </p:pic>
      <p:pic>
        <p:nvPicPr>
          <p:cNvPr id="13" name="Picture 13" descr="A close up of a keyboard&#10;&#10;Description generated with high confidence">
            <a:extLst>
              <a:ext uri="{FF2B5EF4-FFF2-40B4-BE49-F238E27FC236}">
                <a16:creationId xmlns:a16="http://schemas.microsoft.com/office/drawing/2014/main" id="{57FDAE8D-A729-4B66-8000-7AA6765E8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588" y="0"/>
            <a:ext cx="3679926" cy="3843338"/>
          </a:xfrm>
          <a:prstGeom prst="rect">
            <a:avLst/>
          </a:prstGeom>
        </p:spPr>
      </p:pic>
      <p:pic>
        <p:nvPicPr>
          <p:cNvPr id="15" name="Picture 15" descr="A picture containing indoor, wall, black, table&#10;&#10;Description generated with very high confidence">
            <a:extLst>
              <a:ext uri="{FF2B5EF4-FFF2-40B4-BE49-F238E27FC236}">
                <a16:creationId xmlns:a16="http://schemas.microsoft.com/office/drawing/2014/main" id="{3E8E0BC3-99EA-4F6D-A5E0-C2D0FE8CC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426" b="20519"/>
          <a:stretch/>
        </p:blipFill>
        <p:spPr>
          <a:xfrm>
            <a:off x="57150" y="3481529"/>
            <a:ext cx="4715004" cy="340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57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A close up of an engine&#10;&#10;Description generated with high confidence">
            <a:extLst>
              <a:ext uri="{FF2B5EF4-FFF2-40B4-BE49-F238E27FC236}">
                <a16:creationId xmlns:a16="http://schemas.microsoft.com/office/drawing/2014/main" id="{4435EE55-12E8-48B5-9D30-70D8700B0A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9" r="28134" b="3"/>
          <a:stretch/>
        </p:blipFill>
        <p:spPr>
          <a:xfrm rot="5400000">
            <a:off x="299349" y="2981325"/>
            <a:ext cx="3574198" cy="3240120"/>
          </a:xfrm>
          <a:custGeom>
            <a:avLst/>
            <a:gdLst>
              <a:gd name="connsiteX0" fmla="*/ 0 w 3416888"/>
              <a:gd name="connsiteY0" fmla="*/ 0 h 3240120"/>
              <a:gd name="connsiteX1" fmla="*/ 3416888 w 3416888"/>
              <a:gd name="connsiteY1" fmla="*/ 0 h 3240120"/>
              <a:gd name="connsiteX2" fmla="*/ 3416888 w 3416888"/>
              <a:gd name="connsiteY2" fmla="*/ 3119948 h 3240120"/>
              <a:gd name="connsiteX3" fmla="*/ 3296716 w 3416888"/>
              <a:gd name="connsiteY3" fmla="*/ 3240120 h 3240120"/>
              <a:gd name="connsiteX4" fmla="*/ 120172 w 3416888"/>
              <a:gd name="connsiteY4" fmla="*/ 3240120 h 3240120"/>
              <a:gd name="connsiteX5" fmla="*/ 0 w 3416888"/>
              <a:gd name="connsiteY5" fmla="*/ 3119948 h 324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Picture 6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E3C4B414-E77C-4ECC-B26B-7FB8232798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0"/>
          <a:stretch/>
        </p:blipFill>
        <p:spPr>
          <a:xfrm>
            <a:off x="530804" y="609600"/>
            <a:ext cx="3574198" cy="2057399"/>
          </a:xfrm>
          <a:custGeom>
            <a:avLst/>
            <a:gdLst>
              <a:gd name="connsiteX0" fmla="*/ 120172 w 3416888"/>
              <a:gd name="connsiteY0" fmla="*/ 0 h 2057399"/>
              <a:gd name="connsiteX1" fmla="*/ 3296716 w 3416888"/>
              <a:gd name="connsiteY1" fmla="*/ 0 h 2057399"/>
              <a:gd name="connsiteX2" fmla="*/ 3416888 w 3416888"/>
              <a:gd name="connsiteY2" fmla="*/ 120172 h 2057399"/>
              <a:gd name="connsiteX3" fmla="*/ 3416888 w 3416888"/>
              <a:gd name="connsiteY3" fmla="*/ 2057399 h 2057399"/>
              <a:gd name="connsiteX4" fmla="*/ 0 w 3416888"/>
              <a:gd name="connsiteY4" fmla="*/ 2057399 h 2057399"/>
              <a:gd name="connsiteX5" fmla="*/ 0 w 3416888"/>
              <a:gd name="connsiteY5" fmla="*/ 120172 h 2057399"/>
              <a:gd name="connsiteX6" fmla="*/ 120172 w 3416888"/>
              <a:gd name="connsiteY6" fmla="*/ 0 h 20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8434" name="AutoShape 2" descr="https://zimbra.uwplatt.edu/service/home/~/PreBurn2.jpg?auth=co&amp;loc=en_US&amp;id=17613&amp;part=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09599"/>
            <a:ext cx="4076820" cy="20097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Exhaust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0" y="2774425"/>
            <a:ext cx="4076820" cy="328844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SzPct val="100000"/>
            </a:pPr>
            <a:r>
              <a:rPr lang="en-US" sz="2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Reducing Emissions</a:t>
            </a:r>
          </a:p>
          <a:p>
            <a:pPr lvl="1">
              <a:buSzPct val="100000"/>
            </a:pPr>
            <a:r>
              <a:rPr lang="en-US" sz="24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Diesel Oxidation Catalyst</a:t>
            </a:r>
          </a:p>
          <a:p>
            <a:pPr lvl="1">
              <a:buSzPct val="100000"/>
            </a:pPr>
            <a:r>
              <a:rPr lang="en-US" sz="24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Diesel Particulate Filter</a:t>
            </a:r>
          </a:p>
          <a:p>
            <a:pPr>
              <a:buSzPct val="100000"/>
            </a:pPr>
            <a:endParaRPr lang="en-US" sz="240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 marL="0" indent="0">
              <a:buSzPct val="100000"/>
            </a:pPr>
            <a:endParaRPr lang="en-US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85509" y="6217920"/>
            <a:ext cx="4133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3C82730-AE8B-487C-BCA6-BFB4EB2FDC1C}" type="slidenum">
              <a:rPr lang="en-US" sz="900" smtClean="0"/>
              <a:pPr defTabSz="914400">
                <a:spcAft>
                  <a:spcPts val="600"/>
                </a:spcAft>
              </a:pPr>
              <a:t>12</a:t>
            </a:fld>
            <a:endParaRPr lang="en-US" sz="9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6347714" cy="1320800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Driveline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550724" cy="51212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Belt Drive System</a:t>
            </a:r>
          </a:p>
          <a:p>
            <a:pPr lvl="1"/>
            <a:r>
              <a:rPr lang="en-US" sz="2200"/>
              <a:t>C3 Powersports</a:t>
            </a:r>
          </a:p>
          <a:p>
            <a:r>
              <a:rPr lang="en-US" sz="2800"/>
              <a:t>Custom 10” Rear Idler Wheels </a:t>
            </a:r>
          </a:p>
          <a:p>
            <a:r>
              <a:rPr lang="en-US" sz="2800"/>
              <a:t>Graphite Infused Slides</a:t>
            </a:r>
          </a:p>
          <a:p>
            <a:r>
              <a:rPr lang="en-US" sz="2800" err="1"/>
              <a:t>Camso</a:t>
            </a:r>
            <a:r>
              <a:rPr lang="en-US" sz="2800"/>
              <a:t> Track</a:t>
            </a:r>
            <a:endParaRPr lang="en-US" sz="2200"/>
          </a:p>
          <a:p>
            <a:r>
              <a:rPr lang="en-US" sz="2800"/>
              <a:t>Introvert Driver</a:t>
            </a:r>
          </a:p>
          <a:p>
            <a:endParaRPr lang="en-US" sz="2800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r="7696"/>
          <a:stretch/>
        </p:blipFill>
        <p:spPr>
          <a:xfrm>
            <a:off x="6029237" y="500611"/>
            <a:ext cx="2691245" cy="2402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73" y="3727826"/>
            <a:ext cx="3767164" cy="282537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60EE-46C9-458A-B3F8-16C14B2F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3FF123-A40E-4872-B47F-6980667D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6" descr="A picture containing clock, transport&#10;&#10;Description generated with high confidence">
            <a:extLst>
              <a:ext uri="{FF2B5EF4-FFF2-40B4-BE49-F238E27FC236}">
                <a16:creationId xmlns:a16="http://schemas.microsoft.com/office/drawing/2014/main" id="{668D8405-F19C-4374-9553-2F3629546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952500"/>
            <a:ext cx="3254631" cy="5177916"/>
          </a:xfrm>
          <a:prstGeom prst="rect">
            <a:avLst/>
          </a:prstGeom>
        </p:spPr>
      </p:pic>
      <p:pic>
        <p:nvPicPr>
          <p:cNvPr id="10" name="Picture 10" descr="A close up of a device&#10;&#10;Description generated with high confidence">
            <a:extLst>
              <a:ext uri="{FF2B5EF4-FFF2-40B4-BE49-F238E27FC236}">
                <a16:creationId xmlns:a16="http://schemas.microsoft.com/office/drawing/2014/main" id="{6545F04A-AF62-4A8E-9133-CAE53204C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438150"/>
            <a:ext cx="4282999" cy="3431434"/>
          </a:xfrm>
          <a:prstGeom prst="rect">
            <a:avLst/>
          </a:prstGeom>
        </p:spPr>
      </p:pic>
      <p:pic>
        <p:nvPicPr>
          <p:cNvPr id="12" name="Picture 12" descr="A close up of a motorcycle&#10;&#10;Description generated with high confidence">
            <a:extLst>
              <a:ext uri="{FF2B5EF4-FFF2-40B4-BE49-F238E27FC236}">
                <a16:creationId xmlns:a16="http://schemas.microsoft.com/office/drawing/2014/main" id="{09582FF2-8FBF-4A34-9F38-420E1BA0E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095750"/>
            <a:ext cx="4725033" cy="244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79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733" y="190500"/>
            <a:ext cx="7511473" cy="1312480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Sound Attenuation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38600" cy="5105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Introvert VS Extrovert</a:t>
            </a:r>
          </a:p>
          <a:p>
            <a:r>
              <a:rPr lang="en-US" sz="2800"/>
              <a:t>Ported Track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2800"/>
              <a:t>Bogie wheels staggered and phased</a:t>
            </a:r>
          </a:p>
          <a:p>
            <a:r>
              <a:rPr lang="en-US" sz="2800"/>
              <a:t>Undercoating</a:t>
            </a:r>
          </a:p>
          <a:p>
            <a:r>
              <a:rPr lang="en-US" sz="2800"/>
              <a:t>Sound dampening foam</a:t>
            </a:r>
            <a:endParaRPr lang="en-US" sz="2000"/>
          </a:p>
          <a:p>
            <a:r>
              <a:rPr lang="en-US" sz="2400"/>
              <a:t>J1161</a:t>
            </a:r>
          </a:p>
          <a:p>
            <a:endParaRPr lang="en-US" sz="220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31545" y="3676650"/>
            <a:ext cx="3689350" cy="205031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563" l="2047" r="976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7400" y="922728"/>
            <a:ext cx="2850654" cy="24427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MSRP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728" y="1045304"/>
            <a:ext cx="3685073" cy="4031331"/>
          </a:xfrm>
        </p:spPr>
        <p:txBody>
          <a:bodyPr/>
          <a:lstStyle/>
          <a:p>
            <a:r>
              <a:rPr lang="en-US" sz="2000"/>
              <a:t>Estimated Value </a:t>
            </a:r>
            <a:r>
              <a:rPr lang="en-US" sz="2000" b="1"/>
              <a:t>$15,078.68</a:t>
            </a:r>
          </a:p>
          <a:p>
            <a:r>
              <a:rPr lang="en-US"/>
              <a:t>$4,879.68 value over stock Bearcat 3000 LT</a:t>
            </a:r>
          </a:p>
          <a:p>
            <a:endParaRPr lang="en-US"/>
          </a:p>
        </p:txBody>
      </p:sp>
      <p:pic>
        <p:nvPicPr>
          <p:cNvPr id="4" name="Picture 7" descr="A motorcycle parked on the side of a snow covered field&#10;&#10;Description generated with high confidence">
            <a:extLst>
              <a:ext uri="{FF2B5EF4-FFF2-40B4-BE49-F238E27FC236}">
                <a16:creationId xmlns:a16="http://schemas.microsoft.com/office/drawing/2014/main" id="{0C4B89FD-61E0-4254-8781-AA5E691FC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726" y="3748508"/>
            <a:ext cx="4713564" cy="26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58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088109" cy="5181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Consumer Benefits</a:t>
            </a:r>
          </a:p>
          <a:p>
            <a:pPr lvl="1"/>
            <a:r>
              <a:rPr lang="en-US" sz="2000"/>
              <a:t>Reliable</a:t>
            </a:r>
          </a:p>
          <a:p>
            <a:pPr lvl="1"/>
            <a:r>
              <a:rPr lang="en-US" sz="2000"/>
              <a:t>Competitive Cost</a:t>
            </a:r>
          </a:p>
          <a:p>
            <a:pPr lvl="2"/>
            <a:r>
              <a:rPr lang="en-US" sz="1800"/>
              <a:t>$15,078 USD MSRP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869204" y="1524000"/>
            <a:ext cx="3088110" cy="45173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Dealer Benefits</a:t>
            </a:r>
          </a:p>
          <a:p>
            <a:r>
              <a:rPr lang="en-US" sz="2800"/>
              <a:t>Environmental Benefits</a:t>
            </a:r>
          </a:p>
          <a:p>
            <a:pPr lvl="1"/>
            <a:r>
              <a:rPr lang="en-US" sz="2000"/>
              <a:t>Low Emissions</a:t>
            </a:r>
          </a:p>
          <a:p>
            <a:pPr lvl="1"/>
            <a:r>
              <a:rPr lang="en-US" sz="2000"/>
              <a:t>Quiet</a:t>
            </a:r>
          </a:p>
          <a:p>
            <a:pPr lvl="1"/>
            <a:r>
              <a:rPr lang="en-US" sz="2000"/>
              <a:t>Fuel Efficient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12617" y="5029200"/>
            <a:ext cx="3077681" cy="5176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20000" flipH="1" flipV="1">
            <a:off x="2468481" y="1726325"/>
            <a:ext cx="45719" cy="103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0A129-D59E-4080-BA9A-208CAFCCC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" y="1630295"/>
            <a:ext cx="9144000" cy="33238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Platform Choice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579548" y="1600200"/>
            <a:ext cx="6347714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Chassis: 2017 Arctic Cat Bearcat 3000 LT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843695"/>
              </p:ext>
            </p:extLst>
          </p:nvPr>
        </p:nvGraphicFramePr>
        <p:xfrm>
          <a:off x="685800" y="2590800"/>
          <a:ext cx="6400800" cy="3744690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Engine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4-Stroke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Engine Details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Liquid Cooled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Kubota D902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Cylinders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Displacement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898 cc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Bore x Stroke (mm)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72.0 mm X 73.6 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Exhaust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Single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Fueling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Indirect Injection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619" y="513081"/>
            <a:ext cx="2857167" cy="18491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Design Strategy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088109" cy="424589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3000"/>
              <a:t>Clean</a:t>
            </a:r>
          </a:p>
          <a:p>
            <a:pPr lvl="1"/>
            <a:r>
              <a:rPr lang="en-US" sz="2400"/>
              <a:t>Engine selection</a:t>
            </a:r>
          </a:p>
          <a:p>
            <a:pPr lvl="1"/>
            <a:r>
              <a:rPr lang="en-US" sz="2400"/>
              <a:t>Diesel Oxidization Catalyst </a:t>
            </a:r>
          </a:p>
          <a:p>
            <a:pPr lvl="1"/>
            <a:r>
              <a:rPr lang="en-US" sz="2400"/>
              <a:t>Diesel Particulate Filter</a:t>
            </a:r>
          </a:p>
          <a:p>
            <a:r>
              <a:rPr lang="en-US" sz="3000"/>
              <a:t>Quiet</a:t>
            </a:r>
          </a:p>
          <a:p>
            <a:pPr lvl="1"/>
            <a:r>
              <a:rPr lang="en-US" sz="2400"/>
              <a:t>Undercoating</a:t>
            </a:r>
          </a:p>
          <a:p>
            <a:pPr lvl="1"/>
            <a:r>
              <a:rPr lang="en-US" sz="2400"/>
              <a:t>Sound dampening foam</a:t>
            </a:r>
          </a:p>
          <a:p>
            <a:r>
              <a:rPr lang="en-US" sz="3000"/>
              <a:t>Efficiency</a:t>
            </a:r>
          </a:p>
          <a:p>
            <a:pPr lvl="1"/>
            <a:r>
              <a:rPr lang="en-US" sz="2400"/>
              <a:t>Driveline improvements</a:t>
            </a:r>
          </a:p>
          <a:p>
            <a:pPr lvl="1"/>
            <a:r>
              <a:rPr lang="en-US" sz="2400"/>
              <a:t>Emissions targeting</a:t>
            </a:r>
            <a:endParaRPr lang="en-US" sz="2200"/>
          </a:p>
          <a:p>
            <a:pPr lvl="1"/>
            <a:endParaRPr lang="en-US" sz="2400"/>
          </a:p>
          <a:p>
            <a:pPr marL="457200" lvl="1" indent="0">
              <a:buNone/>
            </a:pPr>
            <a:endParaRPr lang="en-US" sz="240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886200" y="1828800"/>
            <a:ext cx="3810000" cy="424589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3000"/>
              <a:t>Fuel Compatibility </a:t>
            </a:r>
          </a:p>
          <a:p>
            <a:pPr lvl="1"/>
            <a:r>
              <a:rPr lang="en-US" sz="2600"/>
              <a:t>Bio Diesel 0-9%</a:t>
            </a:r>
          </a:p>
          <a:p>
            <a:r>
              <a:rPr lang="en-US" sz="3000"/>
              <a:t>User Friendly</a:t>
            </a:r>
          </a:p>
          <a:p>
            <a:pPr lvl="1"/>
            <a:r>
              <a:rPr lang="en-US" sz="2600"/>
              <a:t>Ergonomic rider position</a:t>
            </a:r>
          </a:p>
          <a:p>
            <a:pPr lvl="1"/>
            <a:r>
              <a:rPr lang="en-US" sz="2600"/>
              <a:t>Simple display and controls</a:t>
            </a:r>
          </a:p>
          <a:p>
            <a:pPr lvl="1"/>
            <a:r>
              <a:rPr lang="en-US" sz="2600"/>
              <a:t>Motor reliability</a:t>
            </a:r>
          </a:p>
          <a:p>
            <a:pPr lvl="1"/>
            <a:r>
              <a:rPr lang="en-US" sz="2600"/>
              <a:t>Adjustable suspension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077" y="4800600"/>
            <a:ext cx="1285425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6112" cy="1312862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Consumer Appeal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469109" cy="317341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2800"/>
              <a:t>Comfort</a:t>
            </a:r>
          </a:p>
          <a:p>
            <a:r>
              <a:rPr lang="en-US" sz="2800"/>
              <a:t>Reliability</a:t>
            </a:r>
          </a:p>
          <a:p>
            <a:pPr lvl="1"/>
            <a:r>
              <a:rPr lang="en-US" sz="2200"/>
              <a:t>Engine life</a:t>
            </a:r>
          </a:p>
          <a:p>
            <a:pPr lvl="1"/>
            <a:r>
              <a:rPr lang="en-US" sz="2200"/>
              <a:t>Mechanical fuel pumps</a:t>
            </a:r>
          </a:p>
          <a:p>
            <a:pPr lvl="1"/>
            <a:r>
              <a:rPr lang="en-US" sz="2200"/>
              <a:t>Cold Start</a:t>
            </a:r>
          </a:p>
          <a:p>
            <a:r>
              <a:rPr lang="en-US" sz="2800"/>
              <a:t>Performance</a:t>
            </a:r>
          </a:p>
          <a:p>
            <a:pPr lvl="1"/>
            <a:r>
              <a:rPr lang="en-US" sz="2200" err="1"/>
              <a:t>TrailTrac</a:t>
            </a:r>
            <a:endParaRPr lang="en-US" sz="2200"/>
          </a:p>
          <a:p>
            <a:pPr lvl="1"/>
            <a:r>
              <a:rPr lang="en-US" sz="2200"/>
              <a:t>Towing capabilities</a:t>
            </a:r>
          </a:p>
          <a:p>
            <a:pPr lvl="1"/>
            <a:r>
              <a:rPr lang="en-US" sz="2200"/>
              <a:t>GPS speedometer</a:t>
            </a:r>
          </a:p>
          <a:p>
            <a:pPr lvl="1"/>
            <a:endParaRPr lang="en-US" sz="22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8544" y="1371600"/>
            <a:ext cx="3525255" cy="388077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2800"/>
              <a:t>Low Maintenance</a:t>
            </a:r>
          </a:p>
          <a:p>
            <a:pPr lvl="1"/>
            <a:r>
              <a:rPr lang="en-US" sz="2200"/>
              <a:t>Belt drive</a:t>
            </a:r>
          </a:p>
          <a:p>
            <a:pPr lvl="1"/>
            <a:r>
              <a:rPr lang="en-US" sz="2200"/>
              <a:t>Engine oil life</a:t>
            </a:r>
          </a:p>
          <a:p>
            <a:r>
              <a:rPr lang="en-US" sz="2800"/>
              <a:t>Low Operating Cost</a:t>
            </a:r>
          </a:p>
          <a:p>
            <a:pPr lvl="1"/>
            <a:r>
              <a:rPr lang="en-US" sz="2200"/>
              <a:t>Fuel mileage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7" descr="A motorcycle parked on the side of a snow covered field&#10;&#10;Description generated with high confidence">
            <a:extLst>
              <a:ext uri="{FF2B5EF4-FFF2-40B4-BE49-F238E27FC236}">
                <a16:creationId xmlns:a16="http://schemas.microsoft.com/office/drawing/2014/main" id="{58136CC7-6FDD-47B0-8A1B-FC99AC926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207" y="3495675"/>
            <a:ext cx="5012880" cy="28214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359" y="228600"/>
            <a:ext cx="7511473" cy="1312480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Dealer Appeal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70104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sz="2800"/>
              <a:t>Manufactures</a:t>
            </a:r>
          </a:p>
          <a:p>
            <a:pPr lvl="1"/>
            <a:r>
              <a:rPr lang="en-US" sz="2400"/>
              <a:t>Designed for ease of manufacturing</a:t>
            </a:r>
          </a:p>
          <a:p>
            <a:pPr lvl="1"/>
            <a:r>
              <a:rPr lang="en-US" sz="2400"/>
              <a:t>Expandable market </a:t>
            </a:r>
          </a:p>
          <a:p>
            <a:r>
              <a:rPr lang="en-US" sz="2800"/>
              <a:t>Sales</a:t>
            </a:r>
            <a:endParaRPr lang="en-US" sz="2000"/>
          </a:p>
          <a:p>
            <a:pPr lvl="1"/>
            <a:r>
              <a:rPr lang="en-US" sz="2400"/>
              <a:t>Marketable to consumers </a:t>
            </a:r>
          </a:p>
          <a:p>
            <a:pPr lvl="2"/>
            <a:r>
              <a:rPr lang="en-US" sz="1600"/>
              <a:t>Aesthetics</a:t>
            </a:r>
          </a:p>
          <a:p>
            <a:pPr lvl="2"/>
            <a:r>
              <a:rPr lang="en-US" sz="1600"/>
              <a:t>Performance</a:t>
            </a:r>
          </a:p>
          <a:p>
            <a:pPr lvl="2"/>
            <a:r>
              <a:rPr lang="en-US" sz="1600"/>
              <a:t>Work horse styling</a:t>
            </a:r>
          </a:p>
          <a:p>
            <a:r>
              <a:rPr lang="en-US" sz="2800"/>
              <a:t>Service</a:t>
            </a:r>
          </a:p>
          <a:p>
            <a:pPr lvl="1"/>
            <a:r>
              <a:rPr lang="en-US" sz="2000"/>
              <a:t>Readily available parts</a:t>
            </a:r>
          </a:p>
          <a:p>
            <a:pPr lvl="1"/>
            <a:r>
              <a:rPr lang="en-US" sz="2000"/>
              <a:t>Ease of maintenance</a:t>
            </a:r>
          </a:p>
          <a:p>
            <a:pPr lvl="1"/>
            <a:r>
              <a:rPr lang="en-US" sz="2000"/>
              <a:t>Simplicity 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5" descr="A motorcycle that is sitting on the floor&#10;&#10;Description generated with high confidence">
            <a:extLst>
              <a:ext uri="{FF2B5EF4-FFF2-40B4-BE49-F238E27FC236}">
                <a16:creationId xmlns:a16="http://schemas.microsoft.com/office/drawing/2014/main" id="{27D7D59A-747C-4873-BB76-295EFC998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25" y="3781425"/>
            <a:ext cx="4320420" cy="24316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1" y="3686175"/>
            <a:ext cx="3119806" cy="3010614"/>
          </a:xfrm>
          <a:custGeom>
            <a:avLst/>
            <a:gdLst>
              <a:gd name="connsiteX0" fmla="*/ 0 w 3416888"/>
              <a:gd name="connsiteY0" fmla="*/ 0 h 3240120"/>
              <a:gd name="connsiteX1" fmla="*/ 3416888 w 3416888"/>
              <a:gd name="connsiteY1" fmla="*/ 0 h 3240120"/>
              <a:gd name="connsiteX2" fmla="*/ 3416888 w 3416888"/>
              <a:gd name="connsiteY2" fmla="*/ 3119948 h 3240120"/>
              <a:gd name="connsiteX3" fmla="*/ 3296716 w 3416888"/>
              <a:gd name="connsiteY3" fmla="*/ 3240120 h 3240120"/>
              <a:gd name="connsiteX4" fmla="*/ 120172 w 3416888"/>
              <a:gd name="connsiteY4" fmla="*/ 3240120 h 3240120"/>
              <a:gd name="connsiteX5" fmla="*/ 0 w 3416888"/>
              <a:gd name="connsiteY5" fmla="*/ 3119948 h 324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Picture 5" descr="A close up of an engine&#10;&#10;Description generated with high confidence">
            <a:extLst>
              <a:ext uri="{FF2B5EF4-FFF2-40B4-BE49-F238E27FC236}">
                <a16:creationId xmlns:a16="http://schemas.microsoft.com/office/drawing/2014/main" id="{2DF0472A-AE32-40A2-B834-960C544C9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0805" y="838200"/>
            <a:ext cx="3574198" cy="2010486"/>
          </a:xfrm>
          <a:custGeom>
            <a:avLst/>
            <a:gdLst>
              <a:gd name="connsiteX0" fmla="*/ 120172 w 3416888"/>
              <a:gd name="connsiteY0" fmla="*/ 0 h 2057399"/>
              <a:gd name="connsiteX1" fmla="*/ 3296716 w 3416888"/>
              <a:gd name="connsiteY1" fmla="*/ 0 h 2057399"/>
              <a:gd name="connsiteX2" fmla="*/ 3416888 w 3416888"/>
              <a:gd name="connsiteY2" fmla="*/ 120172 h 2057399"/>
              <a:gd name="connsiteX3" fmla="*/ 3416888 w 3416888"/>
              <a:gd name="connsiteY3" fmla="*/ 2057399 h 2057399"/>
              <a:gd name="connsiteX4" fmla="*/ 0 w 3416888"/>
              <a:gd name="connsiteY4" fmla="*/ 2057399 h 2057399"/>
              <a:gd name="connsiteX5" fmla="*/ 0 w 3416888"/>
              <a:gd name="connsiteY5" fmla="*/ 120172 h 2057399"/>
              <a:gd name="connsiteX6" fmla="*/ 120172 w 3416888"/>
              <a:gd name="connsiteY6" fmla="*/ 0 h 20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09599"/>
            <a:ext cx="4076820" cy="20097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Engine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774425"/>
            <a:ext cx="4076820" cy="32884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Kubota D902 </a:t>
            </a:r>
          </a:p>
          <a:p>
            <a:pPr lvl="1"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3600 rpm model</a:t>
            </a:r>
          </a:p>
          <a:p>
            <a:pPr lvl="1"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Indirect Injection</a:t>
            </a:r>
          </a:p>
          <a:p>
            <a:pPr lvl="1"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Average 27 hp</a:t>
            </a:r>
          </a:p>
          <a:p>
            <a:pPr lvl="1"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Mechanical lifter pump and high pressure pump</a:t>
            </a:r>
          </a:p>
          <a:p>
            <a:pPr lvl="1"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Overall dimensional size</a:t>
            </a:r>
          </a:p>
          <a:p>
            <a:pPr lvl="1">
              <a:buSzPct val="100000"/>
            </a:pPr>
            <a:r>
              <a:rPr lang="en-US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Dry weight of 159 lb</a:t>
            </a:r>
          </a:p>
          <a:p>
            <a:pPr marL="457200" lvl="1" indent="0">
              <a:buSzPct val="100000"/>
            </a:pPr>
            <a:endParaRPr lang="en-US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 lvl="1">
              <a:buSzPct val="100000"/>
            </a:pPr>
            <a:endParaRPr lang="en-US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 marL="0" indent="0">
              <a:buSzPct val="100000"/>
            </a:pPr>
            <a:endParaRPr lang="en-US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5509" y="6217920"/>
            <a:ext cx="4133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3C82730-AE8B-487C-BCA6-BFB4EB2FDC1C}" type="slidenum">
              <a:rPr lang="en-US" sz="900" smtClean="0"/>
              <a:pPr defTabSz="914400">
                <a:spcAft>
                  <a:spcPts val="600"/>
                </a:spcAft>
              </a:pPr>
              <a:t>6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85758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544" y="304800"/>
            <a:ext cx="6347714" cy="1320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Engine Tuning and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4552950"/>
            <a:ext cx="4570815" cy="26130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err="1"/>
              <a:t>DYNOmite</a:t>
            </a:r>
            <a:r>
              <a:rPr lang="en-US" sz="2800"/>
              <a:t> Water-Brake Dynamometer</a:t>
            </a:r>
          </a:p>
          <a:p>
            <a:r>
              <a:rPr lang="en-US" sz="2800"/>
              <a:t>Exhaust Gas Temperature</a:t>
            </a:r>
          </a:p>
          <a:p>
            <a:r>
              <a:rPr lang="en-US" sz="2800"/>
              <a:t>EMS Emissions Analyzer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2530" name="Picture 2" descr="snowmobile dynamometer k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191000"/>
            <a:ext cx="3886200" cy="2538985"/>
          </a:xfrm>
          <a:prstGeom prst="rect">
            <a:avLst/>
          </a:prstGeom>
          <a:noFill/>
        </p:spPr>
      </p:pic>
      <p:pic>
        <p:nvPicPr>
          <p:cNvPr id="6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711C5C39-D200-4B2C-AA6C-E4EC0388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104900"/>
            <a:ext cx="8302183" cy="31733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A40F-4446-4C3C-9C7A-1AD05993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95E5977-5911-4F3F-929D-4A33D209C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5" y="114300"/>
            <a:ext cx="7254778" cy="37197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4DE6B-DCDA-4FD9-A260-D649F6E41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82C104C-B00B-4F13-849F-AAB4050FA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5" y="3905250"/>
            <a:ext cx="7435850" cy="2746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0E81B1-7CF5-436E-96A8-71C6361FAC9B}"/>
              </a:ext>
            </a:extLst>
          </p:cNvPr>
          <p:cNvSpPr txBox="1"/>
          <p:nvPr/>
        </p:nvSpPr>
        <p:spPr>
          <a:xfrm>
            <a:off x="3200400" y="3193211"/>
            <a:ext cx="2743200" cy="4572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C46F0-E19C-4536-8488-1FDB006E31A1}"/>
              </a:ext>
            </a:extLst>
          </p:cNvPr>
          <p:cNvSpPr txBox="1"/>
          <p:nvPr/>
        </p:nvSpPr>
        <p:spPr>
          <a:xfrm>
            <a:off x="3329796" y="3336984"/>
            <a:ext cx="2743200" cy="4572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908ED-B62B-4C1A-910F-45A66F1232F9}"/>
              </a:ext>
            </a:extLst>
          </p:cNvPr>
          <p:cNvSpPr txBox="1"/>
          <p:nvPr/>
        </p:nvSpPr>
        <p:spPr>
          <a:xfrm>
            <a:off x="14797" y="3962400"/>
            <a:ext cx="1718333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Notes: Notes: Pump Fuel, .60 Shim, Stock Fuel Blocks, 9.1 Boost Level, Last Year's DOC </a:t>
            </a:r>
          </a:p>
        </p:txBody>
      </p:sp>
    </p:spTree>
    <p:extLst>
      <p:ext uri="{BB962C8B-B14F-4D97-AF65-F5344CB8AC3E}">
        <p14:creationId xmlns:p14="http://schemas.microsoft.com/office/powerpoint/2010/main" val="960473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8C7E-39B3-4B87-9033-5A8847449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982957F-FD14-42BB-A02D-7B03C909A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79321"/>
            <a:ext cx="5800725" cy="33901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6DB1F-6F10-4CAA-9168-052077EA2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2730-AE8B-487C-BCA6-BFB4EB2FDC1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5CC740B8-C0AC-4DE3-A6CF-678AD431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642" y="0"/>
            <a:ext cx="6005370" cy="34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154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264</Words>
  <Application>Microsoft Office PowerPoint</Application>
  <PresentationFormat>On-screen Show (4:3)</PresentationFormat>
  <Paragraphs>152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Mesh</vt:lpstr>
      <vt:lpstr>University of Wisconsin-Platteville 2018 CSC Diesel Team</vt:lpstr>
      <vt:lpstr>Platform Choice</vt:lpstr>
      <vt:lpstr>Design Strategy</vt:lpstr>
      <vt:lpstr>Consumer Appeal</vt:lpstr>
      <vt:lpstr>Dealer Appeal</vt:lpstr>
      <vt:lpstr>Engine Selection</vt:lpstr>
      <vt:lpstr>Engine Tuning and Calibration</vt:lpstr>
      <vt:lpstr>PowerPoint Presentation</vt:lpstr>
      <vt:lpstr>PowerPoint Presentation</vt:lpstr>
      <vt:lpstr>PowerPoint Presentation</vt:lpstr>
      <vt:lpstr>PowerPoint Presentation</vt:lpstr>
      <vt:lpstr>Exhaust System</vt:lpstr>
      <vt:lpstr>Driveline Improvements</vt:lpstr>
      <vt:lpstr>PowerPoint Presentation</vt:lpstr>
      <vt:lpstr>Sound Attenuation </vt:lpstr>
      <vt:lpstr>MSRP Value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Wisconsin-Platteville 2018 CSC Diesel Team</dc:title>
  <dc:creator>Matt Stedl</dc:creator>
  <cp:lastModifiedBy>Matthew R Stedl</cp:lastModifiedBy>
  <cp:revision>5</cp:revision>
  <dcterms:modified xsi:type="dcterms:W3CDTF">2018-03-07T14:19:41Z</dcterms:modified>
</cp:coreProperties>
</file>