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85" r:id="rId6"/>
    <p:sldId id="290" r:id="rId7"/>
    <p:sldId id="265" r:id="rId8"/>
    <p:sldId id="261" r:id="rId9"/>
    <p:sldId id="266" r:id="rId10"/>
    <p:sldId id="277" r:id="rId11"/>
    <p:sldId id="288" r:id="rId12"/>
    <p:sldId id="292" r:id="rId13"/>
    <p:sldId id="281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6" autoAdjust="0"/>
    <p:restoredTop sz="94681" autoAdjust="0"/>
  </p:normalViewPr>
  <p:slideViewPr>
    <p:cSldViewPr>
      <p:cViewPr varScale="1">
        <p:scale>
          <a:sx n="82" d="100"/>
          <a:sy n="82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98C5-8D75-4A6C-BFDD-01D25E5FC13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F449-15A2-42A9-AA0E-722646952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3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32B-E11E-43CF-8ACE-F60FB0F40AF2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32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2838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07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5723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681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0DB-CAE0-465F-A11B-2FA2A81D8B90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B0A-C120-49CA-A328-853A6F39A017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4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72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35F1-1748-4927-AE90-74FD9F792F2B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34D-9303-429B-9043-E05F1ED9133E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5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9B96-95B1-46AD-BEE9-3AA56344A02C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B6E7-605D-44AD-9E04-0B826C1CF220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7A67-96E3-490D-8E10-2D2E37306BC6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E937-3433-4EFC-920B-99CB34BB9619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E325-2D93-467A-B8BD-3E3F65537FC8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2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CB0F-3212-4B2D-9BD8-5D5440159BF4}" type="datetime1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779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University of Wisconsin Platteville</a:t>
            </a:r>
            <a:br>
              <a:rPr lang="en-US" dirty="0">
                <a:solidFill>
                  <a:schemeClr val="tx1"/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2017 CSC Diesel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895671"/>
            <a:ext cx="64008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/>
              <a:t>Presenters:</a:t>
            </a:r>
          </a:p>
          <a:p>
            <a:pPr algn="ctr"/>
            <a:r>
              <a:rPr lang="en-US" sz="2400" dirty="0"/>
              <a:t>Brandon Miller</a:t>
            </a:r>
          </a:p>
          <a:p>
            <a:pPr algn="ctr"/>
            <a:r>
              <a:rPr lang="en-US" sz="2400" dirty="0"/>
              <a:t>Matt </a:t>
            </a:r>
            <a:r>
              <a:rPr lang="en-US" sz="2400" dirty="0" err="1"/>
              <a:t>Stedl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8" y="1679092"/>
            <a:ext cx="6404303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Sound Attenuation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5105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Quiet-ramp track</a:t>
            </a:r>
          </a:p>
          <a:p>
            <a:r>
              <a:rPr lang="en-US" sz="2800" dirty="0"/>
              <a:t>Bogie wheels staggered and phased</a:t>
            </a:r>
          </a:p>
          <a:p>
            <a:r>
              <a:rPr lang="en-US" sz="2800" dirty="0"/>
              <a:t>Undercoating</a:t>
            </a:r>
          </a:p>
          <a:p>
            <a:r>
              <a:rPr lang="en-US" sz="2800" dirty="0"/>
              <a:t>Sound dampening foam</a:t>
            </a:r>
            <a:endParaRPr lang="en-US" sz="2000" dirty="0"/>
          </a:p>
          <a:p>
            <a:r>
              <a:rPr lang="en-US" sz="2400" dirty="0"/>
              <a:t>J1161</a:t>
            </a:r>
          </a:p>
          <a:p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6550" y="3636631"/>
            <a:ext cx="3701528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63" l="2047" r="976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400" y="922728"/>
            <a:ext cx="2850654" cy="2442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Suspension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8229600" cy="2362199"/>
          </a:xfrm>
        </p:spPr>
        <p:txBody>
          <a:bodyPr>
            <a:normAutofit/>
          </a:bodyPr>
          <a:lstStyle/>
          <a:p>
            <a:r>
              <a:rPr lang="en-US" sz="2800" dirty="0"/>
              <a:t>Easily Adjustable Suspension</a:t>
            </a:r>
          </a:p>
          <a:p>
            <a:r>
              <a:rPr lang="en-US" sz="2800" dirty="0"/>
              <a:t>Floating Front Rear Suspension</a:t>
            </a:r>
          </a:p>
          <a:p>
            <a:pPr lvl="1"/>
            <a:r>
              <a:rPr lang="en-US" sz="2000" dirty="0"/>
              <a:t>Improved control </a:t>
            </a:r>
          </a:p>
          <a:p>
            <a:pPr lvl="1"/>
            <a:r>
              <a:rPr lang="en-US" sz="2000" dirty="0"/>
              <a:t>Better traction</a:t>
            </a:r>
          </a:p>
          <a:p>
            <a:pPr lvl="2">
              <a:buFont typeface="Calibri" pitchFamily="34" charset="0"/>
              <a:buChar char="—"/>
            </a:pP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13308"/>
          <a:stretch/>
        </p:blipFill>
        <p:spPr>
          <a:xfrm>
            <a:off x="1981200" y="3733800"/>
            <a:ext cx="4953000" cy="26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0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MSRP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Estimated Value </a:t>
            </a:r>
            <a:r>
              <a:rPr lang="en-US" sz="2000" b="1" dirty="0"/>
              <a:t>$12,094.13</a:t>
            </a:r>
          </a:p>
          <a:p>
            <a:r>
              <a:rPr lang="en-US" dirty="0"/>
              <a:t>$1,995.13 value over stock Bearcat 3000 LT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08" y="1621761"/>
            <a:ext cx="503428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5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088109" cy="5181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Consumer Benefits</a:t>
            </a:r>
          </a:p>
          <a:p>
            <a:pPr lvl="1"/>
            <a:r>
              <a:rPr lang="en-US" sz="2000" dirty="0"/>
              <a:t>Reliable</a:t>
            </a:r>
          </a:p>
          <a:p>
            <a:pPr lvl="1"/>
            <a:r>
              <a:rPr lang="en-US" sz="2000" dirty="0"/>
              <a:t>Competitive Cost</a:t>
            </a:r>
          </a:p>
          <a:p>
            <a:pPr lvl="2"/>
            <a:r>
              <a:rPr lang="en-US" sz="1800" dirty="0"/>
              <a:t>$12,094.13 USD MSRP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69204" y="1524000"/>
            <a:ext cx="3088110" cy="4517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Dealer Benefits</a:t>
            </a:r>
          </a:p>
          <a:p>
            <a:r>
              <a:rPr lang="en-US" sz="2800" dirty="0"/>
              <a:t>Environmental Benefits</a:t>
            </a:r>
          </a:p>
          <a:p>
            <a:pPr lvl="1"/>
            <a:r>
              <a:rPr lang="en-US" sz="2000" dirty="0"/>
              <a:t>Low Emissions</a:t>
            </a:r>
          </a:p>
          <a:p>
            <a:pPr lvl="1"/>
            <a:r>
              <a:rPr lang="en-US" sz="2000" dirty="0"/>
              <a:t>Quiet</a:t>
            </a:r>
          </a:p>
          <a:p>
            <a:pPr lvl="1"/>
            <a:r>
              <a:rPr lang="en-US" sz="2000" dirty="0"/>
              <a:t>Fuel Efficient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12617" y="5029200"/>
            <a:ext cx="3077681" cy="5176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20000" flipH="1" flipV="1">
            <a:off x="2468481" y="1726325"/>
            <a:ext cx="45719" cy="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31482" r="11729" b="3704"/>
          <a:stretch/>
        </p:blipFill>
        <p:spPr>
          <a:xfrm>
            <a:off x="304800" y="1251338"/>
            <a:ext cx="3893316" cy="2787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31" y="287234"/>
            <a:ext cx="3793562" cy="3171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8421" y="2475586"/>
            <a:ext cx="2647581" cy="47068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Platform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79548" y="1600200"/>
            <a:ext cx="6347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Chassis: 2017 Arctic Cat Bearcat 3000 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22422"/>
              </p:ext>
            </p:extLst>
          </p:nvPr>
        </p:nvGraphicFramePr>
        <p:xfrm>
          <a:off x="685800" y="2590800"/>
          <a:ext cx="6400800" cy="374469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Engine 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4-Stroke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Engine Details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Liquid Cooled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Kubota D902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Cylinders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Displacement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898 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Bore x Stroke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72.0 mm X 73.6 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Exhaust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Fueling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Indirect Injection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619" y="513081"/>
            <a:ext cx="2857167" cy="18491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Design Strategy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088109" cy="4245899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Clean</a:t>
            </a:r>
          </a:p>
          <a:p>
            <a:pPr lvl="1"/>
            <a:r>
              <a:rPr lang="en-US" sz="2400" dirty="0"/>
              <a:t>Engine selection</a:t>
            </a:r>
          </a:p>
          <a:p>
            <a:pPr lvl="1"/>
            <a:r>
              <a:rPr lang="en-US" sz="2400" dirty="0"/>
              <a:t>Diesel Oxidization Catalyst </a:t>
            </a:r>
          </a:p>
          <a:p>
            <a:r>
              <a:rPr lang="en-US" sz="3000" dirty="0"/>
              <a:t>Quiet</a:t>
            </a:r>
          </a:p>
          <a:p>
            <a:pPr lvl="1"/>
            <a:r>
              <a:rPr lang="en-US" sz="2400" dirty="0"/>
              <a:t>Undercoating</a:t>
            </a:r>
          </a:p>
          <a:p>
            <a:pPr lvl="1"/>
            <a:r>
              <a:rPr lang="en-US" sz="2400" dirty="0"/>
              <a:t>Sound dampening foam</a:t>
            </a:r>
          </a:p>
          <a:p>
            <a:r>
              <a:rPr lang="en-US" sz="3000" dirty="0"/>
              <a:t>Efficiency</a:t>
            </a:r>
          </a:p>
          <a:p>
            <a:pPr lvl="1"/>
            <a:r>
              <a:rPr lang="en-US" sz="2400" dirty="0"/>
              <a:t>Driveline improvements</a:t>
            </a:r>
          </a:p>
          <a:p>
            <a:pPr lvl="1"/>
            <a:r>
              <a:rPr lang="en-US" sz="2400" dirty="0"/>
              <a:t>Emissions targeting</a:t>
            </a:r>
            <a:endParaRPr lang="en-US" sz="22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86200" y="1828800"/>
            <a:ext cx="3810000" cy="424589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000" dirty="0"/>
              <a:t>Fuel Compatibility </a:t>
            </a:r>
          </a:p>
          <a:p>
            <a:pPr lvl="1"/>
            <a:r>
              <a:rPr lang="en-US" sz="2600" dirty="0"/>
              <a:t>Bio Diesel 0-9%</a:t>
            </a:r>
          </a:p>
          <a:p>
            <a:r>
              <a:rPr lang="en-US" sz="3000" dirty="0"/>
              <a:t>User Friendly</a:t>
            </a:r>
          </a:p>
          <a:p>
            <a:pPr lvl="1"/>
            <a:r>
              <a:rPr lang="en-US" sz="2600" dirty="0"/>
              <a:t>Ergonomic rider position</a:t>
            </a:r>
          </a:p>
          <a:p>
            <a:pPr lvl="1"/>
            <a:r>
              <a:rPr lang="en-US" sz="2600" dirty="0"/>
              <a:t>Simple display and controls</a:t>
            </a:r>
          </a:p>
          <a:p>
            <a:pPr lvl="1"/>
            <a:r>
              <a:rPr lang="en-US" sz="2600" dirty="0"/>
              <a:t>Motor reliability</a:t>
            </a:r>
          </a:p>
          <a:p>
            <a:pPr lvl="1"/>
            <a:r>
              <a:rPr lang="en-US" sz="2600" dirty="0"/>
              <a:t>Adjustable suspension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77" y="4800600"/>
            <a:ext cx="128542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Consumer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9109" cy="317341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 dirty="0"/>
              <a:t>Comfort</a:t>
            </a:r>
          </a:p>
          <a:p>
            <a:r>
              <a:rPr lang="en-US" sz="2800" dirty="0"/>
              <a:t>Reliability</a:t>
            </a:r>
          </a:p>
          <a:p>
            <a:pPr lvl="1"/>
            <a:r>
              <a:rPr lang="en-US" sz="2200" dirty="0"/>
              <a:t>Engine life</a:t>
            </a:r>
          </a:p>
          <a:p>
            <a:pPr lvl="1"/>
            <a:r>
              <a:rPr lang="en-US" sz="2200" dirty="0"/>
              <a:t>Mechanical fuel pumps</a:t>
            </a:r>
          </a:p>
          <a:p>
            <a:pPr lvl="1"/>
            <a:r>
              <a:rPr lang="en-US" sz="2200" dirty="0"/>
              <a:t>Cold Start</a:t>
            </a:r>
          </a:p>
          <a:p>
            <a:r>
              <a:rPr lang="en-US" sz="2800" dirty="0"/>
              <a:t>Performance</a:t>
            </a:r>
          </a:p>
          <a:p>
            <a:pPr lvl="1"/>
            <a:r>
              <a:rPr lang="en-US" sz="2200" dirty="0" err="1"/>
              <a:t>TrailTrac</a:t>
            </a:r>
            <a:endParaRPr lang="en-US" sz="2200" dirty="0"/>
          </a:p>
          <a:p>
            <a:pPr lvl="1"/>
            <a:r>
              <a:rPr lang="en-US" sz="2200" dirty="0"/>
              <a:t>Towing capabilities</a:t>
            </a:r>
          </a:p>
          <a:p>
            <a:pPr lvl="1"/>
            <a:r>
              <a:rPr lang="en-US" sz="2200" dirty="0"/>
              <a:t>GPS speedometer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8544" y="1371600"/>
            <a:ext cx="3525255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 dirty="0"/>
              <a:t>Low Maintenance</a:t>
            </a:r>
          </a:p>
          <a:p>
            <a:pPr lvl="1"/>
            <a:r>
              <a:rPr lang="en-US" sz="2200" dirty="0"/>
              <a:t>Belt drive</a:t>
            </a:r>
          </a:p>
          <a:p>
            <a:pPr lvl="1"/>
            <a:r>
              <a:rPr lang="en-US" sz="2200" dirty="0"/>
              <a:t>Engine oil life</a:t>
            </a:r>
          </a:p>
          <a:p>
            <a:r>
              <a:rPr lang="en-US" sz="2800" dirty="0"/>
              <a:t>Low Operating Cost</a:t>
            </a:r>
          </a:p>
          <a:p>
            <a:pPr lvl="1"/>
            <a:r>
              <a:rPr lang="en-US" sz="2200" dirty="0"/>
              <a:t>Fuel mileage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993" y="3120036"/>
            <a:ext cx="4674743" cy="35043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Dealer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70104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Manufactures</a:t>
            </a:r>
          </a:p>
          <a:p>
            <a:pPr lvl="1"/>
            <a:r>
              <a:rPr lang="en-US" sz="2000" dirty="0"/>
              <a:t>Designed for ease of manufacturing</a:t>
            </a:r>
          </a:p>
          <a:p>
            <a:pPr lvl="1"/>
            <a:r>
              <a:rPr lang="en-US" sz="2000" dirty="0"/>
              <a:t>Expandable market </a:t>
            </a:r>
          </a:p>
          <a:p>
            <a:r>
              <a:rPr lang="en-US" sz="2800" dirty="0"/>
              <a:t>Sales</a:t>
            </a:r>
            <a:endParaRPr lang="en-US" sz="2000" dirty="0"/>
          </a:p>
          <a:p>
            <a:pPr lvl="1"/>
            <a:r>
              <a:rPr lang="en-US" sz="2000" dirty="0"/>
              <a:t>Marketable to consumers </a:t>
            </a:r>
          </a:p>
          <a:p>
            <a:pPr lvl="2"/>
            <a:r>
              <a:rPr lang="en-US" dirty="0"/>
              <a:t>Aesthetics</a:t>
            </a:r>
          </a:p>
          <a:p>
            <a:pPr lvl="2"/>
            <a:r>
              <a:rPr lang="en-US" dirty="0"/>
              <a:t>Performance</a:t>
            </a:r>
          </a:p>
          <a:p>
            <a:pPr lvl="2"/>
            <a:r>
              <a:rPr lang="en-US" dirty="0"/>
              <a:t>Work horse styling</a:t>
            </a:r>
          </a:p>
          <a:p>
            <a:r>
              <a:rPr lang="en-US" sz="2800" dirty="0"/>
              <a:t>Service</a:t>
            </a:r>
          </a:p>
          <a:p>
            <a:pPr lvl="1"/>
            <a:r>
              <a:rPr lang="en-US" sz="2000" dirty="0"/>
              <a:t>Readily available parts</a:t>
            </a:r>
          </a:p>
          <a:p>
            <a:pPr lvl="1"/>
            <a:r>
              <a:rPr lang="en-US" sz="2000" dirty="0"/>
              <a:t>Ease of maintenance</a:t>
            </a:r>
          </a:p>
          <a:p>
            <a:pPr lvl="1"/>
            <a:r>
              <a:rPr lang="en-US" sz="2000" dirty="0"/>
              <a:t>Simplicity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42" y="228600"/>
            <a:ext cx="2301551" cy="3068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810000"/>
            <a:ext cx="4459663" cy="2783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866361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Engine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875" y="1447800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Kubota D902 </a:t>
            </a:r>
          </a:p>
          <a:p>
            <a:pPr lvl="1"/>
            <a:r>
              <a:rPr lang="en-US" sz="2600" dirty="0"/>
              <a:t>3600 rpm model</a:t>
            </a:r>
          </a:p>
          <a:p>
            <a:pPr lvl="1"/>
            <a:r>
              <a:rPr lang="en-US" sz="2600" dirty="0"/>
              <a:t>Indirect Injection</a:t>
            </a:r>
          </a:p>
          <a:p>
            <a:pPr lvl="1"/>
            <a:r>
              <a:rPr lang="en-US" sz="2600" dirty="0"/>
              <a:t>Average 24 </a:t>
            </a:r>
            <a:r>
              <a:rPr lang="en-US" sz="2600" dirty="0" err="1"/>
              <a:t>hp</a:t>
            </a:r>
            <a:endParaRPr lang="en-US" sz="2600" dirty="0"/>
          </a:p>
          <a:p>
            <a:pPr lvl="1"/>
            <a:r>
              <a:rPr lang="en-US" sz="2600" dirty="0"/>
              <a:t>Mechanical lifter pump and high pressure pump</a:t>
            </a:r>
          </a:p>
          <a:p>
            <a:pPr lvl="1"/>
            <a:r>
              <a:rPr lang="en-US" sz="2600" dirty="0"/>
              <a:t>Overall dimensional size</a:t>
            </a:r>
          </a:p>
          <a:p>
            <a:pPr lvl="1"/>
            <a:r>
              <a:rPr lang="en-US" sz="2600" dirty="0"/>
              <a:t>Dry weight of 159 </a:t>
            </a:r>
            <a:r>
              <a:rPr lang="en-US" sz="2600" dirty="0" err="1"/>
              <a:t>lb</a:t>
            </a: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lvl="1"/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Engine Tuning and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088109" cy="41109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err="1"/>
              <a:t>DYNOmite</a:t>
            </a:r>
            <a:r>
              <a:rPr lang="en-US" sz="2800" dirty="0"/>
              <a:t> Water-Brake Dynamometer</a:t>
            </a:r>
          </a:p>
          <a:p>
            <a:r>
              <a:rPr lang="en-US" sz="2800" dirty="0"/>
              <a:t>Exhaust Gas Temperature</a:t>
            </a:r>
          </a:p>
          <a:p>
            <a:r>
              <a:rPr lang="en-US" sz="2800" dirty="0"/>
              <a:t>EMS Emissions Analyzer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2530" name="Picture 2" descr="snowmobile dynamometer 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3886200" cy="2538985"/>
          </a:xfrm>
          <a:prstGeom prst="rect">
            <a:avLst/>
          </a:prstGeom>
          <a:noFill/>
        </p:spPr>
      </p:pic>
      <p:pic>
        <p:nvPicPr>
          <p:cNvPr id="22532" name="Picture 4" descr="DYNO-MAX 2000 &quot;Pro&quot; conso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573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Exhaust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1524000"/>
            <a:ext cx="5029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Reducing Emissions</a:t>
            </a:r>
          </a:p>
          <a:p>
            <a:pPr lvl="1"/>
            <a:r>
              <a:rPr lang="en-US" sz="2000" dirty="0"/>
              <a:t>Diesel Oxidation Catalyst</a:t>
            </a:r>
          </a:p>
          <a:p>
            <a:pPr lvl="2"/>
            <a:r>
              <a:rPr lang="en-US" sz="1800" dirty="0" err="1"/>
              <a:t>Nett</a:t>
            </a:r>
            <a:r>
              <a:rPr lang="en-US" sz="1800" dirty="0"/>
              <a:t> Technologies</a:t>
            </a:r>
          </a:p>
          <a:p>
            <a:r>
              <a:rPr lang="en-US" sz="2800" dirty="0"/>
              <a:t>Advantages</a:t>
            </a:r>
          </a:p>
          <a:p>
            <a:pPr lvl="1"/>
            <a:r>
              <a:rPr lang="en-US" sz="2000" dirty="0"/>
              <a:t>Stock Bearcat 3000 LT</a:t>
            </a:r>
          </a:p>
          <a:p>
            <a:pPr lvl="1"/>
            <a:r>
              <a:rPr lang="en-US" sz="2000" dirty="0"/>
              <a:t>Catalyst placement</a:t>
            </a:r>
          </a:p>
          <a:p>
            <a:pPr lvl="1"/>
            <a:r>
              <a:rPr lang="en-US" sz="2000" dirty="0"/>
              <a:t>No maintenance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434" name="AutoShape 2" descr="https://zimbra.uwplatt.edu/service/home/~/PreBurn2.jpg?auth=co&amp;loc=en_US&amp;id=17613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909"/>
            <a:ext cx="2586736" cy="3448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908" y="3505200"/>
            <a:ext cx="2500917" cy="3140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7714" cy="13208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Driveline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550724" cy="5121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Belt Drive System</a:t>
            </a:r>
          </a:p>
          <a:p>
            <a:pPr lvl="1"/>
            <a:r>
              <a:rPr lang="en-US" sz="2200" dirty="0"/>
              <a:t>C3 </a:t>
            </a:r>
            <a:r>
              <a:rPr lang="en-US" sz="2200" dirty="0" err="1"/>
              <a:t>Powersports</a:t>
            </a:r>
            <a:endParaRPr lang="en-US" sz="2200" dirty="0"/>
          </a:p>
          <a:p>
            <a:r>
              <a:rPr lang="en-US" sz="2800" dirty="0"/>
              <a:t>Custom 10” Rear Idler Wheels </a:t>
            </a:r>
          </a:p>
          <a:p>
            <a:r>
              <a:rPr lang="en-US" sz="2800" dirty="0"/>
              <a:t>Graphite Infused Slides</a:t>
            </a:r>
          </a:p>
          <a:p>
            <a:r>
              <a:rPr lang="en-US" sz="2800" dirty="0"/>
              <a:t>Track</a:t>
            </a:r>
            <a:endParaRPr lang="en-US" sz="2200" dirty="0"/>
          </a:p>
          <a:p>
            <a:pPr lvl="1"/>
            <a:r>
              <a:rPr lang="en-US" sz="2200" dirty="0"/>
              <a:t>Quiet Ramp Technology</a:t>
            </a:r>
          </a:p>
          <a:p>
            <a:r>
              <a:rPr lang="en-US" sz="2800" dirty="0"/>
              <a:t>Added Idler Wheels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7696"/>
          <a:stretch/>
        </p:blipFill>
        <p:spPr>
          <a:xfrm>
            <a:off x="6029237" y="500611"/>
            <a:ext cx="2691245" cy="2402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73" y="3727826"/>
            <a:ext cx="3767164" cy="28253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2764</TotalTime>
  <Words>313</Words>
  <Application>Microsoft Office PowerPoint</Application>
  <PresentationFormat>On-screen Show (4:3)</PresentationFormat>
  <Paragraphs>150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Facet</vt:lpstr>
      <vt:lpstr>University of Wisconsin Platteville 2017 CSC Diesel Team</vt:lpstr>
      <vt:lpstr>Platform Choice</vt:lpstr>
      <vt:lpstr>Design Strategy</vt:lpstr>
      <vt:lpstr>Consumer Appeal</vt:lpstr>
      <vt:lpstr>Dealer Appeal</vt:lpstr>
      <vt:lpstr>Engine Selection</vt:lpstr>
      <vt:lpstr>Engine Tuning and Calibration</vt:lpstr>
      <vt:lpstr>Exhaust System</vt:lpstr>
      <vt:lpstr>Driveline Improvements</vt:lpstr>
      <vt:lpstr>Sound Attenuation </vt:lpstr>
      <vt:lpstr>Suspension</vt:lpstr>
      <vt:lpstr>MSRP Value</vt:lpstr>
      <vt:lpstr>Summary</vt:lpstr>
      <vt:lpstr>Thank You!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Wisconsin -Platteville-</dc:title>
  <dc:creator>Adam Lepine</dc:creator>
  <cp:lastModifiedBy>Brandon B Miller</cp:lastModifiedBy>
  <cp:revision>167</cp:revision>
  <dcterms:created xsi:type="dcterms:W3CDTF">2011-03-09T00:04:47Z</dcterms:created>
  <dcterms:modified xsi:type="dcterms:W3CDTF">2017-03-09T13:24:49Z</dcterms:modified>
</cp:coreProperties>
</file>