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4"/>
  </p:sldMasterIdLst>
  <p:notesMasterIdLst>
    <p:notesMasterId r:id="rId22"/>
  </p:notesMasterIdLst>
  <p:sldIdLst>
    <p:sldId id="256" r:id="rId5"/>
    <p:sldId id="258" r:id="rId6"/>
    <p:sldId id="300" r:id="rId7"/>
    <p:sldId id="262" r:id="rId8"/>
    <p:sldId id="285" r:id="rId9"/>
    <p:sldId id="290" r:id="rId10"/>
    <p:sldId id="265" r:id="rId11"/>
    <p:sldId id="294" r:id="rId12"/>
    <p:sldId id="293" r:id="rId13"/>
    <p:sldId id="295" r:id="rId14"/>
    <p:sldId id="297" r:id="rId15"/>
    <p:sldId id="261" r:id="rId16"/>
    <p:sldId id="266" r:id="rId17"/>
    <p:sldId id="277" r:id="rId18"/>
    <p:sldId id="292" r:id="rId19"/>
    <p:sldId id="281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4CE3B8-2F7B-DCE7-272C-2BAA5A0A55A7}" v="134" dt="2019-03-07T03:41:03.580"/>
    <p1510:client id="{CFB262A5-BB77-F311-0BB0-A8769B8C140D}" v="181" dt="2019-03-07T03:41:41.230"/>
    <p1510:client id="{B16F54CB-F823-BEE9-6FFE-8C52676AF431}" v="1" dt="2019-03-07T03:45:11.4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0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398C5-8D75-4A6C-BFDD-01D25E5FC13F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4F449-15A2-42A9-AA0E-722646952B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31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50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31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79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09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69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88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3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17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48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19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B32B-E11E-43CF-8ACE-F60FB0F40AF2}" type="datetime1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12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CB0F-3212-4B2D-9BD8-5D5440159BF4}" type="datetime1">
              <a:rPr lang="en-US" smtClean="0"/>
              <a:pPr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2847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CB0F-3212-4B2D-9BD8-5D5440159BF4}" type="datetime1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0006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CB0F-3212-4B2D-9BD8-5D5440159BF4}" type="datetime1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4592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CB0F-3212-4B2D-9BD8-5D5440159BF4}" type="datetime1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8310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CB0F-3212-4B2D-9BD8-5D5440159BF4}" type="datetime1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4952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CB0F-3212-4B2D-9BD8-5D5440159BF4}" type="datetime1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6074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60DB-CAE0-465F-A11B-2FA2A81D8B90}" type="datetime1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76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7B0A-C120-49CA-A328-853A6F39A017}" type="datetime1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30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CB0F-3212-4B2D-9BD8-5D5440159BF4}" type="datetime1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03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CB0F-3212-4B2D-9BD8-5D5440159BF4}" type="datetime1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2375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35F1-1748-4927-AE90-74FD9F792F2B}" type="datetime1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3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834D-9303-429B-9043-E05F1ED9133E}" type="datetime1">
              <a:rPr lang="en-US" smtClean="0"/>
              <a:pPr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7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9B96-95B1-46AD-BEE9-3AA56344A02C}" type="datetime1">
              <a:rPr lang="en-US" smtClean="0"/>
              <a:pPr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64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B6E7-605D-44AD-9E04-0B826C1CF220}" type="datetime1">
              <a:rPr lang="en-US" smtClean="0"/>
              <a:pPr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28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7A67-96E3-490D-8E10-2D2E37306BC6}" type="datetime1">
              <a:rPr lang="en-US" smtClean="0"/>
              <a:pPr/>
              <a:t>3/6/2019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23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E937-3433-4EFC-920B-99CB34BB9619}" type="datetime1">
              <a:rPr lang="en-US" smtClean="0"/>
              <a:pPr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63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0C4DE325-2D93-467A-B8BD-3E3F65537FC8}" type="datetime1">
              <a:rPr lang="en-US" smtClean="0"/>
              <a:pPr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02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D7BCB0F-3212-4B2D-9BD8-5D5440159BF4}" type="datetime1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67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820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477962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effectLst>
                  <a:glow rad="76200">
                    <a:schemeClr val="bg1">
                      <a:alpha val="57000"/>
                    </a:schemeClr>
                  </a:glow>
                </a:effectLst>
              </a:rPr>
              <a:t>University of Wisconsin-Platteville</a:t>
            </a:r>
            <a:br>
              <a:rPr lang="en-US">
                <a:latin typeface="+mj-ea"/>
                <a:cs typeface="+mj-ea"/>
              </a:rPr>
            </a:br>
            <a:r>
              <a:rPr lang="en-US">
                <a:solidFill>
                  <a:schemeClr val="tx1"/>
                </a:solidFill>
                <a:effectLst>
                  <a:glow rad="76200">
                    <a:schemeClr val="bg1">
                      <a:alpha val="57000"/>
                    </a:schemeClr>
                  </a:glow>
                </a:effectLst>
              </a:rPr>
              <a:t>2018-2019 CSC CI Team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8375" y="5091806"/>
            <a:ext cx="640080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/>
              <a:t>Presenters:</a:t>
            </a:r>
          </a:p>
          <a:p>
            <a:pPr algn="ctr"/>
            <a:r>
              <a:rPr lang="en-US" sz="2400"/>
              <a:t>Erik Laskowski</a:t>
            </a:r>
          </a:p>
          <a:p>
            <a:pPr algn="ctr"/>
            <a:r>
              <a:rPr lang="en-US" sz="2400"/>
              <a:t>Donald Hershaw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75" y="1747935"/>
            <a:ext cx="6404303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9DE950-D656-4C9D-8E00-2B4A17C8F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A81A5B-4C3C-46B6-8273-EE6AD5BC6917}"/>
              </a:ext>
            </a:extLst>
          </p:cNvPr>
          <p:cNvSpPr txBox="1"/>
          <p:nvPr/>
        </p:nvSpPr>
        <p:spPr>
          <a:xfrm>
            <a:off x="2924175" y="504825"/>
            <a:ext cx="3215603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Flow Bench Testing</a:t>
            </a:r>
          </a:p>
          <a:p>
            <a:pPr algn="ctr"/>
            <a:r>
              <a:rPr lang="en-US" sz="2400"/>
              <a:t>SuperFlow 750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7384511-EBE0-4D54-A2C5-6130C1E70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33" y="1379856"/>
            <a:ext cx="8765705" cy="532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39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 descr="A picture containing indoor, wall, black, table&#10;&#10;Description generated with very high confidence">
            <a:extLst>
              <a:ext uri="{FF2B5EF4-FFF2-40B4-BE49-F238E27FC236}">
                <a16:creationId xmlns:a16="http://schemas.microsoft.com/office/drawing/2014/main" id="{3E8E0BC3-99EA-4F6D-A5E0-C2D0FE8CC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426" b="20519"/>
          <a:stretch/>
        </p:blipFill>
        <p:spPr>
          <a:xfrm>
            <a:off x="575727" y="446198"/>
            <a:ext cx="3807148" cy="2740486"/>
          </a:xfrm>
          <a:prstGeom prst="rect">
            <a:avLst/>
          </a:prstGeom>
        </p:spPr>
      </p:pic>
      <p:cxnSp>
        <p:nvCxnSpPr>
          <p:cNvPr id="27" name="Straight Connector 28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68410" y="1111170"/>
            <a:ext cx="828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6" descr="A picture containing ground, sitting, indoor&#10;&#10;Description generated with high confidence">
            <a:extLst>
              <a:ext uri="{FF2B5EF4-FFF2-40B4-BE49-F238E27FC236}">
                <a16:creationId xmlns:a16="http://schemas.microsoft.com/office/drawing/2014/main" id="{D4CCF0B1-877B-4B43-B424-334AA980E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615" y="399782"/>
            <a:ext cx="2185908" cy="2902942"/>
          </a:xfrm>
          <a:prstGeom prst="rect">
            <a:avLst/>
          </a:prstGeom>
        </p:spPr>
      </p:pic>
      <p:cxnSp>
        <p:nvCxnSpPr>
          <p:cNvPr id="28" name="Straight Connector 30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52270" y="3428998"/>
            <a:ext cx="3141678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32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7750" y="3428998"/>
            <a:ext cx="3141678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0" descr="A picture containing indoor, wall, black, monitor&#10;&#10;Description generated with very high confidence">
            <a:extLst>
              <a:ext uri="{FF2B5EF4-FFF2-40B4-BE49-F238E27FC236}">
                <a16:creationId xmlns:a16="http://schemas.microsoft.com/office/drawing/2014/main" id="{D087C22B-9953-4797-B1EB-B452055A64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44" t="29075" r="19186" b="33480"/>
          <a:stretch/>
        </p:blipFill>
        <p:spPr>
          <a:xfrm>
            <a:off x="1096501" y="3671316"/>
            <a:ext cx="2881640" cy="2963608"/>
          </a:xfrm>
          <a:prstGeom prst="rect">
            <a:avLst/>
          </a:prstGeom>
        </p:spPr>
      </p:pic>
      <p:pic>
        <p:nvPicPr>
          <p:cNvPr id="11" name="Picture 11" descr="A picture containing indoor&#10;&#10;Description generated with very high confidence">
            <a:extLst>
              <a:ext uri="{FF2B5EF4-FFF2-40B4-BE49-F238E27FC236}">
                <a16:creationId xmlns:a16="http://schemas.microsoft.com/office/drawing/2014/main" id="{E5AF439C-6099-466C-88B5-B7A4C980D7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644" b="21496"/>
          <a:stretch/>
        </p:blipFill>
        <p:spPr>
          <a:xfrm>
            <a:off x="4780864" y="3671316"/>
            <a:ext cx="3170537" cy="284357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8821F2-DCB5-4CED-9CFF-1FB92A1BC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3C82730-AE8B-487C-BCA6-BFB4EB2FDC1C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57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zimbra.uwplatt.edu/service/home/~/PreBurn2.jpg?auth=co&amp;loc=en_US&amp;id=17613&amp;part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609599"/>
            <a:ext cx="4076820" cy="2009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</a:rPr>
              <a:t>Exhaust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2774425"/>
            <a:ext cx="4076820" cy="328844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SzPct val="100000"/>
            </a:pPr>
            <a:r>
              <a:rPr lang="en-US" sz="2800"/>
              <a:t>Reducing Emissions</a:t>
            </a:r>
          </a:p>
          <a:p>
            <a:pPr lvl="1">
              <a:buSzPct val="100000"/>
            </a:pPr>
            <a:r>
              <a:rPr lang="en-US" sz="2400"/>
              <a:t>Diesel Oxidation Catalyst</a:t>
            </a:r>
          </a:p>
          <a:p>
            <a:pPr lvl="1">
              <a:buSzPct val="100000"/>
            </a:pPr>
            <a:r>
              <a:rPr lang="en-US" sz="2400"/>
              <a:t>Diesel Particulate Filter implemented in stock muffler</a:t>
            </a:r>
          </a:p>
          <a:p>
            <a:pPr lvl="1">
              <a:buSzPct val="100000"/>
            </a:pPr>
            <a:r>
              <a:rPr lang="en-US" sz="2400"/>
              <a:t>Able to regenerate particulate filter.</a:t>
            </a:r>
          </a:p>
          <a:p>
            <a:pPr>
              <a:buSzPct val="100000"/>
            </a:pPr>
            <a:endParaRPr lang="en-US" sz="240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</a:endParaRPr>
          </a:p>
          <a:p>
            <a:pPr marL="0" indent="0">
              <a:buSzPct val="100000"/>
            </a:pPr>
            <a:endParaRPr lang="en-US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85509" y="6217920"/>
            <a:ext cx="41337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23C82730-AE8B-487C-BCA6-BFB4EB2FDC1C}" type="slidenum">
              <a:rPr lang="en-US" sz="900" smtClean="0"/>
              <a:pPr defTabSz="914400">
                <a:spcAft>
                  <a:spcPts val="600"/>
                </a:spcAft>
              </a:pPr>
              <a:t>12</a:t>
            </a:fld>
            <a:endParaRPr lang="en-US" sz="900"/>
          </a:p>
        </p:txBody>
      </p:sp>
      <p:pic>
        <p:nvPicPr>
          <p:cNvPr id="6" name="Picture 5" descr="A close up of an engine&#10;&#10;Description automatically generated">
            <a:extLst>
              <a:ext uri="{FF2B5EF4-FFF2-40B4-BE49-F238E27FC236}">
                <a16:creationId xmlns:a16="http://schemas.microsoft.com/office/drawing/2014/main" id="{4675EF87-6919-4FBE-95CA-E0AB9F9136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2411655"/>
            <a:ext cx="4238625" cy="2384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6347714" cy="1320800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Driveline 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5550724" cy="512127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800"/>
              <a:t>Belt Drive System</a:t>
            </a:r>
          </a:p>
          <a:p>
            <a:pPr lvl="1"/>
            <a:r>
              <a:rPr lang="en-US" sz="2200"/>
              <a:t>C3 Powersports</a:t>
            </a:r>
          </a:p>
          <a:p>
            <a:r>
              <a:rPr lang="en-US" sz="2800"/>
              <a:t>Custom 10” Rear Idler Wheels </a:t>
            </a:r>
          </a:p>
          <a:p>
            <a:r>
              <a:rPr lang="en-US" sz="2800"/>
              <a:t>Graphite Infused Slides</a:t>
            </a:r>
          </a:p>
          <a:p>
            <a:r>
              <a:rPr lang="en-US" sz="2800" err="1"/>
              <a:t>Camso</a:t>
            </a:r>
            <a:r>
              <a:rPr lang="en-US" sz="2800"/>
              <a:t> Track</a:t>
            </a:r>
            <a:endParaRPr lang="en-US" sz="2200"/>
          </a:p>
          <a:p>
            <a:r>
              <a:rPr lang="en-US" sz="2800"/>
              <a:t>Introvert Driver</a:t>
            </a:r>
          </a:p>
          <a:p>
            <a:r>
              <a:rPr lang="en-US" sz="2800"/>
              <a:t>Reduced number of bogie</a:t>
            </a:r>
          </a:p>
          <a:p>
            <a:pPr marL="0" indent="0">
              <a:buNone/>
            </a:pPr>
            <a:r>
              <a:rPr lang="en-US" sz="2800"/>
              <a:t>Wheels.</a:t>
            </a:r>
          </a:p>
          <a:p>
            <a:r>
              <a:rPr lang="en-US" sz="2800"/>
              <a:t>Multiple anti stab kits</a:t>
            </a:r>
          </a:p>
          <a:p>
            <a:endParaRPr lang="en-US" sz="2800"/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3" r="7696"/>
          <a:stretch/>
        </p:blipFill>
        <p:spPr>
          <a:xfrm>
            <a:off x="6029237" y="500611"/>
            <a:ext cx="2691245" cy="2402378"/>
          </a:xfrm>
          <a:prstGeom prst="rect">
            <a:avLst/>
          </a:prstGeom>
        </p:spPr>
      </p:pic>
      <p:pic>
        <p:nvPicPr>
          <p:cNvPr id="10" name="Picture 9" descr="A picture containing indoor&#10;&#10;Description automatically generated">
            <a:extLst>
              <a:ext uri="{FF2B5EF4-FFF2-40B4-BE49-F238E27FC236}">
                <a16:creationId xmlns:a16="http://schemas.microsoft.com/office/drawing/2014/main" id="{200EFAD8-F17C-4201-8CC4-9A33A3826E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44677" y="3466703"/>
            <a:ext cx="3552825" cy="266461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733" y="190500"/>
            <a:ext cx="7511473" cy="1312480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Sound Attenuation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38600" cy="51054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800"/>
              <a:t>Introvert VS Extrovert</a:t>
            </a:r>
          </a:p>
          <a:p>
            <a:r>
              <a:rPr lang="en-US" sz="2800"/>
              <a:t>Ported Track</a:t>
            </a:r>
            <a:endParaRPr lang="en-US"/>
          </a:p>
          <a:p>
            <a:r>
              <a:rPr lang="en-US" sz="2800"/>
              <a:t>Bogie wheels staggered and phased</a:t>
            </a:r>
          </a:p>
          <a:p>
            <a:r>
              <a:rPr lang="en-US" sz="2800"/>
              <a:t>Undercoating</a:t>
            </a:r>
          </a:p>
          <a:p>
            <a:r>
              <a:rPr lang="en-US" sz="2800"/>
              <a:t>Sound dampening foam</a:t>
            </a:r>
            <a:endParaRPr lang="en-US" sz="2000"/>
          </a:p>
          <a:p>
            <a:r>
              <a:rPr lang="en-US" sz="2800"/>
              <a:t>J1161</a:t>
            </a:r>
          </a:p>
          <a:p>
            <a:r>
              <a:rPr lang="en-US" sz="2800"/>
              <a:t>Quiet ramps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31545" y="3676650"/>
            <a:ext cx="3689350" cy="205031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563" l="2047" r="9766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7400" y="922728"/>
            <a:ext cx="2850654" cy="244277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MSRP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728" y="1045304"/>
            <a:ext cx="3685073" cy="4031331"/>
          </a:xfrm>
        </p:spPr>
        <p:txBody>
          <a:bodyPr/>
          <a:lstStyle/>
          <a:p>
            <a:r>
              <a:rPr lang="en-US" sz="2800"/>
              <a:t>Estimated Value </a:t>
            </a:r>
            <a:r>
              <a:rPr lang="en-US" sz="2800" b="1"/>
              <a:t>$14,349.59</a:t>
            </a:r>
          </a:p>
          <a:p>
            <a:r>
              <a:rPr lang="en-US" sz="2800"/>
              <a:t>$4,149.78 value over stock Bearcat 3000 LT</a:t>
            </a:r>
          </a:p>
          <a:p>
            <a:endParaRPr lang="en-US"/>
          </a:p>
        </p:txBody>
      </p:sp>
      <p:pic>
        <p:nvPicPr>
          <p:cNvPr id="6" name="Picture 5" descr="A picture containing snow, outdoor, spider, skiing&#10;&#10;Description automatically generated">
            <a:extLst>
              <a:ext uri="{FF2B5EF4-FFF2-40B4-BE49-F238E27FC236}">
                <a16:creationId xmlns:a16="http://schemas.microsoft.com/office/drawing/2014/main" id="{46F1DAFE-23B9-4577-AF9F-644DD459E9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97980" y="1693069"/>
            <a:ext cx="6172199" cy="347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58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Summary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088109" cy="51815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Consumer Benefits</a:t>
            </a:r>
          </a:p>
          <a:p>
            <a:pPr lvl="1"/>
            <a:r>
              <a:rPr lang="en-US" sz="2000"/>
              <a:t>Reliable</a:t>
            </a:r>
          </a:p>
          <a:p>
            <a:pPr lvl="1"/>
            <a:r>
              <a:rPr lang="en-US" sz="2000"/>
              <a:t>Competitive Cost</a:t>
            </a:r>
          </a:p>
          <a:p>
            <a:pPr lvl="2"/>
            <a:r>
              <a:rPr lang="en-US" sz="1800"/>
              <a:t>$14,349.59 USD MSRP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869204" y="1524000"/>
            <a:ext cx="3088110" cy="45173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/>
              <a:t>Dealer Benefits</a:t>
            </a:r>
          </a:p>
          <a:p>
            <a:r>
              <a:rPr lang="en-US" sz="2800"/>
              <a:t>Environmental Benefits</a:t>
            </a:r>
          </a:p>
          <a:p>
            <a:pPr lvl="1"/>
            <a:r>
              <a:rPr lang="en-US" sz="2000"/>
              <a:t>Low Emissions</a:t>
            </a:r>
          </a:p>
          <a:p>
            <a:pPr lvl="1"/>
            <a:r>
              <a:rPr lang="en-US" sz="2000"/>
              <a:t>Quiet</a:t>
            </a:r>
          </a:p>
          <a:p>
            <a:pPr lvl="1"/>
            <a:r>
              <a:rPr lang="en-US" sz="2000"/>
              <a:t>Fuel Efficient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259" y="4363271"/>
            <a:ext cx="6507166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313259" y="5516211"/>
            <a:ext cx="6507166" cy="7222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SzPct val="100000"/>
              <a:buNone/>
            </a:pPr>
            <a:r>
              <a:rPr lang="en-US" sz="2100"/>
              <a:t>Questions?</a:t>
            </a:r>
          </a:p>
        </p:txBody>
      </p:sp>
      <p:pic>
        <p:nvPicPr>
          <p:cNvPr id="10" name="Picture 9" descr="A person lying on the snow&#10;&#10;Description automatically generated">
            <a:extLst>
              <a:ext uri="{FF2B5EF4-FFF2-40B4-BE49-F238E27FC236}">
                <a16:creationId xmlns:a16="http://schemas.microsoft.com/office/drawing/2014/main" id="{9354EEFD-9B8F-4AD5-9648-AC6638571C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4" b="34587"/>
          <a:stretch/>
        </p:blipFill>
        <p:spPr>
          <a:xfrm>
            <a:off x="20" y="10"/>
            <a:ext cx="9143980" cy="427381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5509" y="6217920"/>
            <a:ext cx="41337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23C82730-AE8B-487C-BCA6-BFB4EB2FDC1C}" type="slidenum">
              <a:rPr lang="en-US" sz="900" smtClean="0"/>
              <a:pPr defTabSz="914400">
                <a:spcAft>
                  <a:spcPts val="600"/>
                </a:spcAft>
              </a:pPr>
              <a:t>17</a:t>
            </a:fld>
            <a:endParaRPr lang="en-US" sz="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Platform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79548" y="1600200"/>
            <a:ext cx="6347714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Chassis: 2017 Arctic Cat Bearcat 3000 LT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243248"/>
              </p:ext>
            </p:extLst>
          </p:nvPr>
        </p:nvGraphicFramePr>
        <p:xfrm>
          <a:off x="685800" y="2590800"/>
          <a:ext cx="6400800" cy="3657605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5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Engine Type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4-Stroke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Engine Details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Kubota D902 diesel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Cylinders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Displacement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898 cc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Torque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 ft/lb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Fueling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Indirect Injection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619" y="513081"/>
            <a:ext cx="2857167" cy="18491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Design Strategy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3088109" cy="4245899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sz="3000"/>
              <a:t>Clean</a:t>
            </a:r>
          </a:p>
          <a:p>
            <a:pPr lvl="1"/>
            <a:r>
              <a:rPr lang="en-US" sz="2400"/>
              <a:t>Engine selection</a:t>
            </a:r>
          </a:p>
          <a:p>
            <a:pPr lvl="1"/>
            <a:r>
              <a:rPr lang="en-US" sz="2400"/>
              <a:t>Diesel Oxidization Catalyst </a:t>
            </a:r>
          </a:p>
          <a:p>
            <a:pPr lvl="1"/>
            <a:r>
              <a:rPr lang="en-US" sz="2400"/>
              <a:t>Diesel Particulate Filter</a:t>
            </a:r>
          </a:p>
          <a:p>
            <a:r>
              <a:rPr lang="en-US" sz="3000"/>
              <a:t>Quiet</a:t>
            </a:r>
          </a:p>
          <a:p>
            <a:pPr lvl="1"/>
            <a:r>
              <a:rPr lang="en-US" sz="2400"/>
              <a:t>Undercoating</a:t>
            </a:r>
          </a:p>
          <a:p>
            <a:pPr lvl="1"/>
            <a:r>
              <a:rPr lang="en-US" sz="2400"/>
              <a:t>Sound dampening foam</a:t>
            </a:r>
          </a:p>
          <a:p>
            <a:r>
              <a:rPr lang="en-US" sz="3000"/>
              <a:t>Efficiency</a:t>
            </a:r>
          </a:p>
          <a:p>
            <a:pPr lvl="1"/>
            <a:r>
              <a:rPr lang="en-US" sz="2400"/>
              <a:t>Driveline improvements</a:t>
            </a:r>
          </a:p>
          <a:p>
            <a:pPr lvl="1"/>
            <a:r>
              <a:rPr lang="en-US" sz="2400"/>
              <a:t>Emissions targeting</a:t>
            </a:r>
            <a:endParaRPr lang="en-US" sz="2200"/>
          </a:p>
          <a:p>
            <a:pPr lvl="1"/>
            <a:endParaRPr lang="en-US" sz="2400"/>
          </a:p>
          <a:p>
            <a:pPr marL="457200" lvl="1" indent="0">
              <a:buNone/>
            </a:pPr>
            <a:endParaRPr lang="en-US" sz="240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886200" y="1828800"/>
            <a:ext cx="3810000" cy="4245897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sz="3000"/>
              <a:t>Fuel Compatibility </a:t>
            </a:r>
          </a:p>
          <a:p>
            <a:pPr lvl="1"/>
            <a:r>
              <a:rPr lang="en-US" sz="2600"/>
              <a:t>Bio Diesel 0-9%</a:t>
            </a:r>
          </a:p>
          <a:p>
            <a:r>
              <a:rPr lang="en-US" sz="3000"/>
              <a:t>User Friendly</a:t>
            </a:r>
          </a:p>
          <a:p>
            <a:pPr lvl="1"/>
            <a:r>
              <a:rPr lang="en-US" sz="2600"/>
              <a:t>Ergonomic rider position</a:t>
            </a:r>
          </a:p>
          <a:p>
            <a:pPr lvl="1"/>
            <a:r>
              <a:rPr lang="en-US" sz="2600"/>
              <a:t>Simple display and controls</a:t>
            </a:r>
          </a:p>
          <a:p>
            <a:pPr lvl="1"/>
            <a:r>
              <a:rPr lang="en-US" sz="2600"/>
              <a:t>Motor reliability</a:t>
            </a:r>
          </a:p>
          <a:p>
            <a:pPr lvl="1"/>
            <a:r>
              <a:rPr lang="en-US" sz="2600"/>
              <a:t>Adjustable suspension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 descr="A picture containing object, motorcycle&#10;&#10;Description automatically generated">
            <a:extLst>
              <a:ext uri="{FF2B5EF4-FFF2-40B4-BE49-F238E27FC236}">
                <a16:creationId xmlns:a16="http://schemas.microsoft.com/office/drawing/2014/main" id="{5C81BC3A-DE9C-4BE1-AF91-7557C1CEB9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86656" y="4142364"/>
            <a:ext cx="3261091" cy="183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88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6112" cy="1312862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Consumer Appeal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469109" cy="317341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2800"/>
              <a:t>Comfort</a:t>
            </a:r>
          </a:p>
          <a:p>
            <a:r>
              <a:rPr lang="en-US" sz="2800"/>
              <a:t>Reliability</a:t>
            </a:r>
          </a:p>
          <a:p>
            <a:pPr lvl="1"/>
            <a:r>
              <a:rPr lang="en-US" sz="2200"/>
              <a:t>Engine life</a:t>
            </a:r>
          </a:p>
          <a:p>
            <a:pPr lvl="1"/>
            <a:r>
              <a:rPr lang="en-US" sz="2200"/>
              <a:t>Mechanical fuel pumps</a:t>
            </a:r>
          </a:p>
          <a:p>
            <a:pPr lvl="1"/>
            <a:r>
              <a:rPr lang="en-US" sz="2200"/>
              <a:t>Cold Start</a:t>
            </a:r>
          </a:p>
          <a:p>
            <a:r>
              <a:rPr lang="en-US" sz="2800"/>
              <a:t>Performance</a:t>
            </a:r>
          </a:p>
          <a:p>
            <a:pPr lvl="1"/>
            <a:r>
              <a:rPr lang="en-US" sz="2200"/>
              <a:t>Towing capabilities</a:t>
            </a:r>
          </a:p>
          <a:p>
            <a:pPr lvl="1"/>
            <a:r>
              <a:rPr lang="en-US" sz="2200"/>
              <a:t>GPS speedometer</a:t>
            </a:r>
          </a:p>
          <a:p>
            <a:pPr lvl="1"/>
            <a:endParaRPr lang="en-US" sz="220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18544" y="1371600"/>
            <a:ext cx="3525255" cy="388077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2800"/>
              <a:t>Low Maintenance</a:t>
            </a:r>
          </a:p>
          <a:p>
            <a:pPr lvl="1"/>
            <a:r>
              <a:rPr lang="en-US" sz="2200"/>
              <a:t>Belt drive</a:t>
            </a:r>
          </a:p>
          <a:p>
            <a:pPr lvl="1"/>
            <a:r>
              <a:rPr lang="en-US" sz="2200"/>
              <a:t>Engine oil life</a:t>
            </a:r>
          </a:p>
          <a:p>
            <a:r>
              <a:rPr lang="en-US" sz="2800"/>
              <a:t>Low Operating Cost</a:t>
            </a:r>
          </a:p>
          <a:p>
            <a:pPr lvl="1"/>
            <a:r>
              <a:rPr lang="en-US" sz="2200"/>
              <a:t>Fuel mileage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 descr="A picture containing snow, outdoor, snowmobile, person&#10;&#10;Description automatically generated">
            <a:extLst>
              <a:ext uri="{FF2B5EF4-FFF2-40B4-BE49-F238E27FC236}">
                <a16:creationId xmlns:a16="http://schemas.microsoft.com/office/drawing/2014/main" id="{2232C96A-7AB8-4918-96F7-190D9F7578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4" y="3429000"/>
            <a:ext cx="5000625" cy="28128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359" y="228600"/>
            <a:ext cx="7511473" cy="1312480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Dealer Appeal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70104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sz="2800"/>
              <a:t>Manufactures</a:t>
            </a:r>
          </a:p>
          <a:p>
            <a:pPr lvl="1"/>
            <a:r>
              <a:rPr lang="en-US" sz="2400"/>
              <a:t>Designed for ease of manufacturing</a:t>
            </a:r>
          </a:p>
          <a:p>
            <a:pPr lvl="1"/>
            <a:r>
              <a:rPr lang="en-US" sz="2400"/>
              <a:t>Expandable market </a:t>
            </a:r>
          </a:p>
          <a:p>
            <a:r>
              <a:rPr lang="en-US" sz="2800"/>
              <a:t>Sales</a:t>
            </a:r>
            <a:endParaRPr lang="en-US" sz="2000"/>
          </a:p>
          <a:p>
            <a:pPr lvl="1"/>
            <a:r>
              <a:rPr lang="en-US" sz="2400"/>
              <a:t>Marketable to consumers </a:t>
            </a:r>
          </a:p>
          <a:p>
            <a:pPr lvl="2"/>
            <a:r>
              <a:rPr lang="en-US" sz="1600"/>
              <a:t>Aesthetics</a:t>
            </a:r>
          </a:p>
          <a:p>
            <a:pPr lvl="2"/>
            <a:r>
              <a:rPr lang="en-US" sz="1600"/>
              <a:t>Performance</a:t>
            </a:r>
          </a:p>
          <a:p>
            <a:pPr lvl="2"/>
            <a:r>
              <a:rPr lang="en-US" sz="1600"/>
              <a:t>Work horse styling</a:t>
            </a:r>
          </a:p>
          <a:p>
            <a:r>
              <a:rPr lang="en-US" sz="2800"/>
              <a:t>Service</a:t>
            </a:r>
          </a:p>
          <a:p>
            <a:pPr lvl="1"/>
            <a:r>
              <a:rPr lang="en-US" sz="2000"/>
              <a:t>Readily available parts</a:t>
            </a:r>
          </a:p>
          <a:p>
            <a:pPr lvl="1"/>
            <a:r>
              <a:rPr lang="en-US" sz="2000"/>
              <a:t>Ease of maintenance</a:t>
            </a:r>
          </a:p>
          <a:p>
            <a:pPr lvl="1"/>
            <a:r>
              <a:rPr lang="en-US" sz="2000"/>
              <a:t>Simplicity </a:t>
            </a:r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</p:spPr>
        <p:txBody>
          <a:bodyPr/>
          <a:lstStyle/>
          <a:p>
            <a:fld id="{23C82730-AE8B-487C-BCA6-BFB4EB2FDC1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A group of people riding skis across snow covered ground&#10;&#10;Description automatically generated">
            <a:extLst>
              <a:ext uri="{FF2B5EF4-FFF2-40B4-BE49-F238E27FC236}">
                <a16:creationId xmlns:a16="http://schemas.microsoft.com/office/drawing/2014/main" id="{695B72C9-5E09-44D8-AF68-5908B09B5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3121819"/>
            <a:ext cx="4371975" cy="32789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31" y="3686175"/>
            <a:ext cx="3119806" cy="3010614"/>
          </a:xfrm>
          <a:custGeom>
            <a:avLst/>
            <a:gdLst>
              <a:gd name="connsiteX0" fmla="*/ 0 w 3416888"/>
              <a:gd name="connsiteY0" fmla="*/ 0 h 3240120"/>
              <a:gd name="connsiteX1" fmla="*/ 3416888 w 3416888"/>
              <a:gd name="connsiteY1" fmla="*/ 0 h 3240120"/>
              <a:gd name="connsiteX2" fmla="*/ 3416888 w 3416888"/>
              <a:gd name="connsiteY2" fmla="*/ 3119948 h 3240120"/>
              <a:gd name="connsiteX3" fmla="*/ 3296716 w 3416888"/>
              <a:gd name="connsiteY3" fmla="*/ 3240120 h 3240120"/>
              <a:gd name="connsiteX4" fmla="*/ 120172 w 3416888"/>
              <a:gd name="connsiteY4" fmla="*/ 3240120 h 3240120"/>
              <a:gd name="connsiteX5" fmla="*/ 0 w 3416888"/>
              <a:gd name="connsiteY5" fmla="*/ 3119948 h 324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6888" h="3240120">
                <a:moveTo>
                  <a:pt x="0" y="0"/>
                </a:moveTo>
                <a:lnTo>
                  <a:pt x="3416888" y="0"/>
                </a:lnTo>
                <a:lnTo>
                  <a:pt x="3416888" y="3119948"/>
                </a:lnTo>
                <a:cubicBezTo>
                  <a:pt x="3416888" y="3186317"/>
                  <a:pt x="3363085" y="3240120"/>
                  <a:pt x="3296716" y="3240120"/>
                </a:cubicBezTo>
                <a:lnTo>
                  <a:pt x="120172" y="3240120"/>
                </a:lnTo>
                <a:cubicBezTo>
                  <a:pt x="53803" y="3240120"/>
                  <a:pt x="0" y="3186317"/>
                  <a:pt x="0" y="3119948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5" name="Picture 5" descr="A close up of an engine&#10;&#10;Description generated with high confidence">
            <a:extLst>
              <a:ext uri="{FF2B5EF4-FFF2-40B4-BE49-F238E27FC236}">
                <a16:creationId xmlns:a16="http://schemas.microsoft.com/office/drawing/2014/main" id="{2DF0472A-AE32-40A2-B834-960C544C9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30805" y="838200"/>
            <a:ext cx="3574198" cy="2010486"/>
          </a:xfrm>
          <a:custGeom>
            <a:avLst/>
            <a:gdLst>
              <a:gd name="connsiteX0" fmla="*/ 120172 w 3416888"/>
              <a:gd name="connsiteY0" fmla="*/ 0 h 2057399"/>
              <a:gd name="connsiteX1" fmla="*/ 3296716 w 3416888"/>
              <a:gd name="connsiteY1" fmla="*/ 0 h 2057399"/>
              <a:gd name="connsiteX2" fmla="*/ 3416888 w 3416888"/>
              <a:gd name="connsiteY2" fmla="*/ 120172 h 2057399"/>
              <a:gd name="connsiteX3" fmla="*/ 3416888 w 3416888"/>
              <a:gd name="connsiteY3" fmla="*/ 2057399 h 2057399"/>
              <a:gd name="connsiteX4" fmla="*/ 0 w 3416888"/>
              <a:gd name="connsiteY4" fmla="*/ 2057399 h 2057399"/>
              <a:gd name="connsiteX5" fmla="*/ 0 w 3416888"/>
              <a:gd name="connsiteY5" fmla="*/ 120172 h 2057399"/>
              <a:gd name="connsiteX6" fmla="*/ 120172 w 3416888"/>
              <a:gd name="connsiteY6" fmla="*/ 0 h 205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6888" h="2057399">
                <a:moveTo>
                  <a:pt x="120172" y="0"/>
                </a:moveTo>
                <a:lnTo>
                  <a:pt x="3296716" y="0"/>
                </a:lnTo>
                <a:cubicBezTo>
                  <a:pt x="3363085" y="0"/>
                  <a:pt x="3416888" y="53803"/>
                  <a:pt x="3416888" y="120172"/>
                </a:cubicBezTo>
                <a:lnTo>
                  <a:pt x="3416888" y="2057399"/>
                </a:lnTo>
                <a:lnTo>
                  <a:pt x="0" y="2057399"/>
                </a:lnTo>
                <a:lnTo>
                  <a:pt x="0" y="120172"/>
                </a:lnTo>
                <a:cubicBezTo>
                  <a:pt x="0" y="53803"/>
                  <a:pt x="53803" y="0"/>
                  <a:pt x="120172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609599"/>
            <a:ext cx="4076820" cy="2009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</a:rPr>
              <a:t>Engine Selection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774425"/>
            <a:ext cx="4076820" cy="32884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SzPct val="100000"/>
            </a:pPr>
            <a:r>
              <a:rPr lang="en-US"/>
              <a:t>Kubota D902 </a:t>
            </a:r>
          </a:p>
          <a:p>
            <a:pPr lvl="1">
              <a:buSzPct val="100000"/>
            </a:pPr>
            <a:r>
              <a:rPr lang="en-US"/>
              <a:t>3600 rpm model</a:t>
            </a:r>
          </a:p>
          <a:p>
            <a:pPr lvl="1">
              <a:buSzPct val="100000"/>
            </a:pPr>
            <a:r>
              <a:rPr lang="en-US"/>
              <a:t>Indirect Injection</a:t>
            </a:r>
          </a:p>
          <a:p>
            <a:pPr lvl="1">
              <a:buSzPct val="100000"/>
            </a:pPr>
            <a:r>
              <a:rPr lang="en-US"/>
              <a:t>Average 24 hp</a:t>
            </a:r>
          </a:p>
          <a:p>
            <a:pPr lvl="1">
              <a:buSzPct val="100000"/>
            </a:pPr>
            <a:r>
              <a:rPr lang="en-US"/>
              <a:t>Mechanical lifter pump and high pressure pump</a:t>
            </a:r>
          </a:p>
          <a:p>
            <a:pPr lvl="1">
              <a:buSzPct val="100000"/>
            </a:pPr>
            <a:r>
              <a:rPr lang="en-US"/>
              <a:t>Overall dimensional size</a:t>
            </a:r>
          </a:p>
          <a:p>
            <a:pPr lvl="1">
              <a:buSzPct val="100000"/>
            </a:pPr>
            <a:r>
              <a:rPr lang="en-US"/>
              <a:t>Dry weight of 159 </a:t>
            </a:r>
            <a:r>
              <a:rPr lang="en-US" err="1"/>
              <a:t>lb</a:t>
            </a:r>
          </a:p>
          <a:p>
            <a:pPr marL="457200" lvl="1" indent="0">
              <a:buSzPct val="100000"/>
            </a:pPr>
            <a:endParaRPr lang="en-US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</a:endParaRPr>
          </a:p>
          <a:p>
            <a:pPr lvl="1">
              <a:buSzPct val="100000"/>
            </a:pPr>
            <a:endParaRPr lang="en-US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</a:endParaRPr>
          </a:p>
          <a:p>
            <a:pPr marL="0" indent="0">
              <a:buSzPct val="100000"/>
            </a:pPr>
            <a:endParaRPr lang="en-US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5509" y="6217920"/>
            <a:ext cx="41337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23C82730-AE8B-487C-BCA6-BFB4EB2FDC1C}" type="slidenum">
              <a:rPr lang="en-US" sz="900" smtClean="0"/>
              <a:pPr defTabSz="914400">
                <a:spcAft>
                  <a:spcPts val="600"/>
                </a:spcAft>
              </a:pPr>
              <a:t>6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285758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544" y="304800"/>
            <a:ext cx="6347714" cy="1320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Engine Tuning and Calibration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4552950"/>
            <a:ext cx="4570815" cy="26130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err="1"/>
              <a:t>DYNOmite</a:t>
            </a:r>
            <a:r>
              <a:rPr lang="en-US" sz="2800"/>
              <a:t> Water-Brake Dynamometer</a:t>
            </a:r>
          </a:p>
          <a:p>
            <a:r>
              <a:rPr lang="en-US" sz="2800"/>
              <a:t>Exhaust Gas Temperature</a:t>
            </a:r>
          </a:p>
          <a:p>
            <a:r>
              <a:rPr lang="en-US" sz="2800"/>
              <a:t>EMS Emissions Analyzer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2530" name="Picture 2" descr="snowmobile dynamometer k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191000"/>
            <a:ext cx="3886200" cy="2538985"/>
          </a:xfrm>
          <a:prstGeom prst="rect">
            <a:avLst/>
          </a:prstGeom>
          <a:noFill/>
        </p:spPr>
      </p:pic>
      <p:pic>
        <p:nvPicPr>
          <p:cNvPr id="6" name="Picture 7" descr="A close up of a map&#10;&#10;Description generated with high confidence">
            <a:extLst>
              <a:ext uri="{FF2B5EF4-FFF2-40B4-BE49-F238E27FC236}">
                <a16:creationId xmlns:a16="http://schemas.microsoft.com/office/drawing/2014/main" id="{711C5C39-D200-4B2C-AA6C-E4EC03889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1104900"/>
            <a:ext cx="8302183" cy="31733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4DE6B-DCDA-4FD9-A260-D649F6E41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</p:spPr>
        <p:txBody>
          <a:bodyPr/>
          <a:lstStyle/>
          <a:p>
            <a:fld id="{23C82730-AE8B-487C-BCA6-BFB4EB2FDC1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8C84706-508C-49B9-81CA-01D687AF1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1" y="930"/>
            <a:ext cx="4577882" cy="3100944"/>
          </a:xfrm>
          <a:prstGeom prst="rect">
            <a:avLst/>
          </a:prstGeom>
        </p:spPr>
      </p:pic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4F23BDE-B468-411C-9770-D1F017B6A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411" y="3109480"/>
            <a:ext cx="5365716" cy="3702513"/>
          </a:xfrm>
          <a:prstGeom prst="rect">
            <a:avLst/>
          </a:prstGeom>
        </p:spPr>
      </p:pic>
      <p:pic>
        <p:nvPicPr>
          <p:cNvPr id="9" name="Picture 9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22B92B95-63BC-4196-AF7A-B752DC3FD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678" y="5421"/>
            <a:ext cx="4576642" cy="309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73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6DB1F-6F10-4CAA-9168-052077EA2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</p:spPr>
        <p:txBody>
          <a:bodyPr/>
          <a:lstStyle/>
          <a:p>
            <a:fld id="{23C82730-AE8B-487C-BCA6-BFB4EB2FDC1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1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919B85D-BEE7-4719-8899-BDFAA4930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0" y="172"/>
            <a:ext cx="5249677" cy="3515687"/>
          </a:xfrm>
          <a:prstGeom prst="rect">
            <a:avLst/>
          </a:prstGeom>
        </p:spPr>
      </p:pic>
      <p:pic>
        <p:nvPicPr>
          <p:cNvPr id="11" name="Picture 1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E55A733-DAA1-418F-B80B-CF801991D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858" y="3356759"/>
            <a:ext cx="5783463" cy="349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154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B95EED0402E841883E7BD9ED8D36CD" ma:contentTypeVersion="8" ma:contentTypeDescription="Create a new document." ma:contentTypeScope="" ma:versionID="7423822290baa6ba56b5a13b7f971b7d">
  <xsd:schema xmlns:xsd="http://www.w3.org/2001/XMLSchema" xmlns:xs="http://www.w3.org/2001/XMLSchema" xmlns:p="http://schemas.microsoft.com/office/2006/metadata/properties" xmlns:ns2="dd28e6b1-12fe-451a-b75e-d6ffa09a17ca" xmlns:ns3="82271731-74f1-4a5e-a8dc-e9ceb5a304c6" targetNamespace="http://schemas.microsoft.com/office/2006/metadata/properties" ma:root="true" ma:fieldsID="79d26c7ed4cd5e77363a68346319840b" ns2:_="" ns3:_="">
    <xsd:import namespace="dd28e6b1-12fe-451a-b75e-d6ffa09a17ca"/>
    <xsd:import namespace="82271731-74f1-4a5e-a8dc-e9ceb5a304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8e6b1-12fe-451a-b75e-d6ffa09a17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271731-74f1-4a5e-a8dc-e9ceb5a304c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121EC9-E773-4CAC-9DE5-76F442D56C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456C6D-6263-4ADF-A6F7-B83DFB60D0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28e6b1-12fe-451a-b75e-d6ffa09a17ca"/>
    <ds:schemaRef ds:uri="82271731-74f1-4a5e-a8dc-e9ceb5a304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9BB736-D9DE-45EE-BEED-B6E50A4E3E51}">
  <ds:schemaRefs>
    <ds:schemaRef ds:uri="http://purl.org/dc/terms/"/>
    <ds:schemaRef ds:uri="dd28e6b1-12fe-451a-b75e-d6ffa09a17ca"/>
    <ds:schemaRef ds:uri="http://schemas.microsoft.com/office/2006/documentManagement/types"/>
    <ds:schemaRef ds:uri="82271731-74f1-4a5e-a8dc-e9ceb5a304c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246</Words>
  <Application>Microsoft Office PowerPoint</Application>
  <PresentationFormat>On-screen Show (4:3)</PresentationFormat>
  <Paragraphs>146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Mesh</vt:lpstr>
      <vt:lpstr>University of Wisconsin-Platteville 2018-2019 CSC CI Team</vt:lpstr>
      <vt:lpstr>Platform Choice</vt:lpstr>
      <vt:lpstr>Design Strategy</vt:lpstr>
      <vt:lpstr>Consumer Appeal</vt:lpstr>
      <vt:lpstr>Dealer Appeal</vt:lpstr>
      <vt:lpstr>Engine Selection</vt:lpstr>
      <vt:lpstr>Engine Tuning and Calibration</vt:lpstr>
      <vt:lpstr>PowerPoint Presentation</vt:lpstr>
      <vt:lpstr>PowerPoint Presentation</vt:lpstr>
      <vt:lpstr>PowerPoint Presentation</vt:lpstr>
      <vt:lpstr>PowerPoint Presentation</vt:lpstr>
      <vt:lpstr>Exhaust System</vt:lpstr>
      <vt:lpstr>Driveline Improvements</vt:lpstr>
      <vt:lpstr>Sound Attenuation </vt:lpstr>
      <vt:lpstr>MSRP Value</vt:lpstr>
      <vt:lpstr>Summary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Wisconsin-Platteville 2018 CSC IC Team</dc:title>
  <dc:creator>Donald</dc:creator>
  <cp:lastModifiedBy>Donald G Hershaw</cp:lastModifiedBy>
  <cp:revision>6</cp:revision>
  <dcterms:modified xsi:type="dcterms:W3CDTF">2019-03-07T04:09:31Z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0x010100D8B95EED0402E841883E7BD9ED8D36CD</vt:lpwstr>
  </property>
  <property fmtid="{D5CDD505-2E9C-101B-9397-08002B2CF9AE}" pid="3" name="Order">
    <vt:r8>365000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