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72" r:id="rId3"/>
    <p:sldId id="287" r:id="rId4"/>
    <p:sldId id="273" r:id="rId5"/>
    <p:sldId id="274" r:id="rId6"/>
    <p:sldId id="275" r:id="rId7"/>
    <p:sldId id="276" r:id="rId8"/>
    <p:sldId id="291" r:id="rId9"/>
    <p:sldId id="294" r:id="rId10"/>
    <p:sldId id="279" r:id="rId11"/>
    <p:sldId id="280" r:id="rId12"/>
    <p:sldId id="282" r:id="rId13"/>
    <p:sldId id="290" r:id="rId14"/>
    <p:sldId id="289" r:id="rId15"/>
    <p:sldId id="286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B45"/>
    <a:srgbClr val="A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3" autoAdjust="0"/>
    <p:restoredTop sz="86218" autoAdjust="0"/>
  </p:normalViewPr>
  <p:slideViewPr>
    <p:cSldViewPr>
      <p:cViewPr>
        <p:scale>
          <a:sx n="130" d="100"/>
          <a:sy n="130" d="100"/>
        </p:scale>
        <p:origin x="112" y="-35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HC (ppm)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604229048834"/>
          <c:y val="0.089851841092964"/>
          <c:w val="0.883221155574731"/>
          <c:h val="0.750321073212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93 Octane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Mode 2</c:v>
                </c:pt>
                <c:pt idx="1">
                  <c:v>Mode 4</c:v>
                </c:pt>
                <c:pt idx="2">
                  <c:v>Mode 5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3409.0</c:v>
                </c:pt>
                <c:pt idx="1">
                  <c:v>4736.0</c:v>
                </c:pt>
                <c:pt idx="2">
                  <c:v>9425.0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EB-431D-8277-B91D703074EA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E75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Mode 2</c:v>
                </c:pt>
                <c:pt idx="1">
                  <c:v>Mode 4</c:v>
                </c:pt>
                <c:pt idx="2">
                  <c:v>Mode 5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4226.0</c:v>
                </c:pt>
                <c:pt idx="1">
                  <c:v>5625.0</c:v>
                </c:pt>
                <c:pt idx="2">
                  <c:v>9127.0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EB-431D-8277-B91D703074EA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93 Octane w/ Cat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Mode 2</c:v>
                </c:pt>
                <c:pt idx="1">
                  <c:v>Mode 4</c:v>
                </c:pt>
                <c:pt idx="2">
                  <c:v>Mode 5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84.0</c:v>
                </c:pt>
                <c:pt idx="1">
                  <c:v>108.0</c:v>
                </c:pt>
                <c:pt idx="2">
                  <c:v>256.0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EB-431D-8277-B91D70307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19996112"/>
        <c:axId val="-2020407744"/>
      </c:barChart>
      <c:catAx>
        <c:axId val="-20199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407744"/>
        <c:crosses val="autoZero"/>
        <c:auto val="1"/>
        <c:lblAlgn val="ctr"/>
        <c:lblOffset val="100"/>
        <c:noMultiLvlLbl val="0"/>
      </c:catAx>
      <c:valAx>
        <c:axId val="-20204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999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(ppm)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Sheet1!$L$3</c:f>
              <c:strCache>
                <c:ptCount val="1"/>
                <c:pt idx="0">
                  <c:v>93 Octane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Sheet1!$M$2:$O$2</c:f>
              <c:strCache>
                <c:ptCount val="3"/>
                <c:pt idx="0">
                  <c:v>Mode 2</c:v>
                </c:pt>
                <c:pt idx="1">
                  <c:v>Mode 4</c:v>
                </c:pt>
                <c:pt idx="2">
                  <c:v>Mode 5</c:v>
                </c:pt>
              </c:strCache>
            </c:strRef>
          </c:cat>
          <c:val>
            <c:numRef>
              <c:f>Sheet1!$M$3:$O$3</c:f>
              <c:numCache>
                <c:formatCode>General</c:formatCode>
                <c:ptCount val="3"/>
                <c:pt idx="0">
                  <c:v>311.0</c:v>
                </c:pt>
                <c:pt idx="1">
                  <c:v>220.0</c:v>
                </c:pt>
                <c:pt idx="2">
                  <c:v>154.0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AB-49DE-AD8D-D3E8337AFA41}"/>
            </c:ext>
          </c:extLst>
        </c:ser>
        <c:ser>
          <c:idx val="1"/>
          <c:order val="1"/>
          <c:tx>
            <c:strRef>
              <c:f>Sheet1!$L$4</c:f>
              <c:strCache>
                <c:ptCount val="1"/>
                <c:pt idx="0">
                  <c:v>E75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Sheet1!$M$2:$O$2</c:f>
              <c:strCache>
                <c:ptCount val="3"/>
                <c:pt idx="0">
                  <c:v>Mode 2</c:v>
                </c:pt>
                <c:pt idx="1">
                  <c:v>Mode 4</c:v>
                </c:pt>
                <c:pt idx="2">
                  <c:v>Mode 5</c:v>
                </c:pt>
              </c:strCache>
            </c:strRef>
          </c:cat>
          <c:val>
            <c:numRef>
              <c:f>Sheet1!$M$4:$O$4</c:f>
              <c:numCache>
                <c:formatCode>General</c:formatCode>
                <c:ptCount val="3"/>
                <c:pt idx="0">
                  <c:v>71.0</c:v>
                </c:pt>
                <c:pt idx="1">
                  <c:v>43.0</c:v>
                </c:pt>
                <c:pt idx="2">
                  <c:v>41.0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AB-49DE-AD8D-D3E8337AFA41}"/>
            </c:ext>
          </c:extLst>
        </c:ser>
        <c:ser>
          <c:idx val="2"/>
          <c:order val="2"/>
          <c:tx>
            <c:strRef>
              <c:f>Sheet1!$L$5</c:f>
              <c:strCache>
                <c:ptCount val="1"/>
                <c:pt idx="0">
                  <c:v>93 Octane w/ Cat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Sheet1!$M$2:$O$2</c:f>
              <c:strCache>
                <c:ptCount val="3"/>
                <c:pt idx="0">
                  <c:v>Mode 2</c:v>
                </c:pt>
                <c:pt idx="1">
                  <c:v>Mode 4</c:v>
                </c:pt>
                <c:pt idx="2">
                  <c:v>Mode 5</c:v>
                </c:pt>
              </c:strCache>
            </c:strRef>
          </c:cat>
          <c:val>
            <c:numRef>
              <c:f>Sheet1!$M$5:$O$5</c:f>
              <c:numCache>
                <c:formatCode>General</c:formatCode>
                <c:ptCount val="3"/>
                <c:pt idx="0">
                  <c:v>34.0</c:v>
                </c:pt>
                <c:pt idx="1">
                  <c:v>12.0</c:v>
                </c:pt>
                <c:pt idx="2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AB-49DE-AD8D-D3E8337A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1271760"/>
        <c:axId val="-2018463424"/>
      </c:barChart>
      <c:catAx>
        <c:axId val="-204127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8463424"/>
        <c:crosses val="autoZero"/>
        <c:auto val="1"/>
        <c:lblAlgn val="ctr"/>
        <c:lblOffset val="100"/>
        <c:noMultiLvlLbl val="0"/>
      </c:catAx>
      <c:valAx>
        <c:axId val="-201846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27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</a:t>
            </a:r>
            <a:r>
              <a:rPr lang="en-US" baseline="0"/>
              <a:t> %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93 Octane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Mode 2</c:v>
                </c:pt>
                <c:pt idx="1">
                  <c:v>Mode 4</c:v>
                </c:pt>
                <c:pt idx="2">
                  <c:v>Mode 5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4.25</c:v>
                </c:pt>
                <c:pt idx="1">
                  <c:v>2.84</c:v>
                </c:pt>
                <c:pt idx="2">
                  <c:v>3.82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D0-48EB-A7F3-F37273010F61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E75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Mode 2</c:v>
                </c:pt>
                <c:pt idx="1">
                  <c:v>Mode 4</c:v>
                </c:pt>
                <c:pt idx="2">
                  <c:v>Mode 5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3.42</c:v>
                </c:pt>
                <c:pt idx="1">
                  <c:v>1.57</c:v>
                </c:pt>
                <c:pt idx="2">
                  <c:v>3.36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D0-48EB-A7F3-F37273010F61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93 Octane w/ Cat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Sheet1!$C$2:$E$2</c:f>
              <c:strCache>
                <c:ptCount val="3"/>
                <c:pt idx="0">
                  <c:v>Mode 2</c:v>
                </c:pt>
                <c:pt idx="1">
                  <c:v>Mode 4</c:v>
                </c:pt>
                <c:pt idx="2">
                  <c:v>Mode 5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5.76</c:v>
                </c:pt>
                <c:pt idx="1">
                  <c:v>4.53</c:v>
                </c:pt>
                <c:pt idx="2">
                  <c:v>9.68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D0-48EB-A7F3-F37273010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1118080"/>
        <c:axId val="-2020312352"/>
      </c:barChart>
      <c:catAx>
        <c:axId val="-20411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312352"/>
        <c:crosses val="autoZero"/>
        <c:auto val="1"/>
        <c:lblAlgn val="ctr"/>
        <c:lblOffset val="100"/>
        <c:noMultiLvlLbl val="0"/>
      </c:catAx>
      <c:valAx>
        <c:axId val="-202031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11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94329"/>
          </a:xfrm>
          <a:prstGeom prst="rect">
            <a:avLst/>
          </a:prstGeom>
          <a:solidFill>
            <a:srgbClr val="A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733800"/>
            <a:ext cx="7924800" cy="1219200"/>
          </a:xfrm>
        </p:spPr>
        <p:txBody>
          <a:bodyPr anchor="b"/>
          <a:lstStyle>
            <a:lvl1pPr algn="ctr">
              <a:defRPr sz="3600">
                <a:solidFill>
                  <a:srgbClr val="AF0000"/>
                </a:solidFill>
                <a:latin typeface="Myriad Pro" panose="020B0503030403020204" pitchFamily="34" charset="0"/>
                <a:ea typeface="Roboto Slab" pitchFamily="2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24" y="513745"/>
            <a:ext cx="3275951" cy="26363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34240"/>
            <a:ext cx="6553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A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79138"/>
            <a:ext cx="678610" cy="11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429000"/>
            <a:ext cx="7924800" cy="1219200"/>
          </a:xfrm>
        </p:spPr>
        <p:txBody>
          <a:bodyPr/>
          <a:lstStyle/>
          <a:p>
            <a:r>
              <a:rPr lang="en-US" dirty="0"/>
              <a:t>Re-Engineering a 2015 Polaris Indy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620000" cy="12909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2017 </a:t>
            </a:r>
            <a:r>
              <a:rPr lang="en-US" sz="2000" dirty="0"/>
              <a:t>SAE Clean Snowmobile Competition</a:t>
            </a:r>
          </a:p>
          <a:p>
            <a:r>
              <a:rPr lang="en-US" sz="2000" dirty="0"/>
              <a:t>Presented by: </a:t>
            </a:r>
            <a:r>
              <a:rPr lang="en-US" sz="2000" dirty="0" smtClean="0"/>
              <a:t>Josh </a:t>
            </a:r>
            <a:r>
              <a:rPr lang="en-US" sz="2000" dirty="0"/>
              <a:t>McCoy, Mike </a:t>
            </a:r>
            <a:r>
              <a:rPr lang="en-US" sz="2000" dirty="0" smtClean="0"/>
              <a:t>Waloch, Nathan </a:t>
            </a:r>
            <a:r>
              <a:rPr lang="en-US" sz="2000" dirty="0" err="1" smtClean="0"/>
              <a:t>Zabel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0" dirty="0"/>
              <a:t>3/7/16</a:t>
            </a:r>
          </a:p>
        </p:txBody>
      </p:sp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505199" cy="4171335"/>
          </a:xfrm>
        </p:spPr>
        <p:txBody>
          <a:bodyPr>
            <a:normAutofit/>
          </a:bodyPr>
          <a:lstStyle/>
          <a:p>
            <a:r>
              <a:rPr lang="en-US" dirty="0" smtClean="0"/>
              <a:t>GM </a:t>
            </a:r>
            <a:r>
              <a:rPr lang="en-US" dirty="0"/>
              <a:t>Flex Fuel Sensor</a:t>
            </a:r>
          </a:p>
          <a:p>
            <a:pPr lvl="1"/>
            <a:r>
              <a:rPr lang="en-US" dirty="0"/>
              <a:t>Measure ethanol </a:t>
            </a:r>
            <a:r>
              <a:rPr lang="en-US" dirty="0" smtClean="0"/>
              <a:t>content of fuel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Zietronix</a:t>
            </a:r>
            <a:r>
              <a:rPr lang="en-US" dirty="0" smtClean="0"/>
              <a:t> ECA</a:t>
            </a:r>
          </a:p>
          <a:p>
            <a:pPr lvl="1"/>
            <a:r>
              <a:rPr lang="en-US" dirty="0" smtClean="0"/>
              <a:t>Display ethanol content </a:t>
            </a:r>
          </a:p>
          <a:p>
            <a:pPr lvl="1"/>
            <a:r>
              <a:rPr lang="en-US" dirty="0" smtClean="0"/>
              <a:t>Convert frequency to 5 volt signal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Conversion to Ethanol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Fuel Economy and Emissions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Tuning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36443" y="1245704"/>
            <a:ext cx="3845485" cy="639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Fuel Compensation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28600" y="1885466"/>
                <a:ext cx="3352800" cy="36274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Auto tune to range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1.0 −1.1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Scale fuel using pressure correction </a:t>
                </a:r>
                <a:r>
                  <a:rPr lang="en-US" dirty="0" smtClean="0"/>
                  <a:t>table</a:t>
                </a:r>
              </a:p>
              <a:p>
                <a:r>
                  <a:rPr lang="en-US" dirty="0" smtClean="0"/>
                  <a:t>Allows use to run near </a:t>
                </a:r>
                <a:r>
                  <a:rPr lang="en-US" dirty="0" err="1" smtClean="0"/>
                  <a:t>stoich</a:t>
                </a:r>
                <a:r>
                  <a:rPr lang="en-US" dirty="0" smtClean="0"/>
                  <a:t> at all ethanol contents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8600" y="1885466"/>
                <a:ext cx="3352800" cy="3627438"/>
              </a:xfrm>
              <a:blipFill rotWithShape="0">
                <a:blip r:embed="rId2"/>
                <a:stretch>
                  <a:fillRect l="-2545" t="-3193" r="-4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85" y="1688376"/>
            <a:ext cx="4259182" cy="40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45357" y="2057400"/>
            <a:ext cx="2398643" cy="2819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Emissions data taken with a Horiba Mexa-584L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3922% decrease </a:t>
            </a:r>
            <a:r>
              <a:rPr lang="en-US" dirty="0"/>
              <a:t>on average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Emissions Results: HC, NO, CO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ABCDBB7-1E49-4EE3-9854-470E3240E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441098"/>
              </p:ext>
            </p:extLst>
          </p:nvPr>
        </p:nvGraphicFramePr>
        <p:xfrm>
          <a:off x="304800" y="1600200"/>
          <a:ext cx="54102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60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400800" y="3488530"/>
            <a:ext cx="2590800" cy="533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mtClean="0"/>
              <a:t>1268</a:t>
            </a:r>
            <a:r>
              <a:rPr lang="en-US" smtClean="0"/>
              <a:t>% </a:t>
            </a:r>
            <a:r>
              <a:rPr lang="en-US" dirty="0"/>
              <a:t>decrease on average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Emissions Results: HC, NO, CO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6EF2A2D-03A9-4006-BA9F-54914B110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284140"/>
              </p:ext>
            </p:extLst>
          </p:nvPr>
        </p:nvGraphicFramePr>
        <p:xfrm>
          <a:off x="838200" y="1524000"/>
          <a:ext cx="4876800" cy="446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5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48400" y="3124200"/>
            <a:ext cx="2590800" cy="16954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83</a:t>
            </a:r>
            <a:r>
              <a:rPr lang="en-US" dirty="0" smtClean="0"/>
              <a:t>% increase </a:t>
            </a:r>
            <a:r>
              <a:rPr lang="en-US" dirty="0"/>
              <a:t>on </a:t>
            </a:r>
            <a:r>
              <a:rPr lang="en-US" dirty="0" smtClean="0"/>
              <a:t>average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Believe that calibration was not accurate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Fuel Economy and Emissions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Emissions Results: HC, NO, CO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FBF4C44-BB8C-4400-9234-319046BF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947989"/>
              </p:ext>
            </p:extLst>
          </p:nvPr>
        </p:nvGraphicFramePr>
        <p:xfrm>
          <a:off x="304800" y="1474786"/>
          <a:ext cx="5638800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2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of stock snowmobile </a:t>
            </a:r>
          </a:p>
          <a:p>
            <a:pPr lvl="1"/>
            <a:r>
              <a:rPr lang="en-US" dirty="0" smtClean="0"/>
              <a:t>$8,399</a:t>
            </a:r>
            <a:endParaRPr lang="en-US" dirty="0"/>
          </a:p>
          <a:p>
            <a:r>
              <a:rPr lang="en-US" dirty="0" smtClean="0"/>
              <a:t>MSRP </a:t>
            </a:r>
            <a:r>
              <a:rPr lang="en-US" dirty="0"/>
              <a:t>calculated for competition</a:t>
            </a:r>
          </a:p>
          <a:p>
            <a:pPr lvl="1"/>
            <a:r>
              <a:rPr lang="en-US" dirty="0" smtClean="0"/>
              <a:t>$</a:t>
            </a:r>
            <a:r>
              <a:rPr lang="en-US" dirty="0" smtClean="0"/>
              <a:t>9,542.90</a:t>
            </a:r>
          </a:p>
          <a:p>
            <a:r>
              <a:rPr lang="en-US" dirty="0" smtClean="0"/>
              <a:t>Key Factors for Increase</a:t>
            </a:r>
          </a:p>
          <a:p>
            <a:pPr lvl="1"/>
            <a:r>
              <a:rPr lang="en-US" dirty="0" smtClean="0"/>
              <a:t>Power Commander V</a:t>
            </a:r>
          </a:p>
          <a:p>
            <a:pPr lvl="1"/>
            <a:r>
              <a:rPr lang="en-US" dirty="0" smtClean="0"/>
              <a:t>Big Wheel Kit</a:t>
            </a:r>
          </a:p>
          <a:p>
            <a:pPr lvl="1"/>
            <a:r>
              <a:rPr lang="en-US" dirty="0" smtClean="0"/>
              <a:t>Custom exhaust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624209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 smtClean="0"/>
              <a:t>Emissions</a:t>
            </a:r>
            <a:endParaRPr lang="en-US" dirty="0"/>
          </a:p>
          <a:p>
            <a:r>
              <a:rPr lang="en-US" dirty="0"/>
              <a:t>Full ethanol compensation</a:t>
            </a:r>
          </a:p>
          <a:p>
            <a:pPr lvl="1"/>
            <a:r>
              <a:rPr lang="en-US" dirty="0"/>
              <a:t>Consumer could run E0 to </a:t>
            </a:r>
            <a:r>
              <a:rPr lang="en-US" dirty="0" smtClean="0"/>
              <a:t>E100</a:t>
            </a:r>
            <a:endParaRPr lang="en-US" dirty="0"/>
          </a:p>
          <a:p>
            <a:r>
              <a:rPr lang="en-US" dirty="0"/>
              <a:t>Cost effective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357" y="3590717"/>
            <a:ext cx="4648200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7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sponsors!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6685"/>
            <a:ext cx="8763000" cy="3498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495940"/>
            <a:ext cx="12954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6207" b="36207"/>
          <a:stretch/>
        </p:blipFill>
        <p:spPr>
          <a:xfrm>
            <a:off x="7541660" y="4038600"/>
            <a:ext cx="1602340" cy="442025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10800000">
            <a:off x="7820247" y="4505434"/>
            <a:ext cx="1295400" cy="8908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400" y="4566085"/>
            <a:ext cx="1296624" cy="5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3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Snowmobile Choice</a:t>
            </a:r>
          </a:p>
          <a:p>
            <a:r>
              <a:rPr lang="en-US" dirty="0"/>
              <a:t>Chassis Improvements</a:t>
            </a:r>
          </a:p>
          <a:p>
            <a:pPr lvl="1"/>
            <a:r>
              <a:rPr lang="en-US" dirty="0"/>
              <a:t>Big Wheel </a:t>
            </a:r>
            <a:r>
              <a:rPr lang="en-US" dirty="0" smtClean="0"/>
              <a:t>Kit</a:t>
            </a:r>
          </a:p>
          <a:p>
            <a:pPr lvl="1"/>
            <a:r>
              <a:rPr lang="en-US" dirty="0" smtClean="0"/>
              <a:t>Track Selection</a:t>
            </a:r>
            <a:endParaRPr lang="en-US" dirty="0"/>
          </a:p>
          <a:p>
            <a:r>
              <a:rPr lang="en-US" dirty="0"/>
              <a:t>Noise Reduction</a:t>
            </a:r>
          </a:p>
          <a:p>
            <a:r>
              <a:rPr lang="en-US" dirty="0"/>
              <a:t>Fuel Economy and Emissions</a:t>
            </a:r>
          </a:p>
          <a:p>
            <a:pPr lvl="1"/>
            <a:r>
              <a:rPr lang="en-US" dirty="0" smtClean="0"/>
              <a:t>Ethanol Correction</a:t>
            </a:r>
          </a:p>
          <a:p>
            <a:pPr lvl="1"/>
            <a:r>
              <a:rPr lang="en-US" dirty="0" smtClean="0"/>
              <a:t>Tuning</a:t>
            </a:r>
            <a:endParaRPr lang="en-US" dirty="0"/>
          </a:p>
          <a:p>
            <a:pPr lvl="1"/>
            <a:r>
              <a:rPr lang="en-US" dirty="0"/>
              <a:t>Exhaust Modifications</a:t>
            </a:r>
          </a:p>
          <a:p>
            <a:pPr lvl="1"/>
            <a:r>
              <a:rPr lang="en-US" dirty="0"/>
              <a:t>Emission Results</a:t>
            </a:r>
          </a:p>
          <a:p>
            <a:r>
              <a:rPr lang="en-US" dirty="0"/>
              <a:t>Cost Effectiveness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035" y="25908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5867400" cy="4830763"/>
          </a:xfrm>
        </p:spPr>
        <p:txBody>
          <a:bodyPr/>
          <a:lstStyle/>
          <a:p>
            <a:r>
              <a:rPr lang="en-US" dirty="0"/>
              <a:t>2015 Polaris Indy </a:t>
            </a:r>
          </a:p>
          <a:p>
            <a:pPr lvl="1"/>
            <a:r>
              <a:rPr lang="en-US" dirty="0"/>
              <a:t>600cc Two-stroke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Power to weight ratio</a:t>
            </a:r>
          </a:p>
          <a:p>
            <a:pPr lvl="1"/>
            <a:r>
              <a:rPr lang="en-US" dirty="0"/>
              <a:t>Consumer appeal</a:t>
            </a:r>
          </a:p>
          <a:p>
            <a:pPr lvl="1"/>
            <a:r>
              <a:rPr lang="en-US" dirty="0"/>
              <a:t>Large market demand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Snowmobile Choice</a:t>
            </a:r>
          </a:p>
        </p:txBody>
      </p:sp>
      <p:pic>
        <p:nvPicPr>
          <p:cNvPr id="1026" name="Picture 2" descr="http://cdn-4.psndealer.com/e2/dealersite/images/newvehicles/2015/nv39815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65" y="20574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wheel kit is designed to reduce the rolling resistance of the track.</a:t>
            </a:r>
          </a:p>
          <a:p>
            <a:r>
              <a:rPr lang="en-US" dirty="0"/>
              <a:t>Improves fuel economy.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34554"/>
            <a:ext cx="75438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Chassis Improvements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Big Wheel Kit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02430" y="3962400"/>
            <a:ext cx="838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7787" y="5499854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1398" y="5480222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0639" y="2934990"/>
            <a:ext cx="3198680" cy="2399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34990"/>
            <a:ext cx="3192824" cy="23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1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29663" r="32039" b="12233"/>
          <a:stretch/>
        </p:blipFill>
        <p:spPr>
          <a:xfrm>
            <a:off x="783104" y="1549590"/>
            <a:ext cx="2336180" cy="1460113"/>
          </a:xfrm>
        </p:spPr>
      </p:pic>
      <p:sp>
        <p:nvSpPr>
          <p:cNvPr id="6" name="TextBox 5"/>
          <p:cNvSpPr txBox="1"/>
          <p:nvPr/>
        </p:nvSpPr>
        <p:spPr>
          <a:xfrm>
            <a:off x="243856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-Skid and stock 7.5” rear wheel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32903" r="36215" b="19685"/>
          <a:stretch/>
        </p:blipFill>
        <p:spPr>
          <a:xfrm>
            <a:off x="4007955" y="1522573"/>
            <a:ext cx="2340078" cy="172064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35474" r="37864" b="19980"/>
          <a:stretch/>
        </p:blipFill>
        <p:spPr>
          <a:xfrm>
            <a:off x="2915265" y="4331574"/>
            <a:ext cx="2224710" cy="121829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0" t="25789" r="31153" b="24957"/>
          <a:stretch/>
        </p:blipFill>
        <p:spPr>
          <a:xfrm>
            <a:off x="6096000" y="3811015"/>
            <a:ext cx="2667000" cy="175696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29663" r="32039" b="12233"/>
          <a:stretch/>
        </p:blipFill>
        <p:spPr>
          <a:xfrm>
            <a:off x="66366" y="4070090"/>
            <a:ext cx="2336180" cy="146011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119284" y="2243302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6499123" y="2193109"/>
            <a:ext cx="609600" cy="5348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2402546" y="4800146"/>
            <a:ext cx="457200" cy="4576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215027" y="4836511"/>
            <a:ext cx="609600" cy="5348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7429500" y="1756090"/>
            <a:ext cx="1235177" cy="1253613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962400"/>
            <a:ext cx="872715" cy="90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15265" y="554541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Skid with relocation bracket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8900" y="557043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of wheel is tangent to skid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1507" y="300970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-Skid and stock 7.5” rear wheel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4427" y="3209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-Skid with  10” Wheel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4200" y="30705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Bottom of wheel not tangent to skid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523166" y="134221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Myriad Pro" panose="020B0503030403020204" pitchFamily="34" charset="0"/>
                <a:ea typeface="Roboto Slab" pitchFamily="2" charset="0"/>
                <a:cs typeface="Arial" pitchFamily="34" charset="0"/>
              </a:defRPr>
            </a:lvl1pPr>
          </a:lstStyle>
          <a:p>
            <a:r>
              <a:rPr lang="en-US" sz="3700" dirty="0"/>
              <a:t>Chassis Improvements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2900" dirty="0"/>
              <a:t>Big Wheel 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265" y="1836622"/>
            <a:ext cx="7848600" cy="3886200"/>
          </a:xfrm>
        </p:spPr>
        <p:txBody>
          <a:bodyPr/>
          <a:lstStyle/>
          <a:p>
            <a:r>
              <a:rPr lang="en-US" sz="2400" dirty="0"/>
              <a:t>SolidWorks 2014</a:t>
            </a:r>
          </a:p>
          <a:p>
            <a:r>
              <a:rPr lang="en-US" sz="2400" dirty="0"/>
              <a:t>Yield Strength: 42,000 psi</a:t>
            </a:r>
          </a:p>
          <a:p>
            <a:r>
              <a:rPr lang="en-US" sz="2400" dirty="0"/>
              <a:t>Maximum Stress: 15,458 psi @ 500 </a:t>
            </a:r>
            <a:r>
              <a:rPr lang="en-US" sz="2400" dirty="0" err="1"/>
              <a:t>lbf</a:t>
            </a:r>
            <a:endParaRPr lang="en-US" sz="2400" dirty="0"/>
          </a:p>
          <a:p>
            <a:r>
              <a:rPr lang="en-US" sz="2400" dirty="0"/>
              <a:t>Maximum Strain: 735 </a:t>
            </a:r>
            <a:r>
              <a:rPr lang="el-GR" sz="2400" dirty="0"/>
              <a:t>με</a:t>
            </a:r>
            <a:endParaRPr lang="en-US" sz="2400" dirty="0"/>
          </a:p>
          <a:p>
            <a:r>
              <a:rPr lang="en-US" sz="2400" dirty="0"/>
              <a:t>Minimum Factor of Safety: 2.74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Chassis Improvements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Big Wheel Kit</a:t>
            </a:r>
            <a:endParaRPr lang="en-US" dirty="0"/>
          </a:p>
        </p:txBody>
      </p:sp>
      <p:pic>
        <p:nvPicPr>
          <p:cNvPr id="2050" name="Picture 2" descr="C:\Users\e1715244\Desktop\1st Principal St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72" y="1676400"/>
            <a:ext cx="3069477" cy="16908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1715244\Desktop\Stre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90"/>
          <a:stretch/>
        </p:blipFill>
        <p:spPr bwMode="auto">
          <a:xfrm>
            <a:off x="920072" y="4147066"/>
            <a:ext cx="3089084" cy="16908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1715244\Desktop\F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30" y="3962400"/>
            <a:ext cx="3091016" cy="169087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5572" y="3367278"/>
            <a:ext cx="16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 at 500 </a:t>
            </a:r>
            <a:r>
              <a:rPr lang="en-US" dirty="0" err="1"/>
              <a:t>lbf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5603" y="5837944"/>
            <a:ext cx="167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 at 500 </a:t>
            </a:r>
            <a:r>
              <a:rPr lang="en-US" dirty="0" err="1"/>
              <a:t>lbf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1560" y="5653278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Factor of Safety at 500 </a:t>
            </a:r>
            <a:r>
              <a:rPr lang="en-US" dirty="0" err="1"/>
              <a:t>lbf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952" y="1374957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F2B45"/>
                </a:solidFill>
                <a:latin typeface="Myriad Pro" panose="020B0503030403020204" charset="0"/>
              </a:rPr>
              <a:t>FEA Results</a:t>
            </a:r>
          </a:p>
        </p:txBody>
      </p:sp>
    </p:spTree>
    <p:extLst>
      <p:ext uri="{BB962C8B-B14F-4D97-AF65-F5344CB8AC3E}">
        <p14:creationId xmlns:p14="http://schemas.microsoft.com/office/powerpoint/2010/main" val="291292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Chassis Improvements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/>
              <a:t>Big Wheel Kit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Physical Experiment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00600" y="1858095"/>
            <a:ext cx="3909175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Strain measurements taken with 3 element strain gauges</a:t>
            </a:r>
          </a:p>
          <a:p>
            <a:r>
              <a:rPr lang="en-US" dirty="0"/>
              <a:t>FEA and Lab experimental strain values matched within 20%</a:t>
            </a:r>
          </a:p>
          <a:p>
            <a:r>
              <a:rPr lang="en-US" dirty="0"/>
              <a:t>FOS was verified within </a:t>
            </a:r>
          </a:p>
          <a:p>
            <a:pPr marL="0" indent="0">
              <a:buNone/>
            </a:pPr>
            <a:r>
              <a:rPr lang="en-US" dirty="0"/>
              <a:t>     ± 0.2</a:t>
            </a:r>
          </a:p>
          <a:p>
            <a:r>
              <a:rPr lang="en-US" dirty="0"/>
              <a:t>12% reduction in rolling resistance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79" y="5190292"/>
            <a:ext cx="418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Principal Strains Taken at Center of Bracket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4227" r="7115" b="2691"/>
          <a:stretch/>
        </p:blipFill>
        <p:spPr>
          <a:xfrm>
            <a:off x="304800" y="1841162"/>
            <a:ext cx="4399977" cy="32266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1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Custom designed multi-chambered muffler</a:t>
            </a:r>
          </a:p>
          <a:p>
            <a:r>
              <a:rPr lang="en-US" dirty="0"/>
              <a:t>D</a:t>
            </a:r>
            <a:r>
              <a:rPr lang="en-US" dirty="0" smtClean="0"/>
              <a:t>esign featuring chambers and perforated tubing</a:t>
            </a:r>
          </a:p>
          <a:p>
            <a:r>
              <a:rPr lang="en-US" dirty="0" smtClean="0"/>
              <a:t>Forced to remove due to issues with backpressure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Reduction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3962400" cy="41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91000" cy="4830763"/>
          </a:xfrm>
        </p:spPr>
        <p:txBody>
          <a:bodyPr/>
          <a:lstStyle/>
          <a:p>
            <a:r>
              <a:rPr lang="en-US" dirty="0" smtClean="0"/>
              <a:t>3 Way Catalyst designed through collaboration by BASF and Emitec</a:t>
            </a:r>
          </a:p>
          <a:p>
            <a:endParaRPr lang="en-US" dirty="0" smtClean="0"/>
          </a:p>
          <a:p>
            <a:r>
              <a:rPr lang="en-US" dirty="0" smtClean="0"/>
              <a:t>Mounted by modifying  </a:t>
            </a:r>
            <a:r>
              <a:rPr lang="en-US" dirty="0" err="1" smtClean="0"/>
              <a:t>Sno</a:t>
            </a:r>
            <a:r>
              <a:rPr lang="en-US" dirty="0" smtClean="0"/>
              <a:t>-Stuff </a:t>
            </a:r>
            <a:r>
              <a:rPr lang="en-US" dirty="0"/>
              <a:t>t</a:t>
            </a:r>
            <a:r>
              <a:rPr lang="en-US" dirty="0" smtClean="0"/>
              <a:t>rail can</a:t>
            </a:r>
          </a:p>
          <a:p>
            <a:endParaRPr lang="en-US" dirty="0"/>
          </a:p>
          <a:p>
            <a:r>
              <a:rPr lang="en-US" dirty="0" smtClean="0"/>
              <a:t>Heat shield and wrap used  to protect other components from heat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Converter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0" y="22098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</TotalTime>
  <Words>416</Words>
  <Application>Microsoft Macintosh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Myriad Pro</vt:lpstr>
      <vt:lpstr>Roboto Slab</vt:lpstr>
      <vt:lpstr>Cambria Math</vt:lpstr>
      <vt:lpstr>1_Office Theme</vt:lpstr>
      <vt:lpstr>Re-Engineering a 2015 Polaris Indy</vt:lpstr>
      <vt:lpstr>Outline</vt:lpstr>
      <vt:lpstr>Snowmobile Choice</vt:lpstr>
      <vt:lpstr>Chassis Improvements  Big Wheel Kit</vt:lpstr>
      <vt:lpstr>PowerPoint Presentation</vt:lpstr>
      <vt:lpstr>Chassis Improvements  Big Wheel Kit</vt:lpstr>
      <vt:lpstr>Chassis Improvements  Big Wheel Kit</vt:lpstr>
      <vt:lpstr>Noise Reduction</vt:lpstr>
      <vt:lpstr>Catalytic Converter</vt:lpstr>
      <vt:lpstr>Fuel Economy and Emissions  Conversion to Ethanol</vt:lpstr>
      <vt:lpstr>Fuel Economy and Emissions  Tuning</vt:lpstr>
      <vt:lpstr>Fuel Economy and Emissions  Emissions Results: HC, NO, CO</vt:lpstr>
      <vt:lpstr>Fuel Economy and Emissions  Emissions Results: HC, NO, CO</vt:lpstr>
      <vt:lpstr>Fuel Economy and Emissions  Emissions Results: HC, NO, CO</vt:lpstr>
      <vt:lpstr>Cost Effectiveness</vt:lpstr>
      <vt:lpstr>Conclusion</vt:lpstr>
      <vt:lpstr>Thank you to our sponsors!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Michael Waloch</cp:lastModifiedBy>
  <cp:revision>134</cp:revision>
  <dcterms:created xsi:type="dcterms:W3CDTF">2010-05-18T23:17:18Z</dcterms:created>
  <dcterms:modified xsi:type="dcterms:W3CDTF">2017-03-08T16:58:35Z</dcterms:modified>
</cp:coreProperties>
</file>