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1"/>
  </p:sldMasterIdLst>
  <p:notesMasterIdLst>
    <p:notesMasterId r:id="rId20"/>
  </p:notesMasterIdLst>
  <p:handoutMasterIdLst>
    <p:handoutMasterId r:id="rId21"/>
  </p:handoutMasterIdLst>
  <p:sldIdLst>
    <p:sldId id="271" r:id="rId2"/>
    <p:sldId id="272" r:id="rId3"/>
    <p:sldId id="287" r:id="rId4"/>
    <p:sldId id="273" r:id="rId5"/>
    <p:sldId id="274" r:id="rId6"/>
    <p:sldId id="275" r:id="rId7"/>
    <p:sldId id="276" r:id="rId8"/>
    <p:sldId id="291" r:id="rId9"/>
    <p:sldId id="279" r:id="rId10"/>
    <p:sldId id="280" r:id="rId11"/>
    <p:sldId id="288" r:id="rId12"/>
    <p:sldId id="281" r:id="rId13"/>
    <p:sldId id="282" r:id="rId14"/>
    <p:sldId id="290" r:id="rId15"/>
    <p:sldId id="289" r:id="rId16"/>
    <p:sldId id="286" r:id="rId17"/>
    <p:sldId id="283" r:id="rId18"/>
    <p:sldId id="284" r:id="rId19"/>
  </p:sldIdLst>
  <p:sldSz cx="9144000" cy="6858000" type="screen4x3"/>
  <p:notesSz cx="6858000" cy="9144000"/>
  <p:embeddedFontLst>
    <p:embeddedFont>
      <p:font typeface="Myriad Pro" panose="020B0503030403020204" charset="0"/>
      <p:regular r:id="rId22"/>
      <p:bold r:id="rId23"/>
      <p:italic r:id="rId24"/>
      <p:boldItalic r:id="rId25"/>
    </p:embeddedFont>
    <p:embeddedFont>
      <p:font typeface="Roboto Slab" panose="020B060402020202020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B45"/>
    <a:srgbClr val="A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67" autoAdjust="0"/>
    <p:restoredTop sz="86218" autoAdjust="0"/>
  </p:normalViewPr>
  <p:slideViewPr>
    <p:cSldViewPr>
      <p:cViewPr varScale="1">
        <p:scale>
          <a:sx n="72" d="100"/>
          <a:sy n="72" d="100"/>
        </p:scale>
        <p:origin x="1362" y="72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53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00E0-8A82-468F-9B2B-F8EB4AB6399D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C4D65-DA11-4126-9556-9310B8956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7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F7AD5-1E06-481F-9C05-C3A40CB42C63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22EF-CF13-4EA3-BA93-BBE40C15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3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194329"/>
          </a:xfrm>
          <a:prstGeom prst="rect">
            <a:avLst/>
          </a:prstGeom>
          <a:solidFill>
            <a:srgbClr val="A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733800"/>
            <a:ext cx="7924800" cy="1219200"/>
          </a:xfrm>
        </p:spPr>
        <p:txBody>
          <a:bodyPr anchor="b"/>
          <a:lstStyle>
            <a:lvl1pPr algn="ctr">
              <a:defRPr sz="3600">
                <a:solidFill>
                  <a:srgbClr val="AF0000"/>
                </a:solidFill>
                <a:latin typeface="Myriad Pro" panose="020B0503030403020204" pitchFamily="34" charset="0"/>
                <a:ea typeface="Roboto Slab" pitchFamily="2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24" y="513745"/>
            <a:ext cx="3275951" cy="26363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34240"/>
            <a:ext cx="65532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5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464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2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03597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95400"/>
            <a:ext cx="7620000" cy="5334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AF0000"/>
                </a:solidFill>
              </a:defRPr>
            </a:lvl1pPr>
          </a:lstStyle>
          <a:p>
            <a:pPr lvl="0"/>
            <a:r>
              <a:rPr lang="en-US" dirty="0"/>
              <a:t>Sub-Header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9578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51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581400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581400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22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84548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A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3845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6425" y="1219200"/>
            <a:ext cx="38131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A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425" y="1858962"/>
            <a:ext cx="3813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0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A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76A6A54-2A6B-4242-B691-C4DE4231F394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32460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2FED1A7-FB98-43FD-AA3D-E7C3EC56B2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79138"/>
            <a:ext cx="678610" cy="118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6" r:id="rId3"/>
    <p:sldLayoutId id="2147483661" r:id="rId4"/>
    <p:sldLayoutId id="2147483665" r:id="rId5"/>
    <p:sldLayoutId id="2147483662" r:id="rId6"/>
    <p:sldLayoutId id="2147483663" r:id="rId7"/>
    <p:sldLayoutId id="2147483664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Myriad Pro" panose="020B0503030403020204" pitchFamily="34" charset="0"/>
          <a:ea typeface="Roboto Slab" pitchFamily="2" charset="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microsoft.com/office/2007/relationships/hdphoto" Target="../media/hdphoto1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429000"/>
            <a:ext cx="7924800" cy="1219200"/>
          </a:xfrm>
        </p:spPr>
        <p:txBody>
          <a:bodyPr/>
          <a:lstStyle/>
          <a:p>
            <a:r>
              <a:rPr lang="en-US" dirty="0"/>
              <a:t>Re-Engineering a 2015 Polaris Indy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4876800"/>
            <a:ext cx="7620000" cy="1290902"/>
          </a:xfrm>
        </p:spPr>
        <p:txBody>
          <a:bodyPr>
            <a:normAutofit/>
          </a:bodyPr>
          <a:lstStyle/>
          <a:p>
            <a:r>
              <a:rPr lang="en-US" sz="2000" dirty="0"/>
              <a:t>2016 SAE Clean Snowmobile Competition</a:t>
            </a:r>
          </a:p>
          <a:p>
            <a:r>
              <a:rPr lang="en-US" sz="2000" dirty="0"/>
              <a:t>Presented by: Pryce McDaniel, Josh McCoy, Mike </a:t>
            </a:r>
            <a:r>
              <a:rPr lang="en-US" sz="2000" dirty="0" err="1"/>
              <a:t>Waloch</a:t>
            </a:r>
            <a:br>
              <a:rPr lang="en-US" sz="2000" dirty="0"/>
            </a:br>
            <a:r>
              <a:rPr lang="en-US" sz="2000" b="0" dirty="0"/>
              <a:t>3/7/16</a:t>
            </a:r>
          </a:p>
        </p:txBody>
      </p:sp>
    </p:spTree>
    <p:extLst>
      <p:ext uri="{BB962C8B-B14F-4D97-AF65-F5344CB8AC3E}">
        <p14:creationId xmlns:p14="http://schemas.microsoft.com/office/powerpoint/2010/main" val="23924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Fuel Economy and Emissions</a:t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/>
              <a:t>Real-Time Ethanol Compensation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36443" y="1245704"/>
            <a:ext cx="3845485" cy="6397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Fuel Compensation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28600" y="1885466"/>
            <a:ext cx="2895600" cy="3627438"/>
          </a:xfrm>
        </p:spPr>
        <p:txBody>
          <a:bodyPr>
            <a:normAutofit/>
          </a:bodyPr>
          <a:lstStyle/>
          <a:p>
            <a:r>
              <a:rPr lang="en-US" dirty="0"/>
              <a:t>Fuel increase for 0~100% ethanol</a:t>
            </a:r>
          </a:p>
          <a:p>
            <a:r>
              <a:rPr lang="en-US" dirty="0"/>
              <a:t>Linear scale based on % ethanol</a:t>
            </a:r>
          </a:p>
          <a:p>
            <a:r>
              <a:rPr lang="en-US" dirty="0"/>
              <a:t>Based on RPM and throttle position range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57" y="1676400"/>
            <a:ext cx="5827643" cy="43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Fuel Economy and Emissions</a:t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/>
              <a:t>Real-Time Ethanol Compensation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3"/>
          </p:nvPr>
        </p:nvSpPr>
        <p:spPr>
          <a:xfrm>
            <a:off x="0" y="1089819"/>
            <a:ext cx="3813175" cy="639762"/>
          </a:xfrm>
        </p:spPr>
        <p:txBody>
          <a:bodyPr/>
          <a:lstStyle/>
          <a:p>
            <a:r>
              <a:rPr lang="en-US" dirty="0"/>
              <a:t>Ignition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304801" y="1858962"/>
            <a:ext cx="2819399" cy="4084638"/>
          </a:xfrm>
        </p:spPr>
        <p:txBody>
          <a:bodyPr>
            <a:normAutofit/>
          </a:bodyPr>
          <a:lstStyle/>
          <a:p>
            <a:r>
              <a:rPr lang="en-US" dirty="0"/>
              <a:t>Ignition timing advance by 0~4 ⁰BTDC</a:t>
            </a:r>
          </a:p>
          <a:p>
            <a:r>
              <a:rPr lang="en-US" dirty="0"/>
              <a:t>Based on RPM and throttle position range</a:t>
            </a:r>
          </a:p>
          <a:p>
            <a:r>
              <a:rPr lang="en-US" dirty="0"/>
              <a:t>Max 4 ⁰ advance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76400"/>
            <a:ext cx="6019800" cy="45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0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Bosch KS-4-K1 Knock Sensor</a:t>
            </a:r>
          </a:p>
          <a:p>
            <a:endParaRPr lang="en-US" dirty="0"/>
          </a:p>
          <a:p>
            <a:r>
              <a:rPr lang="en-US" dirty="0"/>
              <a:t>Used for ignition trim</a:t>
            </a:r>
          </a:p>
          <a:p>
            <a:pPr lvl="1"/>
            <a:r>
              <a:rPr lang="en-US" dirty="0"/>
              <a:t>Sampled between 10~40⁰ BTDC</a:t>
            </a:r>
          </a:p>
          <a:p>
            <a:pPr lvl="1"/>
            <a:r>
              <a:rPr lang="en-US" dirty="0"/>
              <a:t>MAX delay of 4⁰ BTDC</a:t>
            </a:r>
          </a:p>
          <a:p>
            <a:endParaRPr lang="en-US" dirty="0"/>
          </a:p>
          <a:p>
            <a:r>
              <a:rPr lang="en-US" dirty="0"/>
              <a:t>Protects engine while running lean conditions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Fuel Economy and Emissions</a:t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/>
              <a:t>Knock Control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81200"/>
            <a:ext cx="3880670" cy="39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745357" y="2057400"/>
            <a:ext cx="2398643" cy="2819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Emissions data taken with a Horiba Mexa-584L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3.76% increase on average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Fuel Economy and Emissions</a:t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/>
              <a:t>Emissions Results: HC, NO, CO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7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692348" y="3486150"/>
            <a:ext cx="2590800" cy="5333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42.1% decrease on average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Fuel Economy and Emissions</a:t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/>
              <a:t>Emissions Results: HC, NO, CO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4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692348" y="3486150"/>
            <a:ext cx="2590800" cy="5333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44.9% decrease on average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Fuel Economy and Emissions</a:t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/>
              <a:t>Emissions Results: HC, NO, CO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0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MSRP calculated for competition</a:t>
            </a:r>
          </a:p>
          <a:p>
            <a:pPr lvl="1"/>
            <a:r>
              <a:rPr lang="en-US" dirty="0"/>
              <a:t>$13,518</a:t>
            </a:r>
          </a:p>
          <a:p>
            <a:r>
              <a:rPr lang="en-US" dirty="0"/>
              <a:t>Considerations</a:t>
            </a:r>
          </a:p>
          <a:p>
            <a:pPr lvl="1"/>
            <a:r>
              <a:rPr lang="en-US" dirty="0" err="1"/>
              <a:t>Vipec</a:t>
            </a:r>
            <a:r>
              <a:rPr lang="en-US" dirty="0"/>
              <a:t>: $2,195</a:t>
            </a:r>
          </a:p>
          <a:p>
            <a:pPr lvl="1"/>
            <a:r>
              <a:rPr lang="en-US" dirty="0"/>
              <a:t>Axle Relocation bracket: $58</a:t>
            </a:r>
          </a:p>
          <a:p>
            <a:r>
              <a:rPr lang="en-US" dirty="0"/>
              <a:t>Adjusted MSRP</a:t>
            </a:r>
          </a:p>
          <a:p>
            <a:pPr lvl="1"/>
            <a:r>
              <a:rPr lang="en-US" dirty="0"/>
              <a:t>$11,265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624209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Emissions</a:t>
            </a:r>
          </a:p>
          <a:p>
            <a:pPr lvl="1"/>
            <a:r>
              <a:rPr lang="en-US" dirty="0"/>
              <a:t>45% decrease in Carbon Monoxide</a:t>
            </a:r>
          </a:p>
          <a:p>
            <a:r>
              <a:rPr lang="en-US" dirty="0"/>
              <a:t>Full ethanol compensation</a:t>
            </a:r>
          </a:p>
          <a:p>
            <a:pPr lvl="1"/>
            <a:r>
              <a:rPr lang="en-US" dirty="0"/>
              <a:t>Consumer could run E0 to E100</a:t>
            </a:r>
          </a:p>
          <a:p>
            <a:r>
              <a:rPr lang="en-US" dirty="0"/>
              <a:t>Exhaust noise reduced </a:t>
            </a:r>
          </a:p>
          <a:p>
            <a:pPr marL="0" indent="0">
              <a:buNone/>
            </a:pPr>
            <a:r>
              <a:rPr lang="en-US" dirty="0"/>
              <a:t>    10%</a:t>
            </a:r>
          </a:p>
          <a:p>
            <a:r>
              <a:rPr lang="en-US" dirty="0"/>
              <a:t>Cost effective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357" y="3590717"/>
            <a:ext cx="4648200" cy="26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77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to our sponsors!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46685"/>
            <a:ext cx="8763000" cy="3498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495940"/>
            <a:ext cx="12954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6207" b="36207"/>
          <a:stretch/>
        </p:blipFill>
        <p:spPr>
          <a:xfrm>
            <a:off x="7541660" y="4038600"/>
            <a:ext cx="1602340" cy="442025"/>
          </a:xfrm>
          <a:prstGeom prst="rect">
            <a:avLst/>
          </a:prstGeom>
        </p:spPr>
      </p:pic>
      <p:sp>
        <p:nvSpPr>
          <p:cNvPr id="9" name="Isosceles Triangle 8"/>
          <p:cNvSpPr/>
          <p:nvPr/>
        </p:nvSpPr>
        <p:spPr>
          <a:xfrm rot="10800000">
            <a:off x="7820247" y="4505434"/>
            <a:ext cx="1295400" cy="8908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2400" y="4566085"/>
            <a:ext cx="1296624" cy="54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3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Snowmobile Choice</a:t>
            </a:r>
          </a:p>
          <a:p>
            <a:r>
              <a:rPr lang="en-US" dirty="0"/>
              <a:t>Chassis Improvements</a:t>
            </a:r>
          </a:p>
          <a:p>
            <a:pPr lvl="1"/>
            <a:r>
              <a:rPr lang="en-US" dirty="0"/>
              <a:t>Big Wheel Kit</a:t>
            </a:r>
          </a:p>
          <a:p>
            <a:r>
              <a:rPr lang="en-US" dirty="0"/>
              <a:t>Noise Reduction</a:t>
            </a:r>
          </a:p>
          <a:p>
            <a:r>
              <a:rPr lang="en-US" dirty="0"/>
              <a:t>Fuel Economy and Emissions</a:t>
            </a:r>
          </a:p>
          <a:p>
            <a:pPr lvl="1"/>
            <a:r>
              <a:rPr lang="en-US" dirty="0"/>
              <a:t>Conversion to Ethanol</a:t>
            </a:r>
          </a:p>
          <a:p>
            <a:pPr lvl="1"/>
            <a:r>
              <a:rPr lang="en-US" dirty="0"/>
              <a:t>Real-Time Fuel Compensation</a:t>
            </a:r>
          </a:p>
          <a:p>
            <a:pPr lvl="1"/>
            <a:r>
              <a:rPr lang="en-US" dirty="0"/>
              <a:t>Knock Control</a:t>
            </a:r>
          </a:p>
          <a:p>
            <a:pPr lvl="1"/>
            <a:r>
              <a:rPr lang="en-US" dirty="0"/>
              <a:t>Exhaust Modifications</a:t>
            </a:r>
          </a:p>
          <a:p>
            <a:pPr lvl="1"/>
            <a:r>
              <a:rPr lang="en-US" dirty="0"/>
              <a:t>Emission Results</a:t>
            </a:r>
          </a:p>
          <a:p>
            <a:r>
              <a:rPr lang="en-US" dirty="0"/>
              <a:t>Cost Effectiveness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035" y="25908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5867400" cy="4830763"/>
          </a:xfrm>
        </p:spPr>
        <p:txBody>
          <a:bodyPr/>
          <a:lstStyle/>
          <a:p>
            <a:r>
              <a:rPr lang="en-US" dirty="0"/>
              <a:t>2015 Polaris Indy </a:t>
            </a:r>
          </a:p>
          <a:p>
            <a:pPr lvl="1"/>
            <a:r>
              <a:rPr lang="en-US" dirty="0"/>
              <a:t>600cc Two-stroke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Power to weight ratio</a:t>
            </a:r>
          </a:p>
          <a:p>
            <a:pPr lvl="1"/>
            <a:r>
              <a:rPr lang="en-US" dirty="0"/>
              <a:t>Consumer appeal</a:t>
            </a:r>
          </a:p>
          <a:p>
            <a:pPr lvl="1"/>
            <a:r>
              <a:rPr lang="en-US" dirty="0"/>
              <a:t>Large market demand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Snowmobile Choice</a:t>
            </a:r>
          </a:p>
        </p:txBody>
      </p:sp>
      <p:pic>
        <p:nvPicPr>
          <p:cNvPr id="1026" name="Picture 2" descr="http://cdn-4.psndealer.com/e2/dealersite/images/newvehicles/2015/nv39815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65" y="20574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wheel kit is designed to reduce the rolling resistance of the track.</a:t>
            </a:r>
          </a:p>
          <a:p>
            <a:r>
              <a:rPr lang="en-US" dirty="0"/>
              <a:t>Improves fuel economy.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34554"/>
            <a:ext cx="7543800" cy="1066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Chassis Improvements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/>
              <a:t>Big Wheel Kit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21" y="3048000"/>
            <a:ext cx="3048000" cy="2286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202430" y="3962400"/>
            <a:ext cx="838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7619" t="30876" r="2762" b="8566"/>
          <a:stretch/>
        </p:blipFill>
        <p:spPr>
          <a:xfrm>
            <a:off x="5065344" y="3051089"/>
            <a:ext cx="3119757" cy="2279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7787" y="5499854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1398" y="5480222"/>
            <a:ext cx="6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85931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29663" r="32039" b="12233"/>
          <a:stretch/>
        </p:blipFill>
        <p:spPr>
          <a:xfrm>
            <a:off x="783104" y="1549590"/>
            <a:ext cx="2336180" cy="1460113"/>
          </a:xfrm>
        </p:spPr>
      </p:pic>
      <p:sp>
        <p:nvSpPr>
          <p:cNvPr id="6" name="TextBox 5"/>
          <p:cNvSpPr txBox="1"/>
          <p:nvPr/>
        </p:nvSpPr>
        <p:spPr>
          <a:xfrm>
            <a:off x="243856" y="5562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-Skid and stock 7.5” rear wheel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2" t="32903" r="36215" b="19685"/>
          <a:stretch/>
        </p:blipFill>
        <p:spPr>
          <a:xfrm>
            <a:off x="4007955" y="1522573"/>
            <a:ext cx="2340078" cy="172064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35474" r="37864" b="19980"/>
          <a:stretch/>
        </p:blipFill>
        <p:spPr>
          <a:xfrm>
            <a:off x="2915265" y="4331574"/>
            <a:ext cx="2224710" cy="121829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0" t="25789" r="31153" b="24957"/>
          <a:stretch/>
        </p:blipFill>
        <p:spPr>
          <a:xfrm>
            <a:off x="6096000" y="3811015"/>
            <a:ext cx="2667000" cy="1756965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29663" r="32039" b="12233"/>
          <a:stretch/>
        </p:blipFill>
        <p:spPr>
          <a:xfrm>
            <a:off x="66366" y="4070090"/>
            <a:ext cx="2336180" cy="1460113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3119284" y="2243302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qual 2"/>
          <p:cNvSpPr/>
          <p:nvPr/>
        </p:nvSpPr>
        <p:spPr>
          <a:xfrm>
            <a:off x="6499123" y="2193109"/>
            <a:ext cx="609600" cy="53482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lus 10"/>
          <p:cNvSpPr/>
          <p:nvPr/>
        </p:nvSpPr>
        <p:spPr>
          <a:xfrm>
            <a:off x="2402546" y="4800146"/>
            <a:ext cx="457200" cy="45766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5215027" y="4836511"/>
            <a:ext cx="609600" cy="53482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&quot;No&quot; Symbol 12"/>
          <p:cNvSpPr/>
          <p:nvPr/>
        </p:nvSpPr>
        <p:spPr>
          <a:xfrm>
            <a:off x="7429500" y="1756090"/>
            <a:ext cx="1235177" cy="1253613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3962400"/>
            <a:ext cx="872715" cy="90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15265" y="554541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Skid with relocation bracket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38900" y="557043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Bottom of wheel is tangent to skid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1507" y="3009703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-Skid and stock 7.5” rear wheel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24427" y="32090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-Skid with  10” Wheel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4200" y="30705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Bottom of wheel not tangent to skid</a:t>
            </a:r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523166" y="134221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Myriad Pro" panose="020B0503030403020204" pitchFamily="34" charset="0"/>
                <a:ea typeface="Roboto Slab" pitchFamily="2" charset="0"/>
                <a:cs typeface="Arial" pitchFamily="34" charset="0"/>
              </a:defRPr>
            </a:lvl1pPr>
          </a:lstStyle>
          <a:p>
            <a:r>
              <a:rPr lang="en-US" sz="3700" dirty="0"/>
              <a:t>Chassis Improvements</a:t>
            </a:r>
            <a:br>
              <a:rPr lang="en-US" dirty="0"/>
            </a:br>
            <a:r>
              <a:rPr lang="en-US" dirty="0"/>
              <a:t>	</a:t>
            </a:r>
            <a:r>
              <a:rPr lang="en-US" sz="2900" dirty="0"/>
              <a:t>Big Wheel 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11" grpId="0" animBg="1"/>
      <p:bldP spid="12" grpId="0" animBg="1"/>
      <p:bldP spid="13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8265" y="1836622"/>
            <a:ext cx="7848600" cy="3886200"/>
          </a:xfrm>
        </p:spPr>
        <p:txBody>
          <a:bodyPr/>
          <a:lstStyle/>
          <a:p>
            <a:r>
              <a:rPr lang="en-US" sz="2400" dirty="0"/>
              <a:t>SolidWorks 2014</a:t>
            </a:r>
          </a:p>
          <a:p>
            <a:r>
              <a:rPr lang="en-US" sz="2400" dirty="0"/>
              <a:t>Yield Strength: 42,000 psi</a:t>
            </a:r>
          </a:p>
          <a:p>
            <a:r>
              <a:rPr lang="en-US" sz="2400" dirty="0"/>
              <a:t>Maximum Stress: 15,458 psi @ 500 </a:t>
            </a:r>
            <a:r>
              <a:rPr lang="en-US" sz="2400" dirty="0" err="1"/>
              <a:t>lbf</a:t>
            </a:r>
            <a:endParaRPr lang="en-US" sz="2400" dirty="0"/>
          </a:p>
          <a:p>
            <a:r>
              <a:rPr lang="en-US" sz="2400" dirty="0"/>
              <a:t>Maximum Strain: 735 </a:t>
            </a:r>
            <a:r>
              <a:rPr lang="el-GR" sz="2400" dirty="0"/>
              <a:t>με</a:t>
            </a:r>
            <a:endParaRPr lang="en-US" sz="2400" dirty="0"/>
          </a:p>
          <a:p>
            <a:r>
              <a:rPr lang="en-US" sz="2400" dirty="0"/>
              <a:t>Minimum Factor of Safety: 2.74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Chassis Improvements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/>
              <a:t>Big Wheel Kit</a:t>
            </a:r>
            <a:endParaRPr lang="en-US" dirty="0"/>
          </a:p>
        </p:txBody>
      </p:sp>
      <p:pic>
        <p:nvPicPr>
          <p:cNvPr id="2050" name="Picture 2" descr="C:\Users\e1715244\Desktop\1st Principal Str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172" y="1676400"/>
            <a:ext cx="3069477" cy="169087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1715244\Desktop\Stres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90"/>
          <a:stretch/>
        </p:blipFill>
        <p:spPr bwMode="auto">
          <a:xfrm>
            <a:off x="920072" y="4147066"/>
            <a:ext cx="3089084" cy="169087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1715244\Desktop\F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630" y="3962400"/>
            <a:ext cx="3091016" cy="169087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5572" y="3367278"/>
            <a:ext cx="166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Strain at 500 </a:t>
            </a:r>
            <a:r>
              <a:rPr lang="en-US" dirty="0" err="1"/>
              <a:t>lbf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25603" y="5837944"/>
            <a:ext cx="1678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Stress at 500 </a:t>
            </a:r>
            <a:r>
              <a:rPr lang="en-US" dirty="0" err="1"/>
              <a:t>lbf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1560" y="5653278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Factor of Safety at 500 </a:t>
            </a:r>
            <a:r>
              <a:rPr lang="en-US" dirty="0" err="1"/>
              <a:t>lbf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4952" y="1374957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F2B45"/>
                </a:solidFill>
                <a:latin typeface="Myriad Pro" panose="020B0503030403020204" charset="0"/>
              </a:rPr>
              <a:t>FEA Results</a:t>
            </a:r>
          </a:p>
        </p:txBody>
      </p:sp>
    </p:spTree>
    <p:extLst>
      <p:ext uri="{BB962C8B-B14F-4D97-AF65-F5344CB8AC3E}">
        <p14:creationId xmlns:p14="http://schemas.microsoft.com/office/powerpoint/2010/main" val="291292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Chassis Improvements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/>
              <a:t>Big Wheel Kit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Physical Experiment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800600" y="1858095"/>
            <a:ext cx="3909175" cy="39512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Strain measurements taken with 3 element strain gauges</a:t>
            </a:r>
          </a:p>
          <a:p>
            <a:r>
              <a:rPr lang="en-US" dirty="0"/>
              <a:t>FEA and Lab experimental strain values matched within 20%</a:t>
            </a:r>
          </a:p>
          <a:p>
            <a:r>
              <a:rPr lang="en-US" dirty="0"/>
              <a:t>FOS was verified within </a:t>
            </a:r>
          </a:p>
          <a:p>
            <a:pPr marL="0" indent="0">
              <a:buNone/>
            </a:pPr>
            <a:r>
              <a:rPr lang="en-US" dirty="0"/>
              <a:t>     ± 0.2</a:t>
            </a:r>
          </a:p>
          <a:p>
            <a:r>
              <a:rPr lang="en-US" dirty="0"/>
              <a:t>12% reduction in rolling resistance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679" y="5190292"/>
            <a:ext cx="418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Principal Strains Taken at Center of Bracket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4227" r="7115" b="2691"/>
          <a:stretch/>
        </p:blipFill>
        <p:spPr>
          <a:xfrm>
            <a:off x="95053" y="1858095"/>
            <a:ext cx="4399977" cy="32266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310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Additional mufflers</a:t>
            </a:r>
          </a:p>
          <a:p>
            <a:pPr lvl="1"/>
            <a:r>
              <a:rPr lang="en-US" dirty="0"/>
              <a:t>Thrush </a:t>
            </a:r>
            <a:r>
              <a:rPr lang="en-US" dirty="0" err="1"/>
              <a:t>glasspack</a:t>
            </a:r>
            <a:endParaRPr lang="en-US" dirty="0"/>
          </a:p>
          <a:p>
            <a:pPr lvl="1"/>
            <a:r>
              <a:rPr lang="en-US" dirty="0"/>
              <a:t>Thrush Chambered turbo muffler</a:t>
            </a:r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10% reduction in exhaust noise</a:t>
            </a:r>
          </a:p>
          <a:p>
            <a:pPr lvl="1"/>
            <a:r>
              <a:rPr lang="en-US" dirty="0"/>
              <a:t>Structural integrity maintained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Reduction</a:t>
            </a:r>
          </a:p>
        </p:txBody>
      </p:sp>
      <p:pic>
        <p:nvPicPr>
          <p:cNvPr id="1026" name="Picture 2" descr="http://www.jegs.com/images/photos/200/289/289-24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r="11999"/>
          <a:stretch/>
        </p:blipFill>
        <p:spPr bwMode="auto">
          <a:xfrm>
            <a:off x="4714391" y="1295400"/>
            <a:ext cx="28194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utoaccessoriesgarage.com/img/group/main/49/4939_2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17" y="3619501"/>
            <a:ext cx="4467318" cy="2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54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810000" cy="49530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Vipec</a:t>
            </a:r>
            <a:r>
              <a:rPr lang="en-US" dirty="0"/>
              <a:t> ECU</a:t>
            </a:r>
          </a:p>
          <a:p>
            <a:pPr lvl="1"/>
            <a:r>
              <a:rPr lang="en-US" dirty="0"/>
              <a:t>Fuel tables</a:t>
            </a:r>
          </a:p>
          <a:p>
            <a:pPr lvl="1"/>
            <a:r>
              <a:rPr lang="en-US" dirty="0"/>
              <a:t>Ignition tables</a:t>
            </a:r>
          </a:p>
          <a:p>
            <a:pPr lvl="1"/>
            <a:r>
              <a:rPr lang="en-US" dirty="0"/>
              <a:t>Injection timing</a:t>
            </a:r>
          </a:p>
          <a:p>
            <a:pPr lvl="1"/>
            <a:r>
              <a:rPr lang="en-US" dirty="0"/>
              <a:t>Knock Calibration</a:t>
            </a:r>
          </a:p>
          <a:p>
            <a:r>
              <a:rPr lang="en-US" dirty="0"/>
              <a:t>GM Flex Fuel Sensor</a:t>
            </a:r>
          </a:p>
          <a:p>
            <a:pPr lvl="1"/>
            <a:r>
              <a:rPr lang="en-US" dirty="0"/>
              <a:t>Measure ethanol content</a:t>
            </a:r>
          </a:p>
          <a:p>
            <a:r>
              <a:rPr lang="en-US" dirty="0"/>
              <a:t>NGK AFX Air to Fuel Ratio gauge</a:t>
            </a:r>
          </a:p>
          <a:p>
            <a:pPr lvl="1"/>
            <a:r>
              <a:rPr lang="en-US" dirty="0"/>
              <a:t>Tuning to 0.95 to 1.1 </a:t>
            </a:r>
            <a:r>
              <a:rPr lang="el-GR" dirty="0"/>
              <a:t>λ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Fuel Economy and Emissions</a:t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/>
              <a:t>Conversion to Ethanol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209800"/>
            <a:ext cx="5003565" cy="2538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6210" y="4748212"/>
            <a:ext cx="2275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Vipec</a:t>
            </a:r>
            <a:r>
              <a:rPr lang="en-US" dirty="0"/>
              <a:t> Tuning Software</a:t>
            </a:r>
          </a:p>
        </p:txBody>
      </p:sp>
    </p:spTree>
    <p:extLst>
      <p:ext uri="{BB962C8B-B14F-4D97-AF65-F5344CB8AC3E}">
        <p14:creationId xmlns:p14="http://schemas.microsoft.com/office/powerpoint/2010/main" val="320768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2160</TotalTime>
  <Words>442</Words>
  <Application>Microsoft Office PowerPoint</Application>
  <PresentationFormat>On-screen Show (4:3)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Myriad Pro</vt:lpstr>
      <vt:lpstr>Roboto Slab</vt:lpstr>
      <vt:lpstr>Calibri</vt:lpstr>
      <vt:lpstr>1_Office Theme</vt:lpstr>
      <vt:lpstr>Re-Engineering a 2015 Polaris Indy</vt:lpstr>
      <vt:lpstr>Outline</vt:lpstr>
      <vt:lpstr>Snowmobile Choice</vt:lpstr>
      <vt:lpstr>Chassis Improvements  Big Wheel Kit</vt:lpstr>
      <vt:lpstr>PowerPoint Presentation</vt:lpstr>
      <vt:lpstr>Chassis Improvements  Big Wheel Kit</vt:lpstr>
      <vt:lpstr>Chassis Improvements  Big Wheel Kit</vt:lpstr>
      <vt:lpstr>Noise Reduction</vt:lpstr>
      <vt:lpstr>Fuel Economy and Emissions  Conversion to Ethanol</vt:lpstr>
      <vt:lpstr>Fuel Economy and Emissions  Real-Time Ethanol Compensation</vt:lpstr>
      <vt:lpstr>Fuel Economy and Emissions  Real-Time Ethanol Compensation</vt:lpstr>
      <vt:lpstr>Fuel Economy and Emissions  Knock Control</vt:lpstr>
      <vt:lpstr>Fuel Economy and Emissions  Emissions Results: HC, NO, CO</vt:lpstr>
      <vt:lpstr>Fuel Economy and Emissions  Emissions Results: HC, NO, CO</vt:lpstr>
      <vt:lpstr>Fuel Economy and Emissions  Emissions Results: HC, NO, CO</vt:lpstr>
      <vt:lpstr>Cost Effectiveness</vt:lpstr>
      <vt:lpstr>Conclusion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Jennice O'Brien</dc:creator>
  <cp:lastModifiedBy>Pryce Nutting</cp:lastModifiedBy>
  <cp:revision>123</cp:revision>
  <dcterms:created xsi:type="dcterms:W3CDTF">2010-05-18T23:17:18Z</dcterms:created>
  <dcterms:modified xsi:type="dcterms:W3CDTF">2016-03-09T17:02:30Z</dcterms:modified>
</cp:coreProperties>
</file>