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78" r:id="rId7"/>
    <p:sldId id="274" r:id="rId8"/>
    <p:sldId id="265" r:id="rId9"/>
    <p:sldId id="267" r:id="rId10"/>
    <p:sldId id="269" r:id="rId11"/>
    <p:sldId id="270" r:id="rId12"/>
    <p:sldId id="27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yce Nutting" initials="PN" lastIdx="1" clrIdx="0">
    <p:extLst>
      <p:ext uri="{19B8F6BF-5375-455C-9EA6-DF929625EA0E}">
        <p15:presenceInfo xmlns:p15="http://schemas.microsoft.com/office/powerpoint/2012/main" userId="bcf4a3eed501d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890" autoAdjust="0"/>
  </p:normalViewPr>
  <p:slideViewPr>
    <p:cSldViewPr>
      <p:cViewPr varScale="1">
        <p:scale>
          <a:sx n="86" d="100"/>
          <a:sy n="86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BE59F-0A8C-40DE-873E-AB4D9FE0253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ED70-EDAB-4CA2-9397-BB9F0EAED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D174D0-D842-4C59-80FD-2F7988F3C5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NIU CSC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94024"/>
            <a:ext cx="6795585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2015 SAE Clean Snowmobile Challenge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57" y="76201"/>
            <a:ext cx="1809135" cy="1752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74020"/>
            <a:ext cx="63383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Northern Illinois University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59946"/>
            <a:ext cx="3422109" cy="10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57" y="6602678"/>
            <a:ext cx="1978743" cy="25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8833"/>
          <a:stretch/>
        </p:blipFill>
        <p:spPr>
          <a:xfrm>
            <a:off x="1655907" y="1793183"/>
            <a:ext cx="3940969" cy="3476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327660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</a:t>
            </a:r>
          </a:p>
          <a:p>
            <a:r>
              <a:rPr lang="en-US" dirty="0" err="1" smtClean="0"/>
              <a:t>Stueber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81498" y="3276600"/>
            <a:ext cx="889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Pryce</a:t>
            </a:r>
          </a:p>
          <a:p>
            <a:r>
              <a:rPr lang="en-US" dirty="0" smtClean="0"/>
              <a:t>Nutting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6554" y="527489"/>
            <a:ext cx="3200400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Emissions Testing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6247" y="5362062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Emissions measurements were taken using a Nova </a:t>
            </a:r>
            <a:r>
              <a:rPr lang="en-US" sz="2400" dirty="0" smtClean="0"/>
              <a:t> 5  Gas Analyzer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8" y="2453581"/>
            <a:ext cx="7598650" cy="1988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222" y="1252357"/>
            <a:ext cx="7196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Percent Change </a:t>
            </a:r>
            <a:r>
              <a:rPr lang="en-US" sz="3200" b="1" i="1" dirty="0" smtClean="0"/>
              <a:t>From Un-tuned 2 Injector Gasoline to Tuned 2 Injector </a:t>
            </a:r>
            <a:r>
              <a:rPr lang="en-US" sz="3200" b="1" i="1" dirty="0" err="1" smtClean="0"/>
              <a:t>Isobutanol</a:t>
            </a:r>
            <a:endParaRPr lang="en-US" sz="32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42900" y="2323855"/>
            <a:ext cx="12573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1300" y="381000"/>
            <a:ext cx="3200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Dealer Benefits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09600"/>
            <a:ext cx="8763000" cy="6019800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This sled offers many desirable features and performance levels compared to equally priced and equipped snowmobiles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The current comparable model to our sled is a 2016 Polaris Rush 600 Pro-s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The MSRP for the Polaris Rush 600 Pro-s is $11,099, our sled’s MSRP is $13,246</a:t>
            </a:r>
          </a:p>
          <a:p>
            <a:pPr marL="0" indent="0" algn="l">
              <a:buNone/>
            </a:pPr>
            <a:endParaRPr lang="en-US" sz="24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The addition of these parts does not call for any additional maintenance, difficult installations and are readily available for any consumer as over the counter parts</a:t>
            </a:r>
          </a:p>
          <a:p>
            <a:pPr algn="l"/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33700" y="476249"/>
            <a:ext cx="3200400" cy="4953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Consumer</a:t>
            </a:r>
            <a:r>
              <a:rPr lang="en-US" b="1" dirty="0" smtClean="0"/>
              <a:t> </a:t>
            </a:r>
            <a:r>
              <a:rPr lang="en-US" sz="3600" b="1" dirty="0" smtClean="0"/>
              <a:t>Appeal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" y="1478748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2-stroke motor is cheaper and easier to work on than 4-stroke </a:t>
            </a:r>
            <a:r>
              <a:rPr lang="en-US" sz="2400" dirty="0" smtClean="0"/>
              <a:t>motors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The chassis is highly adjustable to </a:t>
            </a:r>
            <a:r>
              <a:rPr lang="en-US" sz="2400" dirty="0" smtClean="0"/>
              <a:t>satisfy </a:t>
            </a:r>
            <a:r>
              <a:rPr lang="en-US" sz="2400" dirty="0"/>
              <a:t>many types of </a:t>
            </a:r>
            <a:r>
              <a:rPr lang="en-US" sz="2400" dirty="0" smtClean="0"/>
              <a:t>riders and riding styles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Replacement parts are readily available over the </a:t>
            </a:r>
            <a:r>
              <a:rPr lang="en-US" sz="2400" dirty="0" smtClean="0"/>
              <a:t>counter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Modifications reflect improvements without major aesthetic changes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3200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57" y="76201"/>
            <a:ext cx="1809135" cy="17525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85" y="2981371"/>
            <a:ext cx="30837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57" y="6602678"/>
            <a:ext cx="1978743" cy="25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1" y="594241"/>
            <a:ext cx="3175119" cy="23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0873" y="4592264"/>
            <a:ext cx="1557355" cy="24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  <p:pic>
        <p:nvPicPr>
          <p:cNvPr id="11266" name="Picture 2" descr="https://fbcdn-sphotos-f-a.akamaihd.net/hphotos-ak-xfp1/v/t1.0-9/10846107_840245512700302_5143043666121148840_n.jpg?oh=a4c35dde26f5141eefb8219caaca9f0b&amp;oe=558ABD80&amp;__gda__=1434057225_1ac2ac3ddabe2bb60dd33badbbb5810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b="15843"/>
          <a:stretch/>
        </p:blipFill>
        <p:spPr bwMode="auto">
          <a:xfrm>
            <a:off x="1679671" y="594241"/>
            <a:ext cx="1861114" cy="23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-ord.xx.fbcdn.net/hphotos-xap1/v/t1.0-9/10488029_734404409951080_6597026734716549809_n.jpg?oh=b90559f837287c015e71e48a85883211&amp;oe=558588F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21335" r="-696" b="9919"/>
          <a:stretch/>
        </p:blipFill>
        <p:spPr bwMode="auto">
          <a:xfrm>
            <a:off x="212348" y="2954636"/>
            <a:ext cx="3369052" cy="31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7778"/>
          <a:stretch/>
        </p:blipFill>
        <p:spPr>
          <a:xfrm>
            <a:off x="78392" y="585396"/>
            <a:ext cx="1643051" cy="23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1876" y="1066800"/>
            <a:ext cx="4807324" cy="5181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100" b="1" dirty="0" smtClean="0"/>
              <a:t>2011 Polaris Rush 600</a:t>
            </a:r>
            <a:r>
              <a:rPr lang="en-US" sz="2400" b="1" dirty="0"/>
              <a:t>	</a:t>
            </a:r>
          </a:p>
          <a:p>
            <a:pPr marL="0" indent="0" algn="l">
              <a:buNone/>
            </a:pPr>
            <a:r>
              <a:rPr lang="en-US" sz="2800" b="1" dirty="0" smtClean="0"/>
              <a:t>What we set out to improve</a:t>
            </a:r>
            <a:r>
              <a:rPr lang="en-US" sz="2800" dirty="0" smtClean="0"/>
              <a:t>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Exhaust Emissions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/>
              <a:t>2</a:t>
            </a:r>
            <a:r>
              <a:rPr lang="en-US" sz="2800" dirty="0" smtClean="0"/>
              <a:t>-Stroke Engine Capabilities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Fuel Efficiency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Ability to run on </a:t>
            </a:r>
            <a:r>
              <a:rPr lang="en-US" sz="2800" dirty="0" err="1" smtClean="0"/>
              <a:t>Isobutanol</a:t>
            </a:r>
            <a:r>
              <a:rPr lang="en-US" sz="2800" dirty="0" smtClean="0"/>
              <a:t> blend</a:t>
            </a:r>
            <a:r>
              <a:rPr lang="en-US" sz="1600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89384"/>
            <a:ext cx="644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Snowmobile Selection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98550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239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Overview of Improvements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3400" y="914400"/>
            <a:ext cx="4038600" cy="495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Engine-Cooling-Drivetrain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err="1" smtClean="0"/>
              <a:t>Dynojet</a:t>
            </a:r>
            <a:r>
              <a:rPr lang="en-US" sz="2800" dirty="0" smtClean="0"/>
              <a:t> Power Commander V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Electric Start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800" dirty="0" smtClean="0"/>
              <a:t>O2 sensor/ Air fuel ratio gauge</a:t>
            </a:r>
            <a:r>
              <a:rPr lang="en-US" sz="2000" dirty="0" smtClean="0"/>
              <a:t>.</a:t>
            </a:r>
            <a:r>
              <a:rPr lang="en-US" dirty="0" smtClean="0"/>
              <a:t>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524000"/>
            <a:ext cx="35140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Handling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Woody’s Trail Blazer Carbides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Woody’s Carbide Studs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Hayes Trail </a:t>
            </a:r>
            <a:r>
              <a:rPr lang="en-US" sz="2800" dirty="0" err="1" smtClean="0"/>
              <a:t>Trac</a:t>
            </a:r>
            <a:r>
              <a:rPr lang="en-US" sz="2800" dirty="0" smtClean="0"/>
              <a:t> 1.0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" y="1257300"/>
            <a:ext cx="5791200" cy="56007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fuel map adjustment, while retaining factory ECU (Engine Control Unit) calibration</a:t>
            </a:r>
          </a:p>
          <a:p>
            <a:pPr marL="0" indent="0" algn="l">
              <a:buNone/>
            </a:pPr>
            <a:endParaRPr lang="en-US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user-friendly tuning for target areas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Mode Switch can be added to switch between two fuel maps. Ex: Economy or </a:t>
            </a:r>
            <a:r>
              <a:rPr lang="en-US" sz="2400" dirty="0"/>
              <a:t>P</a:t>
            </a:r>
            <a:r>
              <a:rPr lang="en-US" sz="2400" dirty="0" smtClean="0"/>
              <a:t>erformance mode</a:t>
            </a:r>
          </a:p>
          <a:p>
            <a:pPr algn="l"/>
            <a:endParaRPr lang="en-US" sz="24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Easily returned to factory settings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4411"/>
            <a:ext cx="2704012" cy="2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28600"/>
            <a:ext cx="776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Power Commander V Fuel Injection Module</a:t>
            </a:r>
            <a:endParaRPr lang="en-US" sz="32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76200"/>
            <a:ext cx="3200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Handling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1247" y="488950"/>
            <a:ext cx="6324600" cy="56007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/>
              <a:t>Woody’s Carbides</a:t>
            </a:r>
          </a:p>
          <a:p>
            <a:pPr algn="l"/>
            <a:endParaRPr lang="en-US" sz="28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Reduces darting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 smtClean="0"/>
              <a:t>Allows for more steering grip in turns</a:t>
            </a:r>
          </a:p>
          <a:p>
            <a:pPr algn="l"/>
            <a:endParaRPr lang="en-US" sz="1600" dirty="0" smtClean="0"/>
          </a:p>
          <a:p>
            <a:pPr algn="l"/>
            <a:endParaRPr lang="en-US" sz="1600" b="1" dirty="0" smtClean="0"/>
          </a:p>
          <a:p>
            <a:pPr algn="l"/>
            <a:r>
              <a:rPr lang="en-US" sz="2800" b="1" dirty="0" smtClean="0"/>
              <a:t>Woody’s Carbides Studs </a:t>
            </a:r>
          </a:p>
          <a:p>
            <a:pPr algn="l"/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Improves traction in most icy/snow </a:t>
            </a:r>
          </a:p>
          <a:p>
            <a:pPr marL="0" indent="0" algn="just">
              <a:buNone/>
            </a:pPr>
            <a:r>
              <a:rPr lang="en-US" sz="2400" dirty="0" smtClean="0"/>
              <a:t>conditions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Decreases skidding while braking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2" y="609600"/>
            <a:ext cx="47061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0450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15240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Hayes Trail </a:t>
            </a:r>
            <a:r>
              <a:rPr lang="en-US" sz="2800" b="1" dirty="0" err="1"/>
              <a:t>Trac</a:t>
            </a:r>
            <a:r>
              <a:rPr lang="en-US" sz="2800" b="1" dirty="0"/>
              <a:t> </a:t>
            </a:r>
            <a:r>
              <a:rPr lang="en-US" sz="2800" b="1" dirty="0" smtClean="0"/>
              <a:t>1.0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ABS style braking </a:t>
            </a:r>
            <a:r>
              <a:rPr lang="en-US" sz="2400" dirty="0" smtClean="0"/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Reduces skidding while </a:t>
            </a:r>
            <a:r>
              <a:rPr lang="en-US" sz="2400" dirty="0" smtClean="0"/>
              <a:t>braking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Helps keep the rear end in a  straight line while </a:t>
            </a:r>
            <a:r>
              <a:rPr lang="en-US" sz="2400" dirty="0" smtClean="0"/>
              <a:t>braking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968136" y="136282"/>
            <a:ext cx="495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Handling Cont.</a:t>
            </a: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30" y="1676400"/>
            <a:ext cx="336137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152400"/>
            <a:ext cx="6248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HAYES Trail Track Testing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4798933"/>
            <a:ext cx="8382000" cy="121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Results displayed were taken at 45 MPH without Woody’s Studs</a:t>
            </a:r>
          </a:p>
          <a:p>
            <a:r>
              <a:rPr lang="en-US" sz="2400" b="1" dirty="0" smtClean="0"/>
              <a:t>Conditions: little snow cover with layer of ice underneath.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1" y="1130168"/>
            <a:ext cx="7190678" cy="34873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89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0" y="304800"/>
            <a:ext cx="3200400" cy="381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Sound Emissions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8600" y="1066800"/>
            <a:ext cx="8458200" cy="5638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Sound test was performed using SAE J192 Standard test</a:t>
            </a:r>
            <a:endParaRPr lang="en-US" sz="2000" dirty="0"/>
          </a:p>
          <a:p>
            <a:r>
              <a:rPr lang="en-US" sz="2400" dirty="0" smtClean="0"/>
              <a:t>After </a:t>
            </a:r>
            <a:r>
              <a:rPr lang="en-US" sz="2400" dirty="0"/>
              <a:t>150 feet of constant </a:t>
            </a:r>
            <a:r>
              <a:rPr lang="en-US" sz="2400" dirty="0" smtClean="0"/>
              <a:t>speed</a:t>
            </a:r>
            <a:r>
              <a:rPr lang="en-US" sz="2000" dirty="0" smtClean="0"/>
              <a:t>, </a:t>
            </a:r>
            <a:r>
              <a:rPr lang="en-US" sz="2400" dirty="0"/>
              <a:t>t</a:t>
            </a:r>
            <a:r>
              <a:rPr lang="en-US" sz="2400" dirty="0" smtClean="0"/>
              <a:t>he machine then accelerates for 150 feet</a:t>
            </a:r>
          </a:p>
          <a:p>
            <a:pPr algn="l"/>
            <a:r>
              <a:rPr lang="en-US" sz="2400" dirty="0" smtClean="0"/>
              <a:t>Sound measurement is taken 50 feet perpendicular to the path of travel.</a:t>
            </a:r>
            <a:endParaRPr lang="en-US" sz="2000" dirty="0"/>
          </a:p>
          <a:p>
            <a:pPr algn="l"/>
            <a:r>
              <a:rPr lang="en-US" sz="2400" dirty="0" smtClean="0"/>
              <a:t>Sound levels during acceleration were found to be 76.9 dB</a:t>
            </a:r>
          </a:p>
          <a:p>
            <a:pPr algn="l"/>
            <a:r>
              <a:rPr lang="en-US" sz="2400" dirty="0" smtClean="0"/>
              <a:t>Sound levels at full throttle were found to be 81 dB</a:t>
            </a:r>
          </a:p>
          <a:p>
            <a:pPr marL="0" indent="0" algn="l">
              <a:buNone/>
            </a:pPr>
            <a:endParaRPr lang="en-US" sz="2000" dirty="0" smtClean="0"/>
          </a:p>
          <a:p>
            <a:pPr algn="l"/>
            <a:r>
              <a:rPr lang="en-US" sz="2400" b="1" dirty="0" smtClean="0"/>
              <a:t>Conditions of the test day</a:t>
            </a:r>
          </a:p>
          <a:p>
            <a:pPr algn="l"/>
            <a:r>
              <a:rPr lang="en-US" sz="2400" b="1" dirty="0" smtClean="0"/>
              <a:t>Temperature</a:t>
            </a:r>
            <a:r>
              <a:rPr lang="en-US" sz="2400" dirty="0" smtClean="0"/>
              <a:t>: 19 Degrees Fahrenheit</a:t>
            </a:r>
          </a:p>
          <a:p>
            <a:pPr algn="l"/>
            <a:r>
              <a:rPr lang="en-US" sz="2400" b="1" dirty="0" smtClean="0"/>
              <a:t>Wind</a:t>
            </a:r>
            <a:r>
              <a:rPr lang="en-US" sz="2400" dirty="0" smtClean="0"/>
              <a:t>: 0 M.P.H.</a:t>
            </a:r>
          </a:p>
          <a:p>
            <a:pPr algn="l"/>
            <a:r>
              <a:rPr lang="en-US" sz="2400" b="1" dirty="0" smtClean="0"/>
              <a:t>Pressure</a:t>
            </a:r>
            <a:r>
              <a:rPr lang="en-US" sz="2400" dirty="0" smtClean="0"/>
              <a:t>: 30.23 </a:t>
            </a:r>
            <a:r>
              <a:rPr lang="en-US" sz="2400" dirty="0" err="1" smtClean="0"/>
              <a:t>inHg</a:t>
            </a:r>
            <a:r>
              <a:rPr lang="en-US" sz="2400" dirty="0" smtClean="0"/>
              <a:t> </a:t>
            </a:r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4241800" cy="4572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Isobutanol</a:t>
            </a:r>
            <a:r>
              <a:rPr lang="en-US" sz="3200" b="1" dirty="0" smtClean="0"/>
              <a:t> Conversion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5715000" cy="5867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Power Commander 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complete adjustment of fuel table off of AFR readings</a:t>
            </a:r>
          </a:p>
          <a:p>
            <a:pPr algn="l"/>
            <a:endParaRPr lang="en-US" sz="2200" b="1" dirty="0" smtClean="0"/>
          </a:p>
          <a:p>
            <a:pPr algn="l"/>
            <a:r>
              <a:rPr lang="en-US" sz="2800" b="1" dirty="0" smtClean="0"/>
              <a:t>O2 Sensor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Reads air-fuel ratio (AFR)</a:t>
            </a:r>
          </a:p>
          <a:p>
            <a:pPr algn="l"/>
            <a:endParaRPr lang="en-US" sz="2200" b="1" dirty="0" smtClean="0"/>
          </a:p>
          <a:p>
            <a:pPr algn="l"/>
            <a:r>
              <a:rPr lang="en-US" sz="2800" b="1" dirty="0" err="1" smtClean="0"/>
              <a:t>Dynojet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Autotune</a:t>
            </a:r>
            <a:endParaRPr lang="en-US" sz="2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Allows for AFR data logging while the vehicle is being ridden (only when enabled)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0501"/>
            <a:ext cx="3393408" cy="3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NIU CSC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 2013 POWERPOINT fin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2013 POWERPOINT final</Template>
  <TotalTime>989</TotalTime>
  <Words>480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CSC 2013 POWERPOINT final</vt:lpstr>
      <vt:lpstr>PowerPoint Presentation</vt:lpstr>
      <vt:lpstr>PowerPoint Presentation</vt:lpstr>
      <vt:lpstr>Overview of Improvements</vt:lpstr>
      <vt:lpstr>PowerPoint Presentation</vt:lpstr>
      <vt:lpstr>Handling</vt:lpstr>
      <vt:lpstr>PowerPoint Presentation</vt:lpstr>
      <vt:lpstr>HAYES Trail Track Testing</vt:lpstr>
      <vt:lpstr>Sound Emissions</vt:lpstr>
      <vt:lpstr>Isobutanol Conversion</vt:lpstr>
      <vt:lpstr>Emissions Testing</vt:lpstr>
      <vt:lpstr>Dealer Benefits</vt:lpstr>
      <vt:lpstr>Consumer Appeal</vt:lpstr>
      <vt:lpstr>Questions?</vt:lpstr>
    </vt:vector>
  </TitlesOfParts>
  <Company>NIU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CEET</dc:creator>
  <cp:lastModifiedBy>Pryce Nutting</cp:lastModifiedBy>
  <cp:revision>55</cp:revision>
  <dcterms:created xsi:type="dcterms:W3CDTF">2014-02-26T19:24:37Z</dcterms:created>
  <dcterms:modified xsi:type="dcterms:W3CDTF">2015-03-04T18:03:13Z</dcterms:modified>
</cp:coreProperties>
</file>