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3" r:id="rId7"/>
    <p:sldId id="278" r:id="rId8"/>
    <p:sldId id="274" r:id="rId9"/>
    <p:sldId id="265" r:id="rId10"/>
    <p:sldId id="267" r:id="rId11"/>
    <p:sldId id="269" r:id="rId12"/>
    <p:sldId id="270" r:id="rId13"/>
    <p:sldId id="276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890" autoAdjust="0"/>
  </p:normalViewPr>
  <p:slideViewPr>
    <p:cSldViewPr>
      <p:cViewPr varScale="1">
        <p:scale>
          <a:sx n="81" d="100"/>
          <a:sy n="81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1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E59F-0A8C-40DE-873E-AB4D9FE0253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ED70-EDAB-4CA2-9397-BB9F0EAED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14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3ED70-EDAB-4CA2-9397-BB9F0EAEDD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6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D174D0-D842-4C59-80FD-2F7988F3C5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NIU CSC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2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94024"/>
            <a:ext cx="6795585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2014 Clean Snowmobile Challenge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257" y="76201"/>
            <a:ext cx="1809135" cy="175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74020"/>
            <a:ext cx="6338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Northern Illinois University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492" y="5659933"/>
            <a:ext cx="3733800" cy="11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257" y="6602678"/>
            <a:ext cx="1978743" cy="25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391" y="2057400"/>
            <a:ext cx="4572001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07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4241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Isobutanol</a:t>
            </a:r>
            <a:r>
              <a:rPr lang="en-US" sz="3200" b="1" dirty="0" smtClean="0"/>
              <a:t> Conversion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5715000" cy="5867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Power Commander 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complete adjustment of fuel table off of AFR readings</a:t>
            </a:r>
          </a:p>
          <a:p>
            <a:pPr algn="l"/>
            <a:endParaRPr lang="en-US" sz="2200" b="1" dirty="0" smtClean="0"/>
          </a:p>
          <a:p>
            <a:pPr algn="l"/>
            <a:r>
              <a:rPr lang="en-US" sz="2800" b="1" dirty="0" smtClean="0"/>
              <a:t>O2 Sensor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Reads air-fuel ratio (AFR)</a:t>
            </a:r>
          </a:p>
          <a:p>
            <a:pPr algn="l"/>
            <a:endParaRPr lang="en-US" sz="2200" b="1" dirty="0" smtClean="0"/>
          </a:p>
          <a:p>
            <a:pPr algn="l"/>
            <a:r>
              <a:rPr lang="en-US" sz="2800" b="1" dirty="0" err="1" smtClean="0"/>
              <a:t>Dynojet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Autotune</a:t>
            </a:r>
            <a:endParaRPr lang="en-US" sz="2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AFR data logging while the vehicle is being ridden (only when enabled)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0501"/>
            <a:ext cx="3393408" cy="3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0" y="152400"/>
            <a:ext cx="32004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Emissions Testing</a:t>
            </a:r>
            <a:endParaRPr lang="en-US" sz="32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3658356"/>
              </p:ext>
            </p:extLst>
          </p:nvPr>
        </p:nvGraphicFramePr>
        <p:xfrm>
          <a:off x="1143000" y="1711847"/>
          <a:ext cx="6400800" cy="2867025"/>
        </p:xfrm>
        <a:graphic>
          <a:graphicData uri="http://schemas.openxmlformats.org/presentationml/2006/ole">
            <p:oleObj spid="_x0000_s9254" name="Worksheet" r:id="rId3" imgW="6629535" imgH="2866910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Emissions measurements were taken using a Nova </a:t>
            </a:r>
            <a:r>
              <a:rPr lang="en-US" sz="2400" dirty="0" smtClean="0"/>
              <a:t> 5  Gas Analyzer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72446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Values are averages taken from the collection period</a:t>
            </a:r>
            <a:r>
              <a:rPr lang="en-US" sz="2400" dirty="0" smtClean="0"/>
              <a:t>. Engine was running 91 octane pump gasoline.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3200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Dealer Benefits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8763000" cy="6019800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This sled offers many desirable features and performance levels compared to equally priced and equipped snowmobiles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current comparable model to our sled is a 2014 Polaris Rush 600 Pro-r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MSRP for the Polaris Rush 600 Pro-r is $10,799, our sled’s MSRP is $12,956</a:t>
            </a:r>
          </a:p>
          <a:p>
            <a:pPr marL="0" indent="0" algn="l">
              <a:buNone/>
            </a:pPr>
            <a:endParaRPr lang="en-US" sz="2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addition of these parts does not call for any additional maintenance, difficult installations and are readily available for any consumer as over the counter parts</a:t>
            </a:r>
          </a:p>
          <a:p>
            <a:pPr algn="l"/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5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3700" y="228600"/>
            <a:ext cx="3200400" cy="4953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Consumer</a:t>
            </a:r>
            <a:r>
              <a:rPr lang="en-US" b="1" dirty="0" smtClean="0"/>
              <a:t> </a:t>
            </a:r>
            <a:r>
              <a:rPr lang="en-US" sz="3600" b="1" dirty="0" smtClean="0"/>
              <a:t>Appeal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326" y="106680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snowmobile offers both performance and efficient adjustable </a:t>
            </a:r>
            <a:r>
              <a:rPr lang="en-US" sz="2400" dirty="0" smtClean="0"/>
              <a:t>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 2-stroke motor is cheaper and easier to work on than 4-stroke </a:t>
            </a:r>
            <a:r>
              <a:rPr lang="en-US" sz="2400" dirty="0" smtClean="0"/>
              <a:t>motors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 chassis is highly adjustable to meet many types of </a:t>
            </a:r>
            <a:r>
              <a:rPr lang="en-US" sz="2400" dirty="0" smtClean="0"/>
              <a:t>riders and riding styles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Replacement parts are readily available over the counter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3200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257" y="76201"/>
            <a:ext cx="1809135" cy="17525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481" y="4526091"/>
            <a:ext cx="30837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0733"/>
            <a:ext cx="3511464" cy="11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257" y="6602678"/>
            <a:ext cx="1978743" cy="25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43" y="4137334"/>
            <a:ext cx="3359063" cy="25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481" y="2710898"/>
            <a:ext cx="3083776" cy="17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482" y="584839"/>
            <a:ext cx="1745206" cy="21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689" y="598777"/>
            <a:ext cx="1338568" cy="208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4" y="1828800"/>
            <a:ext cx="1664291" cy="22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285" y="1827302"/>
            <a:ext cx="1673268" cy="228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1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1876" y="1066800"/>
            <a:ext cx="4807324" cy="5181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100" b="1" dirty="0" smtClean="0"/>
              <a:t>2011 Polaris Rush 600</a:t>
            </a:r>
            <a:r>
              <a:rPr lang="en-US" sz="2400" b="1" dirty="0"/>
              <a:t>	</a:t>
            </a:r>
          </a:p>
          <a:p>
            <a:pPr marL="0" indent="0" algn="l">
              <a:buNone/>
            </a:pPr>
            <a:r>
              <a:rPr lang="en-US" sz="2800" b="1" dirty="0" smtClean="0"/>
              <a:t>What we set out to improve</a:t>
            </a:r>
            <a:r>
              <a:rPr lang="en-US" sz="2800" dirty="0" smtClean="0"/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Exhaust Emissions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/>
              <a:t>2</a:t>
            </a:r>
            <a:r>
              <a:rPr lang="en-US" sz="2800" dirty="0" smtClean="0"/>
              <a:t>-Stroke Engine Capabilities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Fuel Efficiency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Ability to run on </a:t>
            </a:r>
            <a:r>
              <a:rPr lang="en-US" sz="2800" dirty="0" err="1" smtClean="0"/>
              <a:t>Isobutanol</a:t>
            </a:r>
            <a:r>
              <a:rPr lang="en-US" sz="2800" dirty="0" smtClean="0"/>
              <a:t> blend</a:t>
            </a:r>
            <a:r>
              <a:rPr lang="en-US" sz="16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89384"/>
            <a:ext cx="644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Snowmobile Selection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98550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3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239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Rush Performance Enhancements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914400"/>
            <a:ext cx="4038600" cy="495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Engine-Cooling-Drivetrain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err="1" smtClean="0"/>
              <a:t>Dynojet</a:t>
            </a:r>
            <a:r>
              <a:rPr lang="en-US" sz="2800" dirty="0" smtClean="0"/>
              <a:t> Power Commander V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Electric Start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O2 sensor/ Air fuel ratio gauge</a:t>
            </a:r>
            <a:r>
              <a:rPr lang="en-US" sz="2000" dirty="0" smtClean="0"/>
              <a:t>.</a:t>
            </a:r>
            <a:r>
              <a:rPr lang="en-US" dirty="0" smtClean="0"/>
              <a:t>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524000"/>
            <a:ext cx="35140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Handling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Woody’s Trail Blazer Carbides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Woody’s Carbide Studs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Hayes Trail </a:t>
            </a:r>
            <a:r>
              <a:rPr lang="en-US" sz="2800" dirty="0" err="1" smtClean="0"/>
              <a:t>Trac</a:t>
            </a:r>
            <a:r>
              <a:rPr lang="en-US" sz="2800" dirty="0" smtClean="0"/>
              <a:t> 1.0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837324"/>
            <a:ext cx="6400800" cy="56007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fuel map adjustment, while retaining factory ECU calibration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Mode Switch can be added to switch between two fuel maps. Ex: Economy or </a:t>
            </a:r>
            <a:r>
              <a:rPr lang="en-US" sz="2400" dirty="0"/>
              <a:t>P</a:t>
            </a:r>
            <a:r>
              <a:rPr lang="en-US" sz="2400" dirty="0" smtClean="0"/>
              <a:t>erformance mode</a:t>
            </a:r>
          </a:p>
          <a:p>
            <a:pPr algn="l"/>
            <a:endParaRPr lang="en-US" sz="24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Easily returned to factory settings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68188"/>
            <a:ext cx="2704012" cy="2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77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Power Commander V Fuel Injection Module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9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1257" y="152400"/>
            <a:ext cx="4038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Dynamometer Testing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3326" y="4901409"/>
            <a:ext cx="46794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Peak Power: 100.3 </a:t>
            </a:r>
            <a:r>
              <a:rPr lang="en-US" sz="2400" b="1" dirty="0" err="1"/>
              <a:t>Hp</a:t>
            </a:r>
            <a:r>
              <a:rPr lang="en-US" sz="2400" b="1" dirty="0"/>
              <a:t> @ 6251 RPM</a:t>
            </a:r>
          </a:p>
          <a:p>
            <a:pPr algn="ctr"/>
            <a:r>
              <a:rPr lang="en-US" sz="2400" b="1" dirty="0"/>
              <a:t>Peak Torque: 84.76 Ft Lbs</a:t>
            </a:r>
          </a:p>
          <a:p>
            <a:pPr algn="ctr"/>
            <a:r>
              <a:rPr lang="en-US" sz="2400" b="1" dirty="0"/>
              <a:t>Factory Advertised Specs: 120 </a:t>
            </a:r>
            <a:r>
              <a:rPr lang="en-US" sz="2400" b="1" dirty="0" err="1"/>
              <a:t>Hp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6" y="762000"/>
            <a:ext cx="8556314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76200"/>
            <a:ext cx="3200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Handling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1247" y="488950"/>
            <a:ext cx="6324600" cy="56007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/>
              <a:t>Woody’s Carbides</a:t>
            </a:r>
          </a:p>
          <a:p>
            <a:pPr algn="l"/>
            <a:endParaRPr lang="en-US" sz="28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Reduces darting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Allows for more steering grip in turns</a:t>
            </a:r>
          </a:p>
          <a:p>
            <a:pPr algn="l"/>
            <a:endParaRPr lang="en-US" sz="1600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2800" b="1" dirty="0" smtClean="0"/>
              <a:t>Woody’s Carbides Studs </a:t>
            </a:r>
          </a:p>
          <a:p>
            <a:pPr algn="l"/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Improves traction in most icy/snow </a:t>
            </a:r>
          </a:p>
          <a:p>
            <a:pPr marL="0" indent="0" algn="just">
              <a:buNone/>
            </a:pPr>
            <a:r>
              <a:rPr lang="en-US" sz="2400" dirty="0" smtClean="0"/>
              <a:t>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Decreases skidding while braking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492" y="609600"/>
            <a:ext cx="47061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0450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5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15240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Hayes Trail </a:t>
            </a:r>
            <a:r>
              <a:rPr lang="en-US" sz="2800" b="1" dirty="0" err="1"/>
              <a:t>Trac</a:t>
            </a:r>
            <a:r>
              <a:rPr lang="en-US" sz="2800" b="1" dirty="0"/>
              <a:t> </a:t>
            </a:r>
            <a:r>
              <a:rPr lang="en-US" sz="2800" b="1" dirty="0" smtClean="0"/>
              <a:t>1.0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ABS style braking </a:t>
            </a:r>
            <a:r>
              <a:rPr lang="en-US" sz="2400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skidding while </a:t>
            </a:r>
            <a:r>
              <a:rPr lang="en-US" sz="2400" dirty="0" smtClean="0"/>
              <a:t>braking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Helps keep the rear end in a  straight line while </a:t>
            </a:r>
            <a:r>
              <a:rPr lang="en-US" sz="2400" dirty="0" smtClean="0"/>
              <a:t>braking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968136" y="136282"/>
            <a:ext cx="495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Handling Cont.</a:t>
            </a: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30" y="1676400"/>
            <a:ext cx="33613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5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152400"/>
            <a:ext cx="6248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HAYES Trail Track Testing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4648200"/>
            <a:ext cx="8382000" cy="12192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u="sng" dirty="0" smtClean="0"/>
              <a:t>Conditions</a:t>
            </a:r>
            <a:r>
              <a:rPr lang="en-US" sz="2400" b="1" dirty="0" smtClean="0"/>
              <a:t>: little snow cover with layer of ice underneath. Unpicked track</a:t>
            </a:r>
          </a:p>
          <a:p>
            <a:pPr marL="0" indent="0">
              <a:buNone/>
            </a:pPr>
            <a:r>
              <a:rPr lang="en-US" sz="2400" b="1" dirty="0"/>
              <a:t>Tests measured both stopping distance and </a:t>
            </a:r>
            <a:r>
              <a:rPr lang="en-US" sz="2400" b="1" dirty="0" smtClean="0"/>
              <a:t>time</a:t>
            </a:r>
          </a:p>
          <a:p>
            <a:pPr marL="0" indent="0" algn="l">
              <a:buNone/>
            </a:pPr>
            <a:r>
              <a:rPr lang="en-US" sz="2400" b="1" dirty="0" smtClean="0"/>
              <a:t>Tests were also done with picks installed.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4895228"/>
              </p:ext>
            </p:extLst>
          </p:nvPr>
        </p:nvGraphicFramePr>
        <p:xfrm>
          <a:off x="4419600" y="838200"/>
          <a:ext cx="4267200" cy="3549353"/>
        </p:xfrm>
        <a:graphic>
          <a:graphicData uri="http://schemas.openxmlformats.org/presentationml/2006/ole">
            <p:oleObj spid="_x0000_s8258" name="Worksheet" r:id="rId3" imgW="3057441" imgH="2543231" progId="Excel.Sheet.12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660527"/>
              </p:ext>
            </p:extLst>
          </p:nvPr>
        </p:nvGraphicFramePr>
        <p:xfrm>
          <a:off x="152400" y="838200"/>
          <a:ext cx="4171406" cy="3469674"/>
        </p:xfrm>
        <a:graphic>
          <a:graphicData uri="http://schemas.openxmlformats.org/presentationml/2006/ole">
            <p:oleObj spid="_x0000_s8259" name="Worksheet" r:id="rId4" imgW="3057441" imgH="2543231" progId="Excel.Sheet.12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9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76200"/>
            <a:ext cx="3200400" cy="381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Sound Emissions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8600" y="1066800"/>
            <a:ext cx="8458200" cy="5638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Sound test was performed using SAE J192 Standard test</a:t>
            </a:r>
          </a:p>
          <a:p>
            <a:pPr algn="l"/>
            <a:endParaRPr lang="en-US" sz="2000" dirty="0"/>
          </a:p>
          <a:p>
            <a:pPr algn="l"/>
            <a:r>
              <a:rPr lang="en-US" sz="2400" dirty="0" smtClean="0"/>
              <a:t>The machine accelerates for 150 feet after 150 feet of constant speed</a:t>
            </a:r>
            <a:endParaRPr lang="en-US" sz="2000" dirty="0" smtClean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Sound measurement is taken 50 feet perpendicular to the path of travel.</a:t>
            </a:r>
          </a:p>
          <a:p>
            <a:pPr algn="l"/>
            <a:endParaRPr lang="en-US" sz="2000" dirty="0"/>
          </a:p>
          <a:p>
            <a:pPr algn="l"/>
            <a:r>
              <a:rPr lang="en-US" sz="2400" dirty="0" smtClean="0"/>
              <a:t>Sound levels were found to be 76.9 dB, also a full throttle full speed pass performed, which produced a 81 dB sound reading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400" b="1" dirty="0" smtClean="0"/>
              <a:t>Conditions of the test day</a:t>
            </a:r>
          </a:p>
          <a:p>
            <a:pPr algn="l"/>
            <a:r>
              <a:rPr lang="en-US" sz="2400" b="1" dirty="0" smtClean="0"/>
              <a:t>Temperature</a:t>
            </a:r>
            <a:r>
              <a:rPr lang="en-US" sz="2400" dirty="0" smtClean="0"/>
              <a:t>: 19 Degrees Fahrenheit</a:t>
            </a:r>
          </a:p>
          <a:p>
            <a:pPr algn="l"/>
            <a:r>
              <a:rPr lang="en-US" sz="2400" b="1" dirty="0" smtClean="0"/>
              <a:t>Wind</a:t>
            </a:r>
            <a:r>
              <a:rPr lang="en-US" sz="2400" dirty="0" smtClean="0"/>
              <a:t>: 0 M.P.H.</a:t>
            </a:r>
          </a:p>
          <a:p>
            <a:pPr algn="l"/>
            <a:r>
              <a:rPr lang="en-US" sz="2400" b="1" dirty="0" smtClean="0"/>
              <a:t>Pressure</a:t>
            </a:r>
            <a:r>
              <a:rPr lang="en-US" sz="2400" dirty="0" smtClean="0"/>
              <a:t>: 30.23 </a:t>
            </a:r>
            <a:r>
              <a:rPr lang="en-US" sz="2400" dirty="0" err="1" smtClean="0"/>
              <a:t>inHg</a:t>
            </a:r>
            <a:r>
              <a:rPr lang="en-US" sz="2400" dirty="0" smtClean="0"/>
              <a:t> 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 2013 POWERPOINT fin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2013 POWERPOINT final</Template>
  <TotalTime>865</TotalTime>
  <Words>505</Words>
  <Application>Microsoft Office PowerPoint</Application>
  <PresentationFormat>On-screen Show (4:3)</PresentationFormat>
  <Paragraphs>133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CSC 2013 POWERPOINT final</vt:lpstr>
      <vt:lpstr>Worksheet</vt:lpstr>
      <vt:lpstr>Slide 1</vt:lpstr>
      <vt:lpstr>Slide 2</vt:lpstr>
      <vt:lpstr>Rush Performance Enhancements</vt:lpstr>
      <vt:lpstr>Slide 4</vt:lpstr>
      <vt:lpstr>Dynamometer Testing</vt:lpstr>
      <vt:lpstr>Handling</vt:lpstr>
      <vt:lpstr>Slide 7</vt:lpstr>
      <vt:lpstr>HAYES Trail Track Testing</vt:lpstr>
      <vt:lpstr>Sound Emissions</vt:lpstr>
      <vt:lpstr>Isobutanol Conversion</vt:lpstr>
      <vt:lpstr>Emissions Testing</vt:lpstr>
      <vt:lpstr>Dealer Benefits</vt:lpstr>
      <vt:lpstr>Consumer Appeal</vt:lpstr>
      <vt:lpstr>Questions?</vt:lpstr>
    </vt:vector>
  </TitlesOfParts>
  <Company>NIU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CEET</dc:creator>
  <cp:lastModifiedBy>wshapton</cp:lastModifiedBy>
  <cp:revision>43</cp:revision>
  <dcterms:created xsi:type="dcterms:W3CDTF">2014-02-26T19:24:37Z</dcterms:created>
  <dcterms:modified xsi:type="dcterms:W3CDTF">2014-03-05T18:00:35Z</dcterms:modified>
</cp:coreProperties>
</file>