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82" r:id="rId5"/>
    <p:sldId id="259" r:id="rId6"/>
    <p:sldId id="284" r:id="rId7"/>
    <p:sldId id="274" r:id="rId8"/>
    <p:sldId id="275" r:id="rId9"/>
    <p:sldId id="271" r:id="rId10"/>
    <p:sldId id="265" r:id="rId11"/>
    <p:sldId id="276" r:id="rId12"/>
    <p:sldId id="279" r:id="rId13"/>
    <p:sldId id="280" r:id="rId14"/>
    <p:sldId id="281" r:id="rId15"/>
    <p:sldId id="283" r:id="rId16"/>
    <p:sldId id="269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B87B1-1F8C-4A8A-BEB7-23A4064AA90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EDB83-0604-439E-BDE2-14B5E068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3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2BD8D7-0D3B-42F6-8434-6A1ABECECD84}" type="datetimeFigureOut">
              <a:rPr lang="en-US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B7058C-73AD-4D92-9CD3-825901BC657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2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058C-73AD-4D92-9CD3-825901BC657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6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058C-73AD-4D92-9CD3-825901BC657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058C-73AD-4D92-9CD3-825901BC657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3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058C-73AD-4D92-9CD3-825901BC657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1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058C-73AD-4D92-9CD3-825901BC657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9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058C-73AD-4D92-9CD3-825901BC657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058C-73AD-4D92-9CD3-825901BC6575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9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5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5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5386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3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7834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84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20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0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0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1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9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9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B2C6-5E02-4A37-9470-6A8D62DEF82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EADAEB-EE12-4471-8CEF-90FEE99B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042" y="142755"/>
            <a:ext cx="9965796" cy="1925608"/>
          </a:xfrm>
        </p:spPr>
        <p:txBody>
          <a:bodyPr/>
          <a:lstStyle/>
          <a:p>
            <a:pPr algn="ctr"/>
            <a:r>
              <a:rPr lang="en-US" sz="3200" dirty="0" smtClean="0"/>
              <a:t>North Dakota State Clean Snowmobile Challenge 2015-2016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731" y="2988152"/>
            <a:ext cx="8254771" cy="2078118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solidFill>
                  <a:schemeClr val="tx1"/>
                </a:solidFill>
              </a:rPr>
              <a:t>Presented by: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Steve Miller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Danika </a:t>
            </a:r>
            <a:r>
              <a:rPr lang="en-US" dirty="0" err="1" smtClean="0">
                <a:solidFill>
                  <a:schemeClr val="tx1"/>
                </a:solidFill>
              </a:rPr>
              <a:t>Gieske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7067" y="5511473"/>
            <a:ext cx="1757532" cy="872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Advisor</a:t>
            </a:r>
            <a:r>
              <a:rPr lang="en-US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Dr. Robert </a:t>
            </a:r>
            <a:r>
              <a:rPr lang="en-US" dirty="0" err="1" smtClean="0"/>
              <a:t>Pieri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560" y="1148573"/>
            <a:ext cx="5546502" cy="53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664" y="609600"/>
            <a:ext cx="4586644" cy="667265"/>
          </a:xfrm>
        </p:spPr>
        <p:txBody>
          <a:bodyPr/>
          <a:lstStyle/>
          <a:p>
            <a:r>
              <a:rPr lang="en-US" dirty="0" smtClean="0"/>
              <a:t>Cooling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11" y="1685702"/>
            <a:ext cx="5891877" cy="4215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dirty="0" smtClean="0"/>
              <a:t>Indy Voyageur was originally fan-cooled</a:t>
            </a:r>
          </a:p>
          <a:p>
            <a:pPr lvl="2"/>
            <a:r>
              <a:rPr lang="en-US" dirty="0" smtClean="0"/>
              <a:t>To increase cooling, a liquid cooled system was installed underneath the tunnel</a:t>
            </a:r>
          </a:p>
          <a:p>
            <a:pPr lvl="2"/>
            <a:r>
              <a:rPr lang="en-US" dirty="0" smtClean="0"/>
              <a:t>Heat exchanger was taken from a liquid cooled Polaris Indy.</a:t>
            </a:r>
          </a:p>
          <a:p>
            <a:pPr lvl="2"/>
            <a:r>
              <a:rPr lang="en-US" dirty="0" smtClean="0"/>
              <a:t>Had to decrease width of heat exchanger to fit between tunnel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Saves much needed space under the hood</a:t>
            </a:r>
          </a:p>
          <a:p>
            <a:pPr lvl="2"/>
            <a:r>
              <a:rPr lang="en-US" dirty="0" smtClean="0"/>
              <a:t>Allows the snow to maintain proper engine coolant temperature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4" y="416656"/>
            <a:ext cx="5280338" cy="50568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482625" y="5593422"/>
            <a:ext cx="450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CAD model of heat exchanger mounting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32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47" y="1603376"/>
            <a:ext cx="5103468" cy="48103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Stock steering wasn't able to be used due interference with turbo</a:t>
            </a:r>
          </a:p>
          <a:p>
            <a:pPr lvl="1"/>
            <a:r>
              <a:rPr lang="en-US" dirty="0" smtClean="0"/>
              <a:t>No direct path to steering outlet</a:t>
            </a:r>
          </a:p>
          <a:p>
            <a:pPr lvl="1"/>
            <a:r>
              <a:rPr lang="en-US" dirty="0" smtClean="0"/>
              <a:t>Steering was re-routed to the side of the engine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U-joint steering column</a:t>
            </a:r>
          </a:p>
          <a:p>
            <a:pPr lvl="1"/>
            <a:r>
              <a:rPr lang="en-US" dirty="0" err="1" smtClean="0"/>
              <a:t>Borgeson</a:t>
            </a:r>
            <a:r>
              <a:rPr lang="en-US" dirty="0" smtClean="0"/>
              <a:t> </a:t>
            </a:r>
            <a:r>
              <a:rPr lang="en-US" dirty="0"/>
              <a:t>double </a:t>
            </a:r>
            <a:r>
              <a:rPr lang="en-US" dirty="0" smtClean="0"/>
              <a:t>u-joints</a:t>
            </a:r>
          </a:p>
          <a:p>
            <a:pPr lvl="1"/>
            <a:r>
              <a:rPr lang="en-US" dirty="0" smtClean="0"/>
              <a:t>3/4-inch </a:t>
            </a:r>
            <a:r>
              <a:rPr lang="en-US" dirty="0"/>
              <a:t>DD </a:t>
            </a:r>
            <a:r>
              <a:rPr lang="en-US" dirty="0" smtClean="0"/>
              <a:t>steering shaft</a:t>
            </a:r>
            <a:endParaRPr lang="en-US" dirty="0"/>
          </a:p>
          <a:p>
            <a:pPr lvl="1"/>
            <a:r>
              <a:rPr lang="en-US" dirty="0" smtClean="0"/>
              <a:t>NTN </a:t>
            </a:r>
            <a:r>
              <a:rPr lang="en-US" dirty="0"/>
              <a:t>mounted bearings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Components reused from the 2014 550 Indy Voyager steering </a:t>
            </a:r>
            <a:r>
              <a:rPr lang="en-US" dirty="0" smtClean="0"/>
              <a:t>system </a:t>
            </a:r>
            <a:endParaRPr lang="en-US" dirty="0"/>
          </a:p>
          <a:p>
            <a:pPr lvl="1"/>
            <a:r>
              <a:rPr lang="en-US" dirty="0" smtClean="0"/>
              <a:t>tie </a:t>
            </a:r>
            <a:r>
              <a:rPr lang="en-US" dirty="0"/>
              <a:t>rod </a:t>
            </a:r>
            <a:r>
              <a:rPr lang="en-US" dirty="0" smtClean="0"/>
              <a:t> and mounting </a:t>
            </a:r>
            <a:r>
              <a:rPr lang="en-US" dirty="0"/>
              <a:t>plate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r="17628"/>
          <a:stretch/>
        </p:blipFill>
        <p:spPr bwMode="auto">
          <a:xfrm rot="5400000">
            <a:off x="5192075" y="1852669"/>
            <a:ext cx="3872759" cy="3181082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r="10834"/>
          <a:stretch/>
        </p:blipFill>
        <p:spPr bwMode="auto">
          <a:xfrm rot="5400000">
            <a:off x="8602099" y="1997216"/>
            <a:ext cx="3872757" cy="2891986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01" y="5550221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U-joint steering linkage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092484" y="5564331"/>
            <a:ext cx="291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Stock tie rod and mounting plate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9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Snowmobile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066366" cy="42273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Polaris floatation skis</a:t>
            </a:r>
          </a:p>
          <a:p>
            <a:pPr lvl="1"/>
            <a:r>
              <a:rPr lang="en-US" dirty="0" smtClean="0"/>
              <a:t>Provide a larger area for weight distribution</a:t>
            </a:r>
          </a:p>
          <a:p>
            <a:pPr lvl="1"/>
            <a:r>
              <a:rPr lang="en-US" dirty="0" smtClean="0"/>
              <a:t>Increase handling in deeper snow</a:t>
            </a:r>
          </a:p>
          <a:p>
            <a:endParaRPr lang="en-US" dirty="0"/>
          </a:p>
          <a:p>
            <a:r>
              <a:rPr lang="en-US" dirty="0" err="1" smtClean="0"/>
              <a:t>Camso</a:t>
            </a:r>
            <a:r>
              <a:rPr lang="en-US" dirty="0" smtClean="0"/>
              <a:t> Cobra track</a:t>
            </a:r>
          </a:p>
          <a:p>
            <a:pPr lvl="1"/>
            <a:r>
              <a:rPr lang="en-US" dirty="0"/>
              <a:t>Lug designs generate less noise</a:t>
            </a:r>
          </a:p>
          <a:p>
            <a:pPr lvl="1"/>
            <a:r>
              <a:rPr lang="en-US" dirty="0"/>
              <a:t>Cupped lugs for superior acceleration &amp; braking in loose, soft snow</a:t>
            </a:r>
          </a:p>
          <a:p>
            <a:pPr lvl="1"/>
            <a:r>
              <a:rPr lang="en-US" dirty="0"/>
              <a:t>Flexible lug design for off-trail </a:t>
            </a:r>
            <a:r>
              <a:rPr lang="en-US" dirty="0" smtClean="0"/>
              <a:t>performance</a:t>
            </a:r>
          </a:p>
          <a:p>
            <a:endParaRPr lang="en-US" dirty="0" smtClean="0"/>
          </a:p>
          <a:p>
            <a:r>
              <a:rPr lang="en-US" dirty="0" smtClean="0"/>
              <a:t>Suspension</a:t>
            </a:r>
          </a:p>
          <a:p>
            <a:pPr lvl="1"/>
            <a:r>
              <a:rPr lang="en-US" dirty="0" smtClean="0"/>
              <a:t>Switched springs from stock 100lb/in to 155lb/in springs to ensure rider comfort and to prevent bottoming out due to heavy cargo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3" y="584200"/>
            <a:ext cx="4253762" cy="4065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8862" y="4674673"/>
            <a:ext cx="473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Camso</a:t>
            </a:r>
            <a:r>
              <a:rPr lang="en-US" sz="1400" dirty="0" smtClean="0"/>
              <a:t> Cobra track. Photo from Camso.com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3949"/>
            <a:ext cx="8596668" cy="4842457"/>
          </a:xfrm>
        </p:spPr>
        <p:txBody>
          <a:bodyPr>
            <a:normAutofit/>
          </a:bodyPr>
          <a:lstStyle/>
          <a:p>
            <a:r>
              <a:rPr lang="en-US" dirty="0" smtClean="0"/>
              <a:t>Diesel engines are not common in the snowmobile industry</a:t>
            </a:r>
          </a:p>
          <a:p>
            <a:pPr lvl="1"/>
            <a:r>
              <a:rPr lang="en-US" dirty="0" smtClean="0"/>
              <a:t>Many components had to be custom fabricated</a:t>
            </a:r>
          </a:p>
          <a:p>
            <a:pPr lvl="1"/>
            <a:r>
              <a:rPr lang="en-US" dirty="0" smtClean="0"/>
              <a:t>Used parts from several industries: Auto, Agriculture and Snowmobile</a:t>
            </a:r>
          </a:p>
          <a:p>
            <a:pPr lvl="1"/>
            <a:endParaRPr lang="en-US" dirty="0"/>
          </a:p>
          <a:p>
            <a:r>
              <a:rPr lang="en-US" dirty="0" smtClean="0"/>
              <a:t>Emissions from diesel engines are perceived as “Dirty”</a:t>
            </a:r>
          </a:p>
          <a:p>
            <a:pPr lvl="1"/>
            <a:r>
              <a:rPr lang="en-US" dirty="0" smtClean="0"/>
              <a:t>Black smoke coming out of the exhaust causes negative perceptions</a:t>
            </a:r>
          </a:p>
          <a:p>
            <a:pPr lvl="1"/>
            <a:r>
              <a:rPr lang="en-US" dirty="0" smtClean="0"/>
              <a:t>May leave black stains in the white snow</a:t>
            </a:r>
          </a:p>
          <a:p>
            <a:pPr lvl="1"/>
            <a:r>
              <a:rPr lang="en-US" dirty="0" smtClean="0"/>
              <a:t>Distinct exhaust order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984" y="609600"/>
            <a:ext cx="3419119" cy="22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2403"/>
            <a:ext cx="8596668" cy="5315597"/>
          </a:xfrm>
        </p:spPr>
        <p:txBody>
          <a:bodyPr>
            <a:normAutofit/>
          </a:bodyPr>
          <a:lstStyle/>
          <a:p>
            <a:r>
              <a:rPr lang="en-US" dirty="0" smtClean="0"/>
              <a:t>Diesel engines are work horses</a:t>
            </a:r>
          </a:p>
          <a:p>
            <a:pPr lvl="1"/>
            <a:r>
              <a:rPr lang="en-US" dirty="0" smtClean="0"/>
              <a:t>Long reliable engine life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Diesel fuel has a higher energy content than gasoline</a:t>
            </a:r>
          </a:p>
          <a:p>
            <a:pPr lvl="1"/>
            <a:r>
              <a:rPr lang="en-US" dirty="0" smtClean="0"/>
              <a:t>Increased fuel economy</a:t>
            </a:r>
          </a:p>
          <a:p>
            <a:pPr lvl="1"/>
            <a:r>
              <a:rPr lang="en-US" dirty="0" smtClean="0"/>
              <a:t>Allows for longer travel to remote locations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Increased towing capabilities</a:t>
            </a:r>
          </a:p>
          <a:p>
            <a:pPr lvl="1"/>
            <a:r>
              <a:rPr lang="en-US" dirty="0" smtClean="0"/>
              <a:t>Commercial application</a:t>
            </a:r>
          </a:p>
          <a:p>
            <a:pPr lvl="1"/>
            <a:r>
              <a:rPr lang="en-US" dirty="0" smtClean="0"/>
              <a:t>Able to haul large loads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Diesel emissions technology is advancing</a:t>
            </a:r>
          </a:p>
          <a:p>
            <a:pPr lvl="1"/>
            <a:r>
              <a:rPr lang="en-US" dirty="0" smtClean="0"/>
              <a:t>Cleaner and quieter exhaust systems</a:t>
            </a:r>
          </a:p>
          <a:p>
            <a:pPr lvl="1"/>
            <a:r>
              <a:rPr lang="en-US" dirty="0" smtClean="0"/>
              <a:t>Smaller size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team estimates and the application of the sled, the MSRP for a mass produced version of this snowmobile would be $</a:t>
            </a:r>
            <a:r>
              <a:rPr lang="en-US" dirty="0" smtClean="0"/>
              <a:t>13,800</a:t>
            </a:r>
            <a:endParaRPr lang="en-US" dirty="0" smtClean="0"/>
          </a:p>
          <a:p>
            <a:pPr lvl="1"/>
            <a:r>
              <a:rPr lang="en-US" dirty="0" smtClean="0"/>
              <a:t>Long life of engine and fuel economy make this an attractive offer to consumers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47" y="3589985"/>
            <a:ext cx="2678806" cy="313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090" y="4701493"/>
            <a:ext cx="1427085" cy="1070314"/>
          </a:xfrm>
          <a:prstGeom prst="rect">
            <a:avLst/>
          </a:prstGeom>
        </p:spPr>
      </p:pic>
      <p:pic>
        <p:nvPicPr>
          <p:cNvPr id="1042" name="Picture 18" descr="https://encrypted-tbn2.gstatic.com/images?q=tbn:ANd9GcS9wZ12KThCCodRtK-ne06Kl0goYSIQ7ksut46qjVH20FO1iw8J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87" y="4579203"/>
            <a:ext cx="1314895" cy="131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73" y="1016354"/>
            <a:ext cx="4883120" cy="4531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36" name="Picture 12" descr="http://i.forbesimg.com/media/lists/companies/polaris-industries_416x4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46" y="4170103"/>
            <a:ext cx="2492272" cy="249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33" y="4928891"/>
            <a:ext cx="2013216" cy="487349"/>
          </a:xfrm>
          <a:prstGeom prst="rect">
            <a:avLst/>
          </a:prstGeom>
        </p:spPr>
      </p:pic>
      <p:pic>
        <p:nvPicPr>
          <p:cNvPr id="1026" name="Picture 2" descr="http://www.reifenpresse.de/wp-content/uploads/sites/5/2015/07/Camso_CMYK_tb-800x400.jpg?2867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44" y="5558266"/>
            <a:ext cx="1755645" cy="87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ourofmanufacturing.org/wp-content/uploads/2012/12/TEAM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54" y="5620056"/>
            <a:ext cx="1098692" cy="7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9/9c/BASF-Logo_bw.svg/2000px-BASF-Logo_bw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82" y="5594376"/>
            <a:ext cx="1683427" cy="8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umminsengines.com/uploads/images/Cummins-black-logo-smal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50" y="5602694"/>
            <a:ext cx="922146" cy="8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klim.com/site/klim/images/klim-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86" y="5912106"/>
            <a:ext cx="1852543" cy="42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Strategy and Goals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Engine</a:t>
            </a:r>
          </a:p>
          <a:p>
            <a:pPr lvl="1"/>
            <a:r>
              <a:rPr lang="en-US" dirty="0" smtClean="0"/>
              <a:t>Exhaust </a:t>
            </a:r>
            <a:r>
              <a:rPr lang="en-US" dirty="0"/>
              <a:t>System</a:t>
            </a:r>
          </a:p>
          <a:p>
            <a:pPr lvl="1"/>
            <a:r>
              <a:rPr lang="en-US" dirty="0" smtClean="0"/>
              <a:t>Chassis Modifications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69999"/>
            <a:ext cx="11119715" cy="6225505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2016 SAE Clean Snowmobile Challenge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Competing </a:t>
            </a:r>
            <a:r>
              <a:rPr lang="en-US" sz="2200" dirty="0" smtClean="0"/>
              <a:t>in the Diesel Utility Class</a:t>
            </a:r>
            <a:endParaRPr lang="en-US" sz="2200" dirty="0"/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Stricter </a:t>
            </a:r>
            <a:r>
              <a:rPr lang="en-US" sz="2200" dirty="0"/>
              <a:t>Regulations </a:t>
            </a:r>
            <a:r>
              <a:rPr lang="en-US" sz="2200" dirty="0" smtClean="0"/>
              <a:t>are forcing snowmobile </a:t>
            </a:r>
            <a:r>
              <a:rPr lang="en-US" sz="2200" dirty="0"/>
              <a:t>i</a:t>
            </a:r>
            <a:r>
              <a:rPr lang="en-US" sz="2200" dirty="0" smtClean="0"/>
              <a:t>ndustry </a:t>
            </a:r>
            <a:r>
              <a:rPr lang="en-US" sz="2200" dirty="0"/>
              <a:t>to </a:t>
            </a:r>
            <a:r>
              <a:rPr lang="en-US" sz="2200" dirty="0" smtClean="0"/>
              <a:t>change</a:t>
            </a:r>
          </a:p>
          <a:p>
            <a:pPr lvl="2"/>
            <a:r>
              <a:rPr lang="en-US" sz="2000" dirty="0" smtClean="0"/>
              <a:t>Tier 4 emission </a:t>
            </a:r>
            <a:r>
              <a:rPr lang="en-US" sz="2000" dirty="0" smtClean="0"/>
              <a:t>regulations have to be met</a:t>
            </a:r>
            <a:endParaRPr lang="en-US" sz="2000" dirty="0"/>
          </a:p>
          <a:p>
            <a:pPr lvl="2"/>
            <a:r>
              <a:rPr lang="en-US" sz="1900" dirty="0" smtClean="0"/>
              <a:t>By implementing a diesel engine into the snowmobile NDSU hopes to research and develop technology that isn’t commonly seen in the snowmobile industry.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The target market for this sled are consumers looking for a long lasting and reliable snowmobile.  This snowmobile is intended to be a working vehicle that can be used in a variety of applications.</a:t>
            </a:r>
          </a:p>
          <a:p>
            <a:pPr lvl="2"/>
            <a:r>
              <a:rPr lang="en-US" sz="1900" dirty="0" smtClean="0"/>
              <a:t>Towing large loads through snow</a:t>
            </a:r>
          </a:p>
          <a:p>
            <a:pPr lvl="2"/>
            <a:r>
              <a:rPr lang="en-US" sz="1900" dirty="0" smtClean="0"/>
              <a:t>Traveling long distances on a single tank of fuel</a:t>
            </a:r>
          </a:p>
          <a:p>
            <a:pPr lvl="2"/>
            <a:r>
              <a:rPr lang="en-US" sz="1900" dirty="0" smtClean="0"/>
              <a:t>Commercial projects</a:t>
            </a:r>
          </a:p>
          <a:p>
            <a:pPr lvl="2"/>
            <a:r>
              <a:rPr lang="en-US" sz="1900" dirty="0" smtClean="0"/>
              <a:t>Land owners, park managers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402" y="258762"/>
            <a:ext cx="3132171" cy="186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0268"/>
            <a:ext cx="8596668" cy="1320800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1026" name="Picture 2" descr="http://assets.forddirect.fordvehicles.com/assets/2016_Ford_F-150_J1/NGBS/Model_Image3/Model_Image3_136B520B-C8E4-1C47-9493-0E4594930E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" y="971265"/>
            <a:ext cx="4052783" cy="20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61615" y="2935984"/>
            <a:ext cx="6615319" cy="1164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12575" y="5019757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“Big Frank”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165" y="2357939"/>
            <a:ext cx="3457596" cy="25935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03399" y="3089872"/>
            <a:ext cx="1979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4WD Utility Truck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5577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Design a snowmobile that is reliable and focused around the key values of the competition. </a:t>
            </a:r>
          </a:p>
          <a:p>
            <a:pPr lvl="2"/>
            <a:r>
              <a:rPr lang="en-US" dirty="0" smtClean="0"/>
              <a:t>Cleaner and quieter without sacrificing performance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Install a Diesel engine into Polaris Voyageur Chassis</a:t>
            </a:r>
          </a:p>
          <a:p>
            <a:pPr lvl="1"/>
            <a:r>
              <a:rPr lang="en-US" dirty="0" smtClean="0"/>
              <a:t>Incorporate </a:t>
            </a:r>
            <a:r>
              <a:rPr lang="en-US" dirty="0" smtClean="0"/>
              <a:t>a wall flow </a:t>
            </a:r>
            <a:r>
              <a:rPr lang="en-US" dirty="0" smtClean="0"/>
              <a:t>DPF</a:t>
            </a:r>
          </a:p>
          <a:p>
            <a:pPr lvl="1"/>
            <a:r>
              <a:rPr lang="en-US" dirty="0" smtClean="0"/>
              <a:t>Make necessary chassis modifications to incorporate diesel engine</a:t>
            </a:r>
          </a:p>
          <a:p>
            <a:pPr lvl="1"/>
            <a:r>
              <a:rPr lang="en-US" dirty="0" smtClean="0"/>
              <a:t>Market snowmobile to working class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43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Diesel???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Roughly half of all passenger vehicles in Europe run off of Diesel fuel</a:t>
            </a:r>
          </a:p>
          <a:p>
            <a:endParaRPr lang="en-US" dirty="0"/>
          </a:p>
          <a:p>
            <a:r>
              <a:rPr lang="en-US" dirty="0" smtClean="0"/>
              <a:t>From 2010-2015 the amount of diesel vehicles in the United States has doubled to 155,000</a:t>
            </a:r>
          </a:p>
          <a:p>
            <a:endParaRPr lang="en-US" dirty="0"/>
          </a:p>
          <a:p>
            <a:r>
              <a:rPr lang="en-US" dirty="0" smtClean="0"/>
              <a:t>Larger energy content than gasoline</a:t>
            </a:r>
          </a:p>
          <a:p>
            <a:pPr lvl="1"/>
            <a:r>
              <a:rPr lang="en-US" dirty="0" smtClean="0"/>
              <a:t>139,000 BTU/Gal vs 124,000 BTU/Gal</a:t>
            </a:r>
          </a:p>
          <a:p>
            <a:pPr lvl="1"/>
            <a:r>
              <a:rPr lang="en-US" dirty="0" smtClean="0"/>
              <a:t>Translates into higher fuel economy</a:t>
            </a:r>
          </a:p>
          <a:p>
            <a:pPr lvl="1"/>
            <a:endParaRPr lang="en-US" dirty="0"/>
          </a:p>
          <a:p>
            <a:r>
              <a:rPr lang="en-US" dirty="0" smtClean="0"/>
              <a:t>Cheaper long term cost</a:t>
            </a:r>
          </a:p>
          <a:p>
            <a:pPr lvl="1"/>
            <a:r>
              <a:rPr lang="en-US" dirty="0" smtClean="0"/>
              <a:t>Generally more expensive initially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5504" y="5550794"/>
            <a:ext cx="318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(New York Times article)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3 Cylinder, 904cc </a:t>
            </a:r>
            <a:r>
              <a:rPr lang="en-US" dirty="0" err="1"/>
              <a:t>Yanmar</a:t>
            </a:r>
            <a:r>
              <a:rPr lang="en-US" dirty="0"/>
              <a:t> Diesel Engine</a:t>
            </a:r>
          </a:p>
          <a:p>
            <a:pPr lvl="1"/>
            <a:r>
              <a:rPr lang="en-US" dirty="0"/>
              <a:t>23.4 </a:t>
            </a:r>
            <a:r>
              <a:rPr lang="en-US" dirty="0" err="1"/>
              <a:t>hp</a:t>
            </a:r>
            <a:r>
              <a:rPr lang="en-US" dirty="0"/>
              <a:t> stock</a:t>
            </a:r>
          </a:p>
          <a:p>
            <a:pPr lvl="1"/>
            <a:r>
              <a:rPr lang="en-US" dirty="0"/>
              <a:t>50 ft-lb </a:t>
            </a:r>
            <a:r>
              <a:rPr lang="en-US" dirty="0" smtClean="0"/>
              <a:t>torque</a:t>
            </a:r>
          </a:p>
          <a:p>
            <a:pPr lvl="1"/>
            <a:r>
              <a:rPr lang="en-US" dirty="0" smtClean="0"/>
              <a:t>Mechanical fuel injection</a:t>
            </a:r>
          </a:p>
          <a:p>
            <a:pPr lvl="1"/>
            <a:r>
              <a:rPr lang="en-US" dirty="0"/>
              <a:t>IHI </a:t>
            </a:r>
            <a:r>
              <a:rPr lang="en-US" dirty="0" smtClean="0"/>
              <a:t>RHF3 turbo charger</a:t>
            </a:r>
          </a:p>
          <a:p>
            <a:pPr lvl="2"/>
            <a:r>
              <a:rPr lang="en-US" dirty="0" smtClean="0"/>
              <a:t>Increased power to weight ratio</a:t>
            </a:r>
          </a:p>
          <a:p>
            <a:pPr lvl="2"/>
            <a:r>
              <a:rPr lang="en-US" dirty="0" smtClean="0"/>
              <a:t>Nearly doubles horsepower</a:t>
            </a:r>
          </a:p>
          <a:p>
            <a:pPr lvl="1"/>
            <a:r>
              <a:rPr lang="en-US" dirty="0" smtClean="0"/>
              <a:t>Passes 2008 EPA Tier 4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http://us.yanmar.com/media/ext/uploaded/6b42c519-4265-4aec-83c9-f571394b1c8c/3TNM68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87" y="1149361"/>
            <a:ext cx="3812859" cy="42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54603" y="5353039"/>
            <a:ext cx="2421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from Yanmar.com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92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2403"/>
            <a:ext cx="7784086" cy="44916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Volkswagen TDI Diesel Oxidation Catalyst (DOC) and Diesel Particulate Filter (DPF)</a:t>
            </a:r>
          </a:p>
          <a:p>
            <a:pPr lvl="1"/>
            <a:r>
              <a:rPr lang="en-US" dirty="0" smtClean="0"/>
              <a:t>DOC converts CO (Carbon Monoxide), HC (Hydro Carbons) </a:t>
            </a:r>
            <a:r>
              <a:rPr lang="en-US" dirty="0"/>
              <a:t>and PM </a:t>
            </a:r>
            <a:r>
              <a:rPr lang="en-US" dirty="0" smtClean="0"/>
              <a:t>(Particulate Matter) to </a:t>
            </a:r>
            <a:r>
              <a:rPr lang="en-US" dirty="0"/>
              <a:t>the compounds CO</a:t>
            </a:r>
            <a:r>
              <a:rPr lang="en-US" baseline="-25000" dirty="0"/>
              <a:t>2 </a:t>
            </a:r>
            <a:r>
              <a:rPr lang="en-US" dirty="0"/>
              <a:t>and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DPF primary objective is to remove soot from the exhaust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Switched from a partial flow DPF to a wall flow DPF</a:t>
            </a:r>
          </a:p>
          <a:p>
            <a:pPr lvl="1"/>
            <a:r>
              <a:rPr lang="en-US" dirty="0" smtClean="0"/>
              <a:t>Creates a much more efficient filtration system</a:t>
            </a:r>
          </a:p>
          <a:p>
            <a:pPr lvl="1"/>
            <a:r>
              <a:rPr lang="en-US" dirty="0" smtClean="0"/>
              <a:t>Partial flow filter has a valve that could let emissions exit without being treated</a:t>
            </a:r>
          </a:p>
          <a:p>
            <a:pPr lvl="1"/>
            <a:r>
              <a:rPr lang="en-US" dirty="0" smtClean="0"/>
              <a:t>Wall flow forces all emissions through the appropriate filtration</a:t>
            </a:r>
          </a:p>
          <a:p>
            <a:pPr lvl="1"/>
            <a:endParaRPr lang="en-US" dirty="0"/>
          </a:p>
          <a:p>
            <a:r>
              <a:rPr lang="en-US" dirty="0" smtClean="0"/>
              <a:t>Active regeneration</a:t>
            </a:r>
          </a:p>
          <a:p>
            <a:pPr lvl="1"/>
            <a:r>
              <a:rPr lang="en-US" dirty="0" smtClean="0"/>
              <a:t>High temperatures burn soot instead of a fuel additive (passive regeneration)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3" r="34125"/>
          <a:stretch/>
        </p:blipFill>
        <p:spPr bwMode="auto">
          <a:xfrm rot="5400000">
            <a:off x="8376508" y="2218517"/>
            <a:ext cx="3638534" cy="399245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62959" y="6238269"/>
            <a:ext cx="190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Exhaust DPF and DOC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38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442434"/>
            <a:ext cx="8900515" cy="4855335"/>
          </a:xfrm>
        </p:spPr>
        <p:txBody>
          <a:bodyPr>
            <a:normAutofit/>
          </a:bodyPr>
          <a:lstStyle/>
          <a:p>
            <a:r>
              <a:rPr lang="en-US"/>
              <a:t>2014 </a:t>
            </a:r>
            <a:r>
              <a:rPr lang="en-US" dirty="0"/>
              <a:t>550</a:t>
            </a:r>
            <a:r>
              <a:rPr lang="en-US"/>
              <a:t> Polaris </a:t>
            </a:r>
            <a:r>
              <a:rPr lang="en-US" dirty="0"/>
              <a:t>Indy </a:t>
            </a:r>
            <a:r>
              <a:rPr lang="en-US"/>
              <a:t>Voyageur </a:t>
            </a:r>
            <a:r>
              <a:rPr lang="en-US" dirty="0"/>
              <a:t>144</a:t>
            </a:r>
            <a:r>
              <a:rPr lang="en-US"/>
              <a:t>" </a:t>
            </a:r>
            <a:r>
              <a:rPr lang="en-US" smtClean="0"/>
              <a:t>fan </a:t>
            </a:r>
            <a:r>
              <a:rPr lang="en-US" dirty="0"/>
              <a:t>cooled</a:t>
            </a:r>
          </a:p>
          <a:p>
            <a:pPr lvl="1"/>
            <a:r>
              <a:rPr lang="en-US" dirty="0"/>
              <a:t>Longer track provides better traction in deep snow</a:t>
            </a:r>
          </a:p>
          <a:p>
            <a:pPr lvl="1"/>
            <a:r>
              <a:rPr lang="en-US" dirty="0"/>
              <a:t>Long tunnel provides storage space for cargo</a:t>
            </a:r>
          </a:p>
          <a:p>
            <a:endParaRPr lang="en-US" dirty="0"/>
          </a:p>
          <a:p>
            <a:r>
              <a:rPr lang="en-US" dirty="0"/>
              <a:t>Large size of engine caused several major chassis changes</a:t>
            </a:r>
          </a:p>
          <a:p>
            <a:pPr lvl="1"/>
            <a:r>
              <a:rPr lang="en-US" smtClean="0"/>
              <a:t>Cooling </a:t>
            </a:r>
            <a:r>
              <a:rPr lang="en-US" dirty="0"/>
              <a:t>system </a:t>
            </a:r>
          </a:p>
          <a:p>
            <a:pPr lvl="1"/>
            <a:r>
              <a:rPr lang="en-US" dirty="0"/>
              <a:t>Steering</a:t>
            </a:r>
          </a:p>
          <a:p>
            <a:pPr lvl="1"/>
            <a:endParaRPr lang="en-US" dirty="0"/>
          </a:p>
          <a:p>
            <a:r>
              <a:rPr lang="en-US" dirty="0"/>
              <a:t>Other chassis modifications</a:t>
            </a:r>
          </a:p>
          <a:p>
            <a:pPr lvl="1"/>
            <a:r>
              <a:rPr lang="en-US" dirty="0"/>
              <a:t>Towing hitch</a:t>
            </a:r>
          </a:p>
          <a:p>
            <a:pPr lvl="1"/>
            <a:r>
              <a:rPr lang="en-US" dirty="0"/>
              <a:t>Battery box</a:t>
            </a:r>
          </a:p>
          <a:p>
            <a:pPr lvl="1"/>
            <a:r>
              <a:rPr lang="en-US" dirty="0"/>
              <a:t>Hood sweep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polaris.hs.llnwd.net/o40/sno/2014/img/vehicle-details/features/550-indy-voyag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36" y="135465"/>
            <a:ext cx="4182297" cy="27523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37172" y="2943423"/>
            <a:ext cx="432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Polaris Voyageur. Photo from Polaris.com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697" y="3432880"/>
            <a:ext cx="2285974" cy="2683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0961" y="6234721"/>
            <a:ext cx="343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Hood sweep allows clearance </a:t>
            </a:r>
            <a:r>
              <a:rPr lang="en-US" sz="1400"/>
              <a:t>for turbo</a:t>
            </a:r>
            <a:r>
              <a:rPr lang="en-US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79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1270</TotalTime>
  <Words>834</Words>
  <Application>Microsoft Office PowerPoint</Application>
  <PresentationFormat>Widescreen</PresentationFormat>
  <Paragraphs>175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North Dakota State Clean Snowmobile Challenge 2015-2016</vt:lpstr>
      <vt:lpstr>Outline</vt:lpstr>
      <vt:lpstr>Introduction</vt:lpstr>
      <vt:lpstr>Comparison</vt:lpstr>
      <vt:lpstr>Goals and Strategy </vt:lpstr>
      <vt:lpstr>Why Diesel???</vt:lpstr>
      <vt:lpstr>Engine Selection</vt:lpstr>
      <vt:lpstr>Exhaust System</vt:lpstr>
      <vt:lpstr>Chassis Selection</vt:lpstr>
      <vt:lpstr>Cooling System</vt:lpstr>
      <vt:lpstr>Steering System</vt:lpstr>
      <vt:lpstr>Snowmobile Features</vt:lpstr>
      <vt:lpstr>Design Challenges</vt:lpstr>
      <vt:lpstr>Conclusions</vt:lpstr>
      <vt:lpstr>MSRP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Miller</dc:creator>
  <cp:lastModifiedBy>Steven Miller</cp:lastModifiedBy>
  <cp:revision>106</cp:revision>
  <cp:lastPrinted>2015-12-08T20:14:07Z</cp:lastPrinted>
  <dcterms:created xsi:type="dcterms:W3CDTF">2015-12-06T23:06:42Z</dcterms:created>
  <dcterms:modified xsi:type="dcterms:W3CDTF">2016-03-09T17:41:13Z</dcterms:modified>
</cp:coreProperties>
</file>