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60" r:id="rId6"/>
    <p:sldId id="261" r:id="rId7"/>
    <p:sldId id="258" r:id="rId8"/>
    <p:sldId id="259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89BA6C2-9DB4-4B90-BBFD-89E99A8D9583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3ADE91-8AC7-45BD-A18F-9E425DAEF5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153400" cy="7619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NDSU Clean Snowmobile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667000"/>
            <a:ext cx="3376707" cy="2819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/>
              <a:t>Presented by:</a:t>
            </a:r>
          </a:p>
          <a:p>
            <a:pPr algn="l"/>
            <a:r>
              <a:rPr lang="en-US" sz="2800" b="1" dirty="0" smtClean="0"/>
              <a:t>Michael Niehoff</a:t>
            </a:r>
          </a:p>
          <a:p>
            <a:pPr algn="l"/>
            <a:r>
              <a:rPr lang="en-US" sz="2800" b="1" dirty="0" smtClean="0"/>
              <a:t>Jared Quinlan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 smtClean="0"/>
              <a:t>Advisor:</a:t>
            </a:r>
          </a:p>
          <a:p>
            <a:pPr algn="l"/>
            <a:r>
              <a:rPr lang="en-US" sz="2800" b="1" dirty="0" smtClean="0"/>
              <a:t>Dr. Robert </a:t>
            </a:r>
            <a:r>
              <a:rPr lang="en-US" sz="2800" b="1" dirty="0" err="1" smtClean="0"/>
              <a:t>Pieri</a:t>
            </a:r>
            <a:endParaRPr lang="en-US" sz="2800" b="1" dirty="0"/>
          </a:p>
        </p:txBody>
      </p:sp>
      <p:pic>
        <p:nvPicPr>
          <p:cNvPr id="5122" name="Picture 2" descr="https://scontent.xx.fbcdn.net/hphotos-xpf1/v/t1.0-9/10995496_10206256662123971_7257057766475822498_n.jpg?oh=4e01db86a7af1ad109f2cf592634a4ca&amp;oe=55808C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185974" cy="47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Outfitter Perspective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315200" cy="3539527"/>
          </a:xfrm>
        </p:spPr>
        <p:txBody>
          <a:bodyPr/>
          <a:lstStyle/>
          <a:p>
            <a:r>
              <a:rPr lang="en-US" sz="2800" dirty="0" smtClean="0"/>
              <a:t>MSRP: $15,579.99</a:t>
            </a:r>
          </a:p>
          <a:p>
            <a:r>
              <a:rPr lang="en-US" sz="2800" dirty="0" smtClean="0"/>
              <a:t>Diesel Engine</a:t>
            </a:r>
          </a:p>
          <a:p>
            <a:pPr lvl="1"/>
            <a:r>
              <a:rPr lang="en-US" sz="2400" dirty="0" smtClean="0"/>
              <a:t>Increased engine life over Gasoline</a:t>
            </a:r>
          </a:p>
          <a:p>
            <a:r>
              <a:rPr lang="en-US" sz="2800" dirty="0" smtClean="0"/>
              <a:t>Diesel Fuel is readily available</a:t>
            </a:r>
          </a:p>
          <a:p>
            <a:r>
              <a:rPr lang="en-US" sz="2800" dirty="0" smtClean="0"/>
              <a:t>High-Low Transmission</a:t>
            </a:r>
          </a:p>
          <a:p>
            <a:r>
              <a:rPr lang="en-US" sz="2800" dirty="0" smtClean="0"/>
              <a:t>2” Receiver Hitch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2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Conclusion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Utility Snowmobile</a:t>
            </a:r>
          </a:p>
          <a:p>
            <a:r>
              <a:rPr lang="en-US" sz="2800" dirty="0" smtClean="0"/>
              <a:t>Efficient</a:t>
            </a:r>
          </a:p>
          <a:p>
            <a:r>
              <a:rPr lang="en-US" sz="2800" dirty="0" smtClean="0"/>
              <a:t>Quiet</a:t>
            </a:r>
          </a:p>
          <a:p>
            <a:r>
              <a:rPr lang="en-US" sz="2800" dirty="0" smtClean="0"/>
              <a:t>Clean</a:t>
            </a:r>
            <a:endParaRPr lang="en-US" sz="2800" dirty="0"/>
          </a:p>
        </p:txBody>
      </p:sp>
      <p:pic>
        <p:nvPicPr>
          <p:cNvPr id="6150" name="Picture 6" descr="https://fbcdn-sphotos-d-a.akamaihd.net/hphotos-ak-xpa1/v/t1.0-9/10502511_311955539002332_2822674821633047166_n.jpg?oh=5a1104c7daf2c8425d8e5080af0cde79&amp;oe=558A75CA&amp;__gda__=1433946226_772fd267843e98a1adbfa39fb2cb61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39623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115409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 to Our Sponsors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NDSU Mechanical Engineering Dept. &amp; NDSU SAE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Polaris Industries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Team Industries</a:t>
            </a:r>
            <a:br>
              <a:rPr lang="en-US" sz="2400" dirty="0"/>
            </a:br>
            <a:r>
              <a:rPr lang="en-US" sz="2400" dirty="0"/>
              <a:t>Great River Energy</a:t>
            </a:r>
            <a:br>
              <a:rPr lang="en-US" sz="2400" dirty="0"/>
            </a:br>
            <a:r>
              <a:rPr lang="en-US" sz="2400" dirty="0" err="1"/>
              <a:t>Camoplast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BASF</a:t>
            </a:r>
            <a:br>
              <a:rPr lang="en-US" sz="2400" dirty="0"/>
            </a:br>
            <a:r>
              <a:rPr lang="en-US" sz="2400" dirty="0"/>
              <a:t>Wheels Inc.</a:t>
            </a:r>
            <a:br>
              <a:rPr lang="en-US" sz="2400" dirty="0"/>
            </a:br>
            <a:r>
              <a:rPr lang="en-US" sz="2400" dirty="0"/>
              <a:t>Exhaust Pro's</a:t>
            </a:r>
            <a:br>
              <a:rPr lang="en-US" sz="2400" dirty="0"/>
            </a:br>
            <a:r>
              <a:rPr lang="en-US" sz="2400" dirty="0"/>
              <a:t>Al's Snowmobile Parts</a:t>
            </a:r>
            <a:br>
              <a:rPr lang="en-US" sz="2400" dirty="0"/>
            </a:br>
            <a:r>
              <a:rPr lang="en-US" sz="2400" dirty="0" err="1"/>
              <a:t>McNelius</a:t>
            </a:r>
            <a:r>
              <a:rPr lang="en-US" sz="2400" dirty="0"/>
              <a:t> Steel</a:t>
            </a:r>
            <a:br>
              <a:rPr lang="en-US" sz="2400" dirty="0"/>
            </a:br>
            <a:r>
              <a:rPr lang="en-US" sz="2400" dirty="0" err="1"/>
              <a:t>Klim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RJ Mann &amp; Associates</a:t>
            </a:r>
            <a:br>
              <a:rPr lang="en-US" sz="2400" dirty="0"/>
            </a:br>
            <a:r>
              <a:rPr lang="en-US" sz="2400" dirty="0"/>
              <a:t>SolidWorks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8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895600"/>
            <a:ext cx="4724400" cy="115409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Questions?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Goals &amp; Objectives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Complete Each Event</a:t>
            </a:r>
          </a:p>
          <a:p>
            <a:r>
              <a:rPr lang="en-US" sz="2800" dirty="0" smtClean="0"/>
              <a:t>Retrofit a Diesel Engine into a Snowmobile</a:t>
            </a:r>
          </a:p>
          <a:p>
            <a:r>
              <a:rPr lang="en-US" sz="2800" dirty="0" smtClean="0"/>
              <a:t>Achieve 25 mpg</a:t>
            </a:r>
          </a:p>
          <a:p>
            <a:r>
              <a:rPr lang="en-US" sz="2800" dirty="0" smtClean="0"/>
              <a:t>Increase Soot Control</a:t>
            </a:r>
          </a:p>
          <a:p>
            <a:r>
              <a:rPr lang="en-US" sz="2800" dirty="0" smtClean="0"/>
              <a:t>Refine Power Delivery to Track</a:t>
            </a:r>
          </a:p>
          <a:p>
            <a:r>
              <a:rPr lang="en-US" sz="2800" dirty="0" smtClean="0"/>
              <a:t>Provide Optimal Utility Snowmobile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53340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Target Market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Utility Use</a:t>
            </a:r>
          </a:p>
          <a:p>
            <a:r>
              <a:rPr lang="en-US" sz="2800" dirty="0" smtClean="0"/>
              <a:t>National Parks</a:t>
            </a:r>
          </a:p>
          <a:p>
            <a:r>
              <a:rPr lang="en-US" sz="2800" dirty="0" smtClean="0"/>
              <a:t>Trail Riding</a:t>
            </a:r>
          </a:p>
          <a:p>
            <a:r>
              <a:rPr lang="en-US" sz="2800" dirty="0" smtClean="0"/>
              <a:t>Commercial</a:t>
            </a:r>
          </a:p>
          <a:p>
            <a:pPr lvl="1"/>
            <a:r>
              <a:rPr lang="en-US" sz="2600" dirty="0" smtClean="0"/>
              <a:t>Longevity</a:t>
            </a:r>
          </a:p>
          <a:p>
            <a:pPr lvl="1"/>
            <a:r>
              <a:rPr lang="en-US" sz="2600" dirty="0" smtClean="0"/>
              <a:t>Low Maintenance</a:t>
            </a:r>
          </a:p>
        </p:txBody>
      </p:sp>
    </p:spTree>
    <p:extLst>
      <p:ext uri="{BB962C8B-B14F-4D97-AF65-F5344CB8AC3E}">
        <p14:creationId xmlns:p14="http://schemas.microsoft.com/office/powerpoint/2010/main" val="29031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153400" cy="84929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Advantages vs. Disadvantages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41910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Improved </a:t>
            </a:r>
            <a:r>
              <a:rPr lang="en-US" sz="2800" dirty="0" smtClean="0"/>
              <a:t>Fuel </a:t>
            </a:r>
            <a:r>
              <a:rPr lang="en-US" sz="2800" dirty="0"/>
              <a:t>E</a:t>
            </a:r>
            <a:r>
              <a:rPr lang="en-US" sz="2800" dirty="0" smtClean="0"/>
              <a:t>conomy</a:t>
            </a:r>
            <a:endParaRPr lang="en-US" sz="2800" dirty="0" smtClean="0"/>
          </a:p>
          <a:p>
            <a:pPr lvl="1"/>
            <a:r>
              <a:rPr lang="en-US" sz="2400" dirty="0" smtClean="0"/>
              <a:t>Capable of long trips</a:t>
            </a:r>
          </a:p>
          <a:p>
            <a:pPr lvl="1"/>
            <a:r>
              <a:rPr lang="en-US" sz="2400" dirty="0" smtClean="0"/>
              <a:t>Reach remote locations</a:t>
            </a:r>
          </a:p>
          <a:p>
            <a:r>
              <a:rPr lang="en-US" sz="2800" dirty="0" smtClean="0"/>
              <a:t>Improved </a:t>
            </a:r>
            <a:r>
              <a:rPr lang="en-US" sz="2800" dirty="0" smtClean="0"/>
              <a:t>Torque </a:t>
            </a:r>
            <a:r>
              <a:rPr lang="en-US" sz="2800" dirty="0"/>
              <a:t>O</a:t>
            </a:r>
            <a:r>
              <a:rPr lang="en-US" sz="2800" dirty="0" smtClean="0"/>
              <a:t>utput</a:t>
            </a:r>
            <a:endParaRPr lang="en-US" sz="2800" dirty="0" smtClean="0"/>
          </a:p>
          <a:p>
            <a:pPr lvl="1"/>
            <a:r>
              <a:rPr lang="en-US" sz="2400" dirty="0" smtClean="0"/>
              <a:t>Pulling Capacity</a:t>
            </a:r>
          </a:p>
          <a:p>
            <a:pPr lvl="1"/>
            <a:r>
              <a:rPr lang="en-US" sz="2400" dirty="0" smtClean="0"/>
              <a:t>Workhorse</a:t>
            </a:r>
          </a:p>
          <a:p>
            <a:r>
              <a:rPr lang="en-US" sz="2800" dirty="0" smtClean="0"/>
              <a:t>Long Track</a:t>
            </a:r>
          </a:p>
          <a:p>
            <a:pPr lvl="1"/>
            <a:r>
              <a:rPr lang="en-US" sz="2400" dirty="0" smtClean="0"/>
              <a:t>Improved traction for pulling</a:t>
            </a:r>
          </a:p>
          <a:p>
            <a:pPr lvl="1"/>
            <a:r>
              <a:rPr lang="en-US" sz="2400" dirty="0" smtClean="0"/>
              <a:t>Deep snow compatible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828799"/>
            <a:ext cx="4772891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Cold Starting Issues</a:t>
            </a:r>
            <a:endParaRPr lang="en-US" sz="2800" dirty="0" smtClean="0"/>
          </a:p>
          <a:p>
            <a:pPr lvl="1"/>
            <a:r>
              <a:rPr lang="en-US" sz="2400" dirty="0" smtClean="0"/>
              <a:t>Glow Plugs</a:t>
            </a:r>
          </a:p>
          <a:p>
            <a:r>
              <a:rPr lang="en-US" sz="2800" dirty="0" smtClean="0"/>
              <a:t>“Dirty”</a:t>
            </a:r>
          </a:p>
          <a:p>
            <a:pPr lvl="1"/>
            <a:r>
              <a:rPr lang="en-US" sz="2400" dirty="0" smtClean="0"/>
              <a:t>Diesel Particulate Filter</a:t>
            </a:r>
          </a:p>
          <a:p>
            <a:pPr lvl="1"/>
            <a:r>
              <a:rPr lang="en-US" sz="2400" dirty="0" smtClean="0"/>
              <a:t>Diesel Oxidization Catalyst</a:t>
            </a:r>
          </a:p>
          <a:p>
            <a:r>
              <a:rPr lang="en-US" sz="2600" dirty="0" smtClean="0"/>
              <a:t>Slow</a:t>
            </a:r>
          </a:p>
          <a:p>
            <a:pPr lvl="1"/>
            <a:r>
              <a:rPr lang="en-US" sz="2400" dirty="0" smtClean="0"/>
              <a:t>High-Low Gearing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5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Chassis Selection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Utility Snowmobile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Indy Voyager</a:t>
            </a:r>
          </a:p>
          <a:p>
            <a:pPr lvl="1"/>
            <a:r>
              <a:rPr lang="en-US" sz="2400" dirty="0" smtClean="0"/>
              <a:t>Balance of Traction &amp; Lower Weight</a:t>
            </a:r>
          </a:p>
          <a:p>
            <a:pPr lvl="1"/>
            <a:r>
              <a:rPr lang="en-US" sz="2400" dirty="0" smtClean="0"/>
              <a:t>Retrofit High-Low Transmission </a:t>
            </a:r>
          </a:p>
          <a:p>
            <a:pPr lvl="1"/>
            <a:r>
              <a:rPr lang="en-US" sz="2400" dirty="0" smtClean="0"/>
              <a:t>Modify </a:t>
            </a:r>
            <a:r>
              <a:rPr lang="en-US" sz="2400" dirty="0" err="1" smtClean="0"/>
              <a:t>Overstructure</a:t>
            </a:r>
            <a:r>
              <a:rPr lang="en-US" sz="2400" dirty="0" smtClean="0"/>
              <a:t> </a:t>
            </a:r>
          </a:p>
          <a:p>
            <a:pPr marL="4572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83191"/>
              </p:ext>
            </p:extLst>
          </p:nvPr>
        </p:nvGraphicFramePr>
        <p:xfrm>
          <a:off x="1295400" y="1981200"/>
          <a:ext cx="60960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IQ </a:t>
                      </a:r>
                      <a:r>
                        <a:rPr lang="en-US" dirty="0" err="1" smtClean="0"/>
                        <a:t>WideTrak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Indy Voyager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Track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Width: 20”</a:t>
                      </a:r>
                    </a:p>
                    <a:p>
                      <a:pPr algn="ctr"/>
                      <a:r>
                        <a:rPr lang="en-US" sz="1600" dirty="0" smtClean="0"/>
                        <a:t>Length: 156”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Width: 15”</a:t>
                      </a:r>
                    </a:p>
                    <a:p>
                      <a:pPr algn="ctr"/>
                      <a:r>
                        <a:rPr lang="en-US" sz="1600" dirty="0" smtClean="0"/>
                        <a:t>Length: 144” or 155”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Dry Weight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lbs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Gearing</a:t>
                      </a:r>
                      <a:r>
                        <a:rPr lang="en-US" sz="1600" baseline="0" dirty="0" smtClean="0"/>
                        <a:t> (jackshaft to driveshaft)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High-Low Transmission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Fixed Gear Ratio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Cargo</a:t>
                      </a:r>
                      <a:r>
                        <a:rPr lang="en-US" sz="1600" baseline="0" dirty="0" smtClean="0"/>
                        <a:t> Rack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9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2578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Engine Selection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172200" cy="3539527"/>
          </a:xfrm>
        </p:spPr>
        <p:txBody>
          <a:bodyPr>
            <a:noAutofit/>
          </a:bodyPr>
          <a:lstStyle/>
          <a:p>
            <a:r>
              <a:rPr lang="en-US" sz="2800" dirty="0" smtClean="0"/>
              <a:t>3 Cylinder, 904 cc </a:t>
            </a:r>
            <a:r>
              <a:rPr lang="en-US" sz="2800" dirty="0" err="1" smtClean="0"/>
              <a:t>Yanmar</a:t>
            </a:r>
            <a:r>
              <a:rPr lang="en-US" sz="2800" dirty="0" smtClean="0"/>
              <a:t> Diesel</a:t>
            </a:r>
          </a:p>
          <a:p>
            <a:r>
              <a:rPr lang="en-US" sz="2800" dirty="0" smtClean="0"/>
              <a:t>Lightweight	</a:t>
            </a:r>
          </a:p>
          <a:p>
            <a:pPr lvl="1"/>
            <a:r>
              <a:rPr lang="en-US" sz="2400" dirty="0" smtClean="0"/>
              <a:t>187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r>
              <a:rPr lang="en-US" sz="2800" dirty="0" smtClean="0"/>
              <a:t>Size Constraints</a:t>
            </a:r>
          </a:p>
          <a:p>
            <a:r>
              <a:rPr lang="en-US" sz="2800" dirty="0" smtClean="0"/>
              <a:t>Passes 2008 EPA Tier 4</a:t>
            </a:r>
          </a:p>
          <a:p>
            <a:r>
              <a:rPr lang="en-US" sz="2800" dirty="0" smtClean="0"/>
              <a:t>High Output Power</a:t>
            </a:r>
          </a:p>
          <a:p>
            <a:pPr lvl="1"/>
            <a:r>
              <a:rPr lang="en-US" sz="2400" dirty="0" smtClean="0"/>
              <a:t>23.4 </a:t>
            </a:r>
            <a:r>
              <a:rPr lang="en-US" sz="2400" dirty="0" err="1" smtClean="0"/>
              <a:t>Hp</a:t>
            </a:r>
            <a:r>
              <a:rPr lang="en-US" sz="2400" dirty="0" smtClean="0"/>
              <a:t> Stock</a:t>
            </a:r>
          </a:p>
          <a:p>
            <a:pPr lvl="1"/>
            <a:r>
              <a:rPr lang="en-US" sz="2400" dirty="0" smtClean="0"/>
              <a:t>50 ft-lb torque</a:t>
            </a:r>
          </a:p>
          <a:p>
            <a:r>
              <a:rPr lang="en-US" sz="2800" dirty="0" smtClean="0"/>
              <a:t>Turbocharger</a:t>
            </a:r>
          </a:p>
          <a:p>
            <a:pPr lvl="1"/>
            <a:r>
              <a:rPr lang="en-US" sz="2400" dirty="0" smtClean="0"/>
              <a:t>IHI RHF3</a:t>
            </a:r>
          </a:p>
          <a:p>
            <a:pPr lvl="1"/>
            <a:r>
              <a:rPr lang="en-US" sz="2400" dirty="0" smtClean="0"/>
              <a:t>Increased Air Flow Rate</a:t>
            </a:r>
          </a:p>
        </p:txBody>
      </p:sp>
      <p:pic>
        <p:nvPicPr>
          <p:cNvPr id="3074" name="Picture 2" descr="http://us.yanmar.com/media/ext/uploaded/6b42c519-4265-4aec-83c9-f571394b1c8c/3TNM68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16" y="2438400"/>
            <a:ext cx="2963332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7182" y="57054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Courtesy of Yanmar.com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Emissions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486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Diesel Oxidation Catalyst</a:t>
            </a:r>
          </a:p>
          <a:p>
            <a:pPr lvl="1"/>
            <a:r>
              <a:rPr lang="en-US" sz="2600" dirty="0" smtClean="0"/>
              <a:t>Light-Off Temperature</a:t>
            </a:r>
          </a:p>
          <a:p>
            <a:pPr lvl="2"/>
            <a:r>
              <a:rPr lang="en-US" sz="2400" dirty="0" smtClean="0"/>
              <a:t>~185</a:t>
            </a:r>
            <a:r>
              <a:rPr lang="en-US" sz="2400" dirty="0" smtClean="0">
                <a:latin typeface="Times New Roman"/>
                <a:cs typeface="Times New Roman"/>
              </a:rPr>
              <a:t>°C-225°C</a:t>
            </a:r>
            <a:endParaRPr lang="en-US" sz="2400" dirty="0" smtClean="0"/>
          </a:p>
          <a:p>
            <a:pPr lvl="1"/>
            <a:r>
              <a:rPr lang="en-US" sz="2400" dirty="0" smtClean="0"/>
              <a:t>Products</a:t>
            </a:r>
          </a:p>
          <a:p>
            <a:pPr lvl="2"/>
            <a:r>
              <a:rPr lang="en-US" sz="2000" dirty="0" smtClean="0"/>
              <a:t>Carbon Monoxide (CO)</a:t>
            </a:r>
          </a:p>
          <a:p>
            <a:pPr lvl="2"/>
            <a:r>
              <a:rPr lang="en-US" sz="2000" dirty="0" smtClean="0"/>
              <a:t>Hydrocarbons (HC)</a:t>
            </a:r>
          </a:p>
          <a:p>
            <a:pPr lvl="2"/>
            <a:r>
              <a:rPr lang="en-US" sz="2000" dirty="0" smtClean="0"/>
              <a:t>Particulate Matter (PM)</a:t>
            </a:r>
          </a:p>
          <a:p>
            <a:pPr lvl="2"/>
            <a:r>
              <a:rPr lang="en-US" sz="2000" dirty="0" smtClean="0"/>
              <a:t>Oxygen (O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400" dirty="0" smtClean="0"/>
              <a:t>Reactants</a:t>
            </a:r>
          </a:p>
          <a:p>
            <a:pPr lvl="2"/>
            <a:r>
              <a:rPr lang="en-US" sz="2000" dirty="0" smtClean="0"/>
              <a:t>Carbon 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</a:t>
            </a:r>
          </a:p>
          <a:p>
            <a:pPr marL="502920" lvl="2" indent="0">
              <a:buNone/>
            </a:pPr>
            <a:endParaRPr lang="en-US" dirty="0" smtClean="0"/>
          </a:p>
          <a:p>
            <a:pPr marL="502920" lvl="2" indent="0">
              <a:buNone/>
            </a:pPr>
            <a:endParaRPr lang="en-US" dirty="0" smtClean="0"/>
          </a:p>
        </p:txBody>
      </p:sp>
      <p:pic>
        <p:nvPicPr>
          <p:cNvPr id="5" name="11534D58-62AB-4713-9998-694827698BCE" descr="11534D58-62AB-4713-9998-694827698B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t="23161" r="20472" b="21304"/>
          <a:stretch/>
        </p:blipFill>
        <p:spPr bwMode="auto">
          <a:xfrm>
            <a:off x="5715000" y="1905000"/>
            <a:ext cx="2285999" cy="39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13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Emissions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13" y="1524000"/>
            <a:ext cx="73152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Diesel Particulate Filter</a:t>
            </a:r>
          </a:p>
          <a:p>
            <a:pPr lvl="1"/>
            <a:r>
              <a:rPr lang="en-US" sz="2400" dirty="0"/>
              <a:t>Traps Particulate Matter</a:t>
            </a:r>
          </a:p>
          <a:p>
            <a:pPr lvl="1"/>
            <a:r>
              <a:rPr lang="en-US" sz="2400" dirty="0"/>
              <a:t>Effective Filter Removes up to 85% of PM</a:t>
            </a:r>
          </a:p>
          <a:p>
            <a:pPr lvl="1"/>
            <a:r>
              <a:rPr lang="en-US" sz="2400" dirty="0"/>
              <a:t>Regeneration Oxidizes Soot into </a:t>
            </a:r>
            <a:r>
              <a:rPr lang="en-US" sz="2400" dirty="0" smtClean="0"/>
              <a:t>Ash</a:t>
            </a:r>
          </a:p>
          <a:p>
            <a:pPr lvl="2"/>
            <a:r>
              <a:rPr lang="en-US" sz="2200" dirty="0"/>
              <a:t>Regeneration ~</a:t>
            </a:r>
            <a:r>
              <a:rPr lang="en-US" sz="2200" dirty="0" smtClean="0"/>
              <a:t>650</a:t>
            </a:r>
            <a:r>
              <a:rPr lang="en-US" sz="2200" dirty="0" smtClean="0">
                <a:latin typeface="Times New Roman"/>
                <a:cs typeface="Times New Roman"/>
              </a:rPr>
              <a:t>°C</a:t>
            </a:r>
            <a:endParaRPr lang="en-US" sz="2400" dirty="0" smtClean="0"/>
          </a:p>
          <a:p>
            <a:pPr lvl="1"/>
            <a:r>
              <a:rPr lang="en-US" sz="2400" dirty="0" smtClean="0"/>
              <a:t>Peak EGT of ~450</a:t>
            </a:r>
            <a:r>
              <a:rPr lang="en-US" sz="2400" dirty="0" smtClean="0">
                <a:cs typeface="Times New Roman"/>
              </a:rPr>
              <a:t>°C</a:t>
            </a:r>
          </a:p>
          <a:p>
            <a:pPr lvl="2"/>
            <a:r>
              <a:rPr lang="en-US" sz="2200" dirty="0" smtClean="0">
                <a:cs typeface="Times New Roman"/>
              </a:rPr>
              <a:t>Requires Active Regeneration</a:t>
            </a:r>
            <a:endParaRPr lang="en-US" sz="2200" dirty="0" smtClean="0"/>
          </a:p>
        </p:txBody>
      </p:sp>
      <p:pic>
        <p:nvPicPr>
          <p:cNvPr id="5" name="Picture 2" descr="http://www.volvoce.com/SiteCollectionImages/VCE/Pictures%20and%20Videos/VCE%20Corporate/Tier-4i_engine_diagram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6" t="50000" b="9241"/>
          <a:stretch/>
        </p:blipFill>
        <p:spPr bwMode="auto">
          <a:xfrm>
            <a:off x="1295400" y="4800600"/>
            <a:ext cx="6144827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54097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Noise Control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1506836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 Noise</a:t>
            </a:r>
          </a:p>
          <a:p>
            <a:pPr lvl="1"/>
            <a:r>
              <a:rPr lang="en-US" sz="2400" dirty="0" smtClean="0"/>
              <a:t>Rubber </a:t>
            </a:r>
            <a:r>
              <a:rPr lang="en-US" sz="2400" dirty="0" smtClean="0"/>
              <a:t>skirting</a:t>
            </a:r>
            <a:endParaRPr lang="en-US" sz="2400" dirty="0" smtClean="0"/>
          </a:p>
          <a:p>
            <a:pPr lvl="1"/>
            <a:r>
              <a:rPr lang="en-US" sz="2400" dirty="0" smtClean="0"/>
              <a:t>New bearings and bogey wheels</a:t>
            </a:r>
          </a:p>
          <a:p>
            <a:r>
              <a:rPr lang="en-US" sz="2800" dirty="0" smtClean="0"/>
              <a:t>Exhaust Noise</a:t>
            </a:r>
          </a:p>
          <a:p>
            <a:pPr lvl="1"/>
            <a:r>
              <a:rPr lang="en-US" sz="2400" dirty="0" smtClean="0"/>
              <a:t>Direct into </a:t>
            </a:r>
            <a:r>
              <a:rPr lang="en-US" sz="2400" dirty="0" smtClean="0"/>
              <a:t>snow</a:t>
            </a:r>
          </a:p>
          <a:p>
            <a:pPr lvl="1"/>
            <a:r>
              <a:rPr lang="en-US" sz="2400" dirty="0" smtClean="0"/>
              <a:t>Insulation/Wrapping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4938"/>
          <a:stretch/>
        </p:blipFill>
        <p:spPr bwMode="auto">
          <a:xfrm>
            <a:off x="4648200" y="3283527"/>
            <a:ext cx="3997036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893</TotalTime>
  <Words>311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NDSU Clean Snowmobile </vt:lpstr>
      <vt:lpstr>Goals &amp; Objectives</vt:lpstr>
      <vt:lpstr>Target Market</vt:lpstr>
      <vt:lpstr>Advantages vs. Disadvantages</vt:lpstr>
      <vt:lpstr>Chassis Selection</vt:lpstr>
      <vt:lpstr>Engine Selection</vt:lpstr>
      <vt:lpstr>Emissions</vt:lpstr>
      <vt:lpstr>Emissions</vt:lpstr>
      <vt:lpstr>Noise Control</vt:lpstr>
      <vt:lpstr>Outfitter Perspective</vt:lpstr>
      <vt:lpstr>Conclusion</vt:lpstr>
      <vt:lpstr>Thank You to Our Sponsors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NDSU Clean Snowmobile</dc:title>
  <dc:creator>Nathan</dc:creator>
  <cp:lastModifiedBy>Travis</cp:lastModifiedBy>
  <cp:revision>32</cp:revision>
  <dcterms:created xsi:type="dcterms:W3CDTF">2015-03-04T00:49:47Z</dcterms:created>
  <dcterms:modified xsi:type="dcterms:W3CDTF">2015-03-05T20:36:05Z</dcterms:modified>
</cp:coreProperties>
</file>