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288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1159592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459928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752795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686783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187986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60570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903727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830167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15448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115696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6152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832753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marL="0" indent="19050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304800" algn="ctr">
              <a:buSzPct val="100000"/>
              <a:defRPr sz="4800"/>
            </a:lvl1pPr>
            <a:lvl2pPr indent="304800" algn="ctr">
              <a:buSzPct val="100000"/>
              <a:defRPr sz="4800"/>
            </a:lvl2pPr>
            <a:lvl3pPr indent="304800" algn="ctr">
              <a:buSzPct val="100000"/>
              <a:defRPr sz="4800"/>
            </a:lvl3pPr>
            <a:lvl4pPr indent="304800" algn="ctr">
              <a:buSzPct val="100000"/>
              <a:defRPr sz="4800"/>
            </a:lvl4pPr>
            <a:lvl5pPr indent="304800" algn="ctr">
              <a:buSzPct val="100000"/>
              <a:defRPr sz="4800"/>
            </a:lvl5pPr>
            <a:lvl6pPr indent="304800" algn="ctr">
              <a:buSzPct val="100000"/>
              <a:defRPr sz="4800"/>
            </a:lvl6pPr>
            <a:lvl7pPr indent="304800" algn="ctr">
              <a:buSzPct val="100000"/>
              <a:defRPr sz="4800"/>
            </a:lvl7pPr>
            <a:lvl8pPr indent="304800" algn="ctr">
              <a:buSzPct val="100000"/>
              <a:defRPr sz="4800"/>
            </a:lvl8pPr>
            <a:lvl9pPr indent="304800" algn="ctr"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marL="0" indent="228600"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SzPct val="100000"/>
              <a:defRPr sz="3000"/>
            </a:lvl1pPr>
            <a:lvl2pPr marL="742950" indent="-133350">
              <a:spcBef>
                <a:spcPts val="480"/>
              </a:spcBef>
              <a:buSzPct val="100000"/>
              <a:defRPr sz="2400"/>
            </a:lvl2pPr>
            <a:lvl3pPr marL="1143000" indent="-76200">
              <a:spcBef>
                <a:spcPts val="480"/>
              </a:spcBef>
              <a:buSzPct val="100000"/>
              <a:defRPr sz="2400"/>
            </a:lvl3pPr>
            <a:lvl4pPr marL="1600200" indent="-114300">
              <a:spcBef>
                <a:spcPts val="360"/>
              </a:spcBef>
              <a:buSzPct val="100000"/>
              <a:defRPr sz="1800"/>
            </a:lvl4pPr>
            <a:lvl5pPr marL="2057400" indent="-114300">
              <a:spcBef>
                <a:spcPts val="360"/>
              </a:spcBef>
              <a:buSzPct val="100000"/>
              <a:defRPr sz="1800"/>
            </a:lvl5pPr>
            <a:lvl6pPr marL="2514600" indent="-114300">
              <a:spcBef>
                <a:spcPts val="360"/>
              </a:spcBef>
              <a:buSzPct val="100000"/>
              <a:defRPr sz="1800"/>
            </a:lvl6pPr>
            <a:lvl7pPr marL="2971800" indent="-114300">
              <a:spcBef>
                <a:spcPts val="360"/>
              </a:spcBef>
              <a:buSzPct val="100000"/>
              <a:defRPr sz="1800"/>
            </a:lvl7pPr>
            <a:lvl8pPr marL="3429000" indent="-114300">
              <a:spcBef>
                <a:spcPts val="360"/>
              </a:spcBef>
              <a:buSzPct val="100000"/>
              <a:defRPr sz="1800"/>
            </a:lvl8pPr>
            <a:lvl9pPr marL="3886200" indent="-114300">
              <a:spcBef>
                <a:spcPts val="360"/>
              </a:spcBef>
              <a:buSzPct val="100000"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95500" y="6644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North Dakota State University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770336" y="2675590"/>
            <a:ext cx="8496299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>
              <a:buNone/>
            </a:pPr>
            <a:r>
              <a:rPr lang="en" sz="3600" b="1" dirty="0" smtClean="0">
                <a:solidFill>
                  <a:schemeClr val="tx1"/>
                </a:solidFill>
              </a:rPr>
              <a:t>Ross </a:t>
            </a:r>
            <a:r>
              <a:rPr lang="en" sz="3600" b="1" dirty="0">
                <a:solidFill>
                  <a:schemeClr val="tx1"/>
                </a:solidFill>
              </a:rPr>
              <a:t>Larson						   </a:t>
            </a:r>
            <a:r>
              <a:rPr lang="en" sz="3600" b="1" dirty="0" smtClean="0">
                <a:solidFill>
                  <a:schemeClr val="tx1"/>
                </a:solidFill>
              </a:rPr>
              <a:t>Justin </a:t>
            </a:r>
            <a:r>
              <a:rPr lang="en" sz="3600" b="1" dirty="0">
                <a:solidFill>
                  <a:schemeClr val="tx1"/>
                </a:solidFill>
              </a:rPr>
              <a:t>Omdalen</a:t>
            </a:r>
          </a:p>
        </p:txBody>
      </p:sp>
      <p:pic>
        <p:nvPicPr>
          <p:cNvPr id="25" name="Shape 2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261539" y="1605074"/>
            <a:ext cx="3107400" cy="3351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Conclusion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dirty="0"/>
              <a:t>Meets goals of the competition</a:t>
            </a:r>
          </a:p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dirty="0"/>
              <a:t>Simple solution for clean snowmobile</a:t>
            </a:r>
          </a:p>
          <a:p>
            <a:endParaRPr lang="en" dirty="0"/>
          </a:p>
          <a:p>
            <a:endParaRPr lang="en" dirty="0"/>
          </a:p>
        </p:txBody>
      </p:sp>
      <p:pic>
        <p:nvPicPr>
          <p:cNvPr id="92" name="Shape 9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446312" y="2314607"/>
            <a:ext cx="4251375" cy="2351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Shape 56"/>
          <p:cNvSpPr txBox="1"/>
          <p:nvPr/>
        </p:nvSpPr>
        <p:spPr>
          <a:xfrm>
            <a:off x="2663172" y="4596237"/>
            <a:ext cx="3949221" cy="37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sz="1100" dirty="0"/>
              <a:t>Photo Courtesy of </a:t>
            </a:r>
            <a:r>
              <a:rPr lang="en" sz="1100" dirty="0" smtClean="0"/>
              <a:t>seeyellowstone.com</a:t>
            </a:r>
            <a:endParaRPr lang="en" sz="11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1966603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800"/>
              <a:t>Questions?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dirty="0"/>
              <a:t>Successful Production Snowmobile 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Who is your target market</a:t>
            </a:r>
            <a:r>
              <a:rPr lang="en" sz="2800" dirty="0" smtClean="0"/>
              <a:t>?</a:t>
            </a:r>
            <a:endParaRPr lang="en" sz="2800" dirty="0"/>
          </a:p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Will outfitters want </a:t>
            </a:r>
            <a:r>
              <a:rPr lang="en" sz="2800" dirty="0" smtClean="0"/>
              <a:t>this snowmobile?</a:t>
            </a:r>
            <a:endParaRPr lang="en" sz="2800" dirty="0"/>
          </a:p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Does the snowmobile meet regulations?</a:t>
            </a:r>
          </a:p>
          <a:p>
            <a:endParaRPr lang="en" dirty="0"/>
          </a:p>
        </p:txBody>
      </p:sp>
      <p:pic>
        <p:nvPicPr>
          <p:cNvPr id="32" name="Shape 3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151272" y="2762934"/>
            <a:ext cx="2535528" cy="1901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33" name="Shape 33"/>
          <p:cNvSpPr txBox="1"/>
          <p:nvPr/>
        </p:nvSpPr>
        <p:spPr>
          <a:xfrm>
            <a:off x="6092286" y="4612574"/>
            <a:ext cx="2653500" cy="36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sz="1100" dirty="0"/>
              <a:t>Photo Courtesy of snowmobile.com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/>
              <a:t>Design Overview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Polaris Pro-Ride Chassis</a:t>
            </a:r>
          </a:p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900cc Turbocharged 3-cylinder Diesel Engine</a:t>
            </a:r>
          </a:p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Diesel Oxidation Catalyst</a:t>
            </a:r>
          </a:p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Partial Diesel Particulate Filter</a:t>
            </a:r>
          </a:p>
          <a:p>
            <a:pPr marL="647700" indent="-457200">
              <a:buFont typeface="Arial" panose="020B0604020202020204" pitchFamily="34" charset="0"/>
              <a:buChar char="•"/>
            </a:pPr>
            <a:endParaRPr lang="en" dirty="0"/>
          </a:p>
        </p:txBody>
      </p:sp>
      <p:pic>
        <p:nvPicPr>
          <p:cNvPr id="40" name="Shape 4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038987" y="2335759"/>
            <a:ext cx="2848224" cy="2086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Shape 33"/>
          <p:cNvSpPr txBox="1"/>
          <p:nvPr/>
        </p:nvSpPr>
        <p:spPr>
          <a:xfrm>
            <a:off x="6133506" y="4376211"/>
            <a:ext cx="2653500" cy="36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sz="1100" dirty="0"/>
              <a:t>Photo Courtesy of </a:t>
            </a:r>
            <a:r>
              <a:rPr lang="en" sz="1100" dirty="0" smtClean="0"/>
              <a:t>Yanmar Engine</a:t>
            </a:r>
            <a:endParaRPr lang="en" sz="11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The Target Market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National Park </a:t>
            </a:r>
            <a:r>
              <a:rPr lang="en" sz="2800" dirty="0" smtClean="0"/>
              <a:t>Use</a:t>
            </a:r>
            <a:endParaRPr lang="en" sz="2800" dirty="0"/>
          </a:p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Utility </a:t>
            </a:r>
            <a:r>
              <a:rPr lang="en" sz="2800" dirty="0" smtClean="0"/>
              <a:t>Snowmobiles</a:t>
            </a:r>
            <a:endParaRPr lang="en" sz="2800" dirty="0"/>
          </a:p>
          <a:p>
            <a:pPr marL="647700" indent="-457200">
              <a:buFont typeface="Arial" panose="020B0604020202020204" pitchFamily="34" charset="0"/>
              <a:buChar char="•"/>
            </a:pPr>
            <a:r>
              <a:rPr lang="en" sz="2800" dirty="0"/>
              <a:t>Efficient Personal Use</a:t>
            </a:r>
          </a:p>
        </p:txBody>
      </p:sp>
      <p:pic>
        <p:nvPicPr>
          <p:cNvPr id="47" name="Shape 4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792538" y="1985633"/>
            <a:ext cx="4267899" cy="24062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48" name="Shape 48"/>
          <p:cNvSpPr txBox="1"/>
          <p:nvPr/>
        </p:nvSpPr>
        <p:spPr>
          <a:xfrm>
            <a:off x="5203587" y="4346229"/>
            <a:ext cx="3445799" cy="36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sz="1100" dirty="0"/>
              <a:t>Photo Courtesy of Charels Hudson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Operator Perspective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Perfect Cruising </a:t>
            </a:r>
            <a:r>
              <a:rPr lang="en" sz="2800" dirty="0" smtClean="0"/>
              <a:t>Snowmobile</a:t>
            </a:r>
          </a:p>
          <a:p>
            <a:pPr marL="1047750" lvl="1" indent="-457200">
              <a:buFont typeface="Arial" panose="020B0604020202020204" pitchFamily="34" charset="0"/>
              <a:buChar char="•"/>
            </a:pPr>
            <a:r>
              <a:rPr lang="en" sz="2200" dirty="0" smtClean="0"/>
              <a:t>Top </a:t>
            </a:r>
            <a:r>
              <a:rPr lang="en" sz="2200" dirty="0"/>
              <a:t>Speed 58 MPH</a:t>
            </a:r>
          </a:p>
          <a:p>
            <a:pPr marL="647700" indent="-457200">
              <a:buFont typeface="Arial" panose="020B0604020202020204" pitchFamily="34" charset="0"/>
              <a:buChar char="•"/>
            </a:pPr>
            <a:endParaRPr lang="en" sz="2800" dirty="0"/>
          </a:p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Low End Torque For </a:t>
            </a:r>
            <a:r>
              <a:rPr lang="en" sz="2800" dirty="0" smtClean="0"/>
              <a:t>Pulling</a:t>
            </a:r>
          </a:p>
          <a:p>
            <a:pPr marL="1047750" lvl="1" indent="-457200">
              <a:buFont typeface="Arial" panose="020B0604020202020204" pitchFamily="34" charset="0"/>
              <a:buChar char="•"/>
            </a:pPr>
            <a:r>
              <a:rPr lang="en" sz="2200" dirty="0" smtClean="0"/>
              <a:t>Torque </a:t>
            </a:r>
            <a:r>
              <a:rPr lang="en" sz="2200" dirty="0"/>
              <a:t>of 80 ft-lbs </a:t>
            </a:r>
          </a:p>
        </p:txBody>
      </p:sp>
      <p:pic>
        <p:nvPicPr>
          <p:cNvPr id="55" name="Shape 5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960925" y="1200153"/>
            <a:ext cx="2443424" cy="3066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6" name="Shape 56"/>
          <p:cNvSpPr txBox="1"/>
          <p:nvPr/>
        </p:nvSpPr>
        <p:spPr>
          <a:xfrm>
            <a:off x="5574337" y="4214700"/>
            <a:ext cx="3216599" cy="37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sz="1100" dirty="0"/>
              <a:t>Photo Courtesy of snowmobilers.org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Operator Perspective 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dirty="0"/>
              <a:t>Rider </a:t>
            </a:r>
            <a:r>
              <a:rPr lang="en" dirty="0" smtClean="0"/>
              <a:t>Comfort</a:t>
            </a:r>
          </a:p>
          <a:p>
            <a:pPr marL="1047750" lvl="1" indent="-457200">
              <a:buFont typeface="Arial" panose="020B0604020202020204" pitchFamily="34" charset="0"/>
              <a:buChar char="•"/>
            </a:pPr>
            <a:r>
              <a:rPr lang="en" dirty="0" smtClean="0"/>
              <a:t>Noise</a:t>
            </a:r>
            <a:endParaRPr lang="en" dirty="0"/>
          </a:p>
          <a:p>
            <a:pPr marL="1047750" lvl="1" indent="-457200">
              <a:buFont typeface="Arial" panose="020B0604020202020204" pitchFamily="34" charset="0"/>
              <a:buChar char="•"/>
            </a:pPr>
            <a:r>
              <a:rPr lang="en" dirty="0" smtClean="0"/>
              <a:t>Rider warmth</a:t>
            </a:r>
          </a:p>
          <a:p>
            <a:pPr marL="1047750" lvl="1" indent="-457200">
              <a:buFont typeface="Arial" panose="020B0604020202020204" pitchFamily="34" charset="0"/>
              <a:buChar char="•"/>
            </a:pPr>
            <a:r>
              <a:rPr lang="en" dirty="0" smtClean="0"/>
              <a:t>Rider posture</a:t>
            </a:r>
          </a:p>
          <a:p>
            <a:pPr marL="1047750" lvl="1" indent="-457200">
              <a:buFont typeface="Arial" panose="020B0604020202020204" pitchFamily="34" charset="0"/>
              <a:buChar char="•"/>
            </a:pPr>
            <a:r>
              <a:rPr lang="en" dirty="0" smtClean="0"/>
              <a:t>Easily </a:t>
            </a:r>
            <a:r>
              <a:rPr lang="en" dirty="0"/>
              <a:t>Adjustable Suspension</a:t>
            </a:r>
          </a:p>
          <a:p>
            <a:pPr lvl="0" rtl="0">
              <a:buNone/>
            </a:pPr>
            <a:r>
              <a:rPr lang="en" sz="2400" dirty="0"/>
              <a:t>	</a:t>
            </a:r>
          </a:p>
          <a:p>
            <a:endParaRPr lang="en" sz="2400" dirty="0"/>
          </a:p>
          <a:p>
            <a:endParaRPr lang="en" sz="2400" dirty="0"/>
          </a:p>
          <a:p>
            <a:endParaRPr lang="en" sz="2400" dirty="0"/>
          </a:p>
          <a:p>
            <a:endParaRPr lang="en" sz="2400" dirty="0"/>
          </a:p>
        </p:txBody>
      </p:sp>
      <p:pic>
        <p:nvPicPr>
          <p:cNvPr id="63" name="Shape 6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040976" y="1200150"/>
            <a:ext cx="2013825" cy="35801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Outfitter Perspective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57200" y="1185075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dk1"/>
                </a:solidFill>
              </a:rPr>
              <a:t>MSRP: $15,542.45</a:t>
            </a:r>
          </a:p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dirty="0"/>
              <a:t>Increased vehicle </a:t>
            </a:r>
            <a:r>
              <a:rPr lang="en" dirty="0" smtClean="0"/>
              <a:t>life</a:t>
            </a:r>
          </a:p>
          <a:p>
            <a:pPr marL="1047750" lvl="1" indent="-457200">
              <a:buFont typeface="Arial" panose="020B0604020202020204" pitchFamily="34" charset="0"/>
              <a:buChar char="•"/>
            </a:pPr>
            <a:r>
              <a:rPr lang="en" dirty="0" smtClean="0"/>
              <a:t>Diesel </a:t>
            </a:r>
            <a:r>
              <a:rPr lang="en" dirty="0"/>
              <a:t>engine life longer	</a:t>
            </a:r>
          </a:p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dirty="0"/>
              <a:t>Longer maintenance </a:t>
            </a:r>
            <a:r>
              <a:rPr lang="en" dirty="0" smtClean="0"/>
              <a:t>intervals</a:t>
            </a:r>
          </a:p>
          <a:p>
            <a:pPr marL="1047750" lvl="1" indent="-457200">
              <a:buFont typeface="Arial" panose="020B0604020202020204" pitchFamily="34" charset="0"/>
              <a:buChar char="•"/>
            </a:pPr>
            <a:r>
              <a:rPr lang="en" dirty="0" smtClean="0">
                <a:solidFill>
                  <a:schemeClr val="dk1"/>
                </a:solidFill>
              </a:rPr>
              <a:t>Increased </a:t>
            </a:r>
            <a:r>
              <a:rPr lang="en" dirty="0">
                <a:solidFill>
                  <a:schemeClr val="dk1"/>
                </a:solidFill>
              </a:rPr>
              <a:t>oil change mileage</a:t>
            </a:r>
          </a:p>
          <a:p>
            <a:pPr marL="1047750" lvl="1" indent="-457200">
              <a:buFont typeface="Arial" panose="020B0604020202020204" pitchFamily="34" charset="0"/>
              <a:buChar char="•"/>
            </a:pPr>
            <a:r>
              <a:rPr lang="en" dirty="0" smtClean="0"/>
              <a:t>No </a:t>
            </a:r>
            <a:r>
              <a:rPr lang="en" dirty="0"/>
              <a:t>altitude compensation required</a:t>
            </a:r>
          </a:p>
          <a:p>
            <a:pPr lvl="0" rtl="0">
              <a:buNone/>
            </a:pPr>
            <a:r>
              <a:rPr lang="en" dirty="0"/>
              <a:t>	</a:t>
            </a:r>
          </a:p>
          <a:p>
            <a:pPr lvl="0" rtl="0">
              <a:buNone/>
            </a:pPr>
            <a:r>
              <a:rPr lang="en" dirty="0"/>
              <a:t>	</a:t>
            </a:r>
          </a:p>
          <a:p>
            <a:endParaRPr lang="en" dirty="0"/>
          </a:p>
          <a:p>
            <a:endParaRPr lang="en" dirty="0"/>
          </a:p>
          <a:p>
            <a:endParaRPr lang="en" dirty="0"/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3"/>
          <a:srcRect r="52122" b="1710"/>
          <a:stretch/>
        </p:blipFill>
        <p:spPr>
          <a:xfrm>
            <a:off x="5624547" y="1310065"/>
            <a:ext cx="2743201" cy="10515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Shape 56"/>
          <p:cNvSpPr txBox="1"/>
          <p:nvPr/>
        </p:nvSpPr>
        <p:spPr>
          <a:xfrm>
            <a:off x="5387847" y="2294649"/>
            <a:ext cx="3216599" cy="37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sz="1100" dirty="0"/>
              <a:t>Photo Courtesy of </a:t>
            </a:r>
            <a:r>
              <a:rPr lang="en" sz="1100" dirty="0" smtClean="0"/>
              <a:t>W</a:t>
            </a:r>
            <a:r>
              <a:rPr lang="en-US" sz="1100" dirty="0" smtClean="0"/>
              <a:t>h</a:t>
            </a:r>
            <a:r>
              <a:rPr lang="en" sz="1100" dirty="0" smtClean="0"/>
              <a:t>eels Inc.</a:t>
            </a:r>
            <a:endParaRPr lang="en" sz="11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Outfitter Perspective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594702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Increased durability with diesel engine</a:t>
            </a:r>
          </a:p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Engine operates safe at all RPM levels</a:t>
            </a:r>
          </a:p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Handling and acceleration welcome novice riders</a:t>
            </a:r>
          </a:p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Increased fuel efficiency and range</a:t>
            </a:r>
          </a:p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Diesel fuel readily available in most riding areas</a:t>
            </a:r>
          </a:p>
          <a:p>
            <a:endParaRPr lang="en" dirty="0"/>
          </a:p>
          <a:p>
            <a:endParaRPr lang="en" dirty="0"/>
          </a:p>
          <a:p>
            <a:endParaRPr lang="e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Environmental Perspective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457200" y="936800"/>
            <a:ext cx="8611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Sound pollution is minimized with the diesel engine</a:t>
            </a:r>
          </a:p>
          <a:p>
            <a:pPr marL="647700" lvl="0" indent="-457200" rtl="0">
              <a:buFont typeface="Arial" panose="020B0604020202020204" pitchFamily="34" charset="0"/>
              <a:buChar char="•"/>
            </a:pPr>
            <a:r>
              <a:rPr lang="en" sz="2800" dirty="0"/>
              <a:t>The turbocharger, catalyst, and DPF help to reduce emissions</a:t>
            </a:r>
          </a:p>
          <a:p>
            <a:endParaRPr lang="en" dirty="0"/>
          </a:p>
          <a:p>
            <a:endParaRPr lang="en" dirty="0"/>
          </a:p>
          <a:p>
            <a:endParaRPr lang="en" dirty="0"/>
          </a:p>
        </p:txBody>
      </p:sp>
      <p:pic>
        <p:nvPicPr>
          <p:cNvPr id="83" name="Shape 8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518373" y="2563699"/>
            <a:ext cx="3922677" cy="21289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84" name="Shape 84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842037" y="2861612"/>
            <a:ext cx="3048687" cy="17824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5" name="Shape 85"/>
          <p:cNvSpPr txBox="1"/>
          <p:nvPr/>
        </p:nvSpPr>
        <p:spPr>
          <a:xfrm>
            <a:off x="796070" y="4266625"/>
            <a:ext cx="2429400" cy="21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1050" b="1" dirty="0"/>
              <a:t>Partial Diesel Particulate Filter</a:t>
            </a:r>
          </a:p>
        </p:txBody>
      </p:sp>
      <p:sp>
        <p:nvSpPr>
          <p:cNvPr id="7" name="Shape 56"/>
          <p:cNvSpPr txBox="1"/>
          <p:nvPr/>
        </p:nvSpPr>
        <p:spPr>
          <a:xfrm>
            <a:off x="4871411" y="4633458"/>
            <a:ext cx="3216599" cy="37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sz="1100" dirty="0"/>
              <a:t>Photo Courtesy of </a:t>
            </a:r>
            <a:r>
              <a:rPr lang="en" sz="1100" dirty="0" smtClean="0"/>
              <a:t>ipf.msu.edu</a:t>
            </a:r>
            <a:endParaRPr lang="en" sz="1100" dirty="0"/>
          </a:p>
        </p:txBody>
      </p:sp>
      <p:sp>
        <p:nvSpPr>
          <p:cNvPr id="8" name="Shape 56"/>
          <p:cNvSpPr txBox="1"/>
          <p:nvPr/>
        </p:nvSpPr>
        <p:spPr>
          <a:xfrm>
            <a:off x="713676" y="4586024"/>
            <a:ext cx="3216599" cy="37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en" sz="1100" dirty="0"/>
              <a:t>Photo Courtesy of </a:t>
            </a:r>
            <a:r>
              <a:rPr lang="en" sz="1100" dirty="0" smtClean="0"/>
              <a:t>Emitec</a:t>
            </a:r>
            <a:endParaRPr lang="en" sz="11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207</Words>
  <Application>Microsoft Office PowerPoint</Application>
  <PresentationFormat>On-screen Show (16:9)</PresentationFormat>
  <Paragraphs>64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light-gradient</vt:lpstr>
      <vt:lpstr>North Dakota State University</vt:lpstr>
      <vt:lpstr>Successful Production Snowmobile </vt:lpstr>
      <vt:lpstr>Design Overview</vt:lpstr>
      <vt:lpstr>The Target Market</vt:lpstr>
      <vt:lpstr>Operator Perspective</vt:lpstr>
      <vt:lpstr>Operator Perspective </vt:lpstr>
      <vt:lpstr>Outfitter Perspective</vt:lpstr>
      <vt:lpstr>Outfitter Perspective</vt:lpstr>
      <vt:lpstr>Environmental Perspective</vt:lpstr>
      <vt:lpstr>Conclusion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Dakota State University</dc:title>
  <dc:creator>Justin</dc:creator>
  <cp:lastModifiedBy>wshapton</cp:lastModifiedBy>
  <cp:revision>3</cp:revision>
  <dcterms:modified xsi:type="dcterms:W3CDTF">2014-03-05T18:24:28Z</dcterms:modified>
</cp:coreProperties>
</file>