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Average"/>
      <p:regular r:id="rId19"/>
    </p:embeddedFont>
    <p:embeddedFont>
      <p:font typeface="Oswald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1" name="Justin Davis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Oswal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verage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8-03-07T02:17:07.530">
    <p:pos x="196" y="725"/>
    <p:text>Increased durability and longevity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Justin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Colton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Entire track modifications allows for better performance in difficult terrain and while towing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Korn  (Reasons why it is competitive)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Korn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Korn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Justin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Notes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Maintain relationship with Polaris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Justin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Colton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Colton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b="0" i="0" sz="4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b="0" i="0" sz="4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b="0" i="0" sz="4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b="0" i="0" sz="4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b="0" i="0" sz="4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b="0" i="0" sz="4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b="0" i="0" sz="4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b="0" i="0" sz="4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b="0" i="0" sz="4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b="0" i="0" sz="21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b="0" i="0" sz="21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b="0" i="0" sz="21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b="0" i="0" sz="21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b="0" i="0" sz="21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b="0" i="0" sz="21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b="0" i="0" sz="21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b="0" i="0" sz="21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b="0" i="0" sz="21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swald"/>
              <a:buNone/>
              <a:defRPr b="0" i="0" sz="12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swald"/>
              <a:buNone/>
              <a:defRPr b="0" i="0" sz="12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swald"/>
              <a:buNone/>
              <a:defRPr b="0" i="0" sz="12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swald"/>
              <a:buNone/>
              <a:defRPr b="0" i="0" sz="12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swald"/>
              <a:buNone/>
              <a:defRPr b="0" i="0" sz="12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swald"/>
              <a:buNone/>
              <a:defRPr b="0" i="0" sz="12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swald"/>
              <a:buNone/>
              <a:defRPr b="0" i="0" sz="12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swald"/>
              <a:buNone/>
              <a:defRPr b="0" i="0" sz="12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swald"/>
              <a:buNone/>
              <a:defRPr b="0" i="0" sz="12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b="0" i="0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b="0" i="0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b="0" i="0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b="0" i="0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b="0" i="0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b="0" i="0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b="0" i="0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b="0" i="0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b="0" i="0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b="0" i="0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b="0" i="0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○"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■"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●"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○"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■"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●"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○"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200"/>
              <a:buFont typeface="Average"/>
              <a:buChar char="■"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○"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■"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●"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○"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■"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●"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○"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200"/>
              <a:buFont typeface="Average"/>
              <a:buChar char="■"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b="0" i="0" sz="2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b="0" i="0" sz="2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b="0" i="0" sz="2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b="0" i="0" sz="2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b="0" i="0" sz="2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b="0" i="0" sz="2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b="0" i="0" sz="2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b="0" i="0" sz="2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b="0" i="0" sz="2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●"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○"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■"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●"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○"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■"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●"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○"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200"/>
              <a:buFont typeface="Average"/>
              <a:buChar char="■"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swald"/>
              <a:buNone/>
              <a:defRPr b="0" i="0" sz="48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swald"/>
              <a:buNone/>
              <a:defRPr b="0" i="0" sz="48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swald"/>
              <a:buNone/>
              <a:defRPr b="0" i="0" sz="48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swald"/>
              <a:buNone/>
              <a:defRPr b="0" i="0" sz="48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swald"/>
              <a:buNone/>
              <a:defRPr b="0" i="0" sz="48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swald"/>
              <a:buNone/>
              <a:defRPr b="0" i="0" sz="48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swald"/>
              <a:buNone/>
              <a:defRPr b="0" i="0" sz="48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swald"/>
              <a:buNone/>
              <a:defRPr b="0" i="0" sz="48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swald"/>
              <a:buNone/>
              <a:defRPr b="0" i="0" sz="48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b="0" i="0" sz="42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b="0" i="0" sz="42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b="0" i="0" sz="42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b="0" i="0" sz="42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b="0" i="0" sz="42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b="0" i="0" sz="42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b="0" i="0" sz="42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b="0" i="0" sz="42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b="0" i="0" sz="42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rage"/>
              <a:buNone/>
              <a:defRPr b="0" i="0" sz="21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rage"/>
              <a:buNone/>
              <a:defRPr b="0" i="0" sz="21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rage"/>
              <a:buNone/>
              <a:defRPr b="0" i="0" sz="21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rage"/>
              <a:buNone/>
              <a:defRPr b="0" i="0" sz="21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rage"/>
              <a:buNone/>
              <a:defRPr b="0" i="0" sz="21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rage"/>
              <a:buNone/>
              <a:defRPr b="0" i="0" sz="21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rage"/>
              <a:buNone/>
              <a:defRPr b="0" i="0" sz="21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rage"/>
              <a:buNone/>
              <a:defRPr b="0" i="0" sz="21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rage"/>
              <a:buNone/>
              <a:defRPr b="0" i="0" sz="21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Char char="●"/>
              <a:defRPr b="0" i="0" sz="18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rage"/>
              <a:buChar char="●"/>
              <a:defRPr b="0" i="0" sz="14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rage"/>
              <a:buChar char="●"/>
              <a:defRPr b="0" i="0" sz="14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b="0" i="0" sz="21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b="0" i="0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comments" Target="../comments/comment1.xml"/><Relationship Id="rId4" Type="http://schemas.openxmlformats.org/officeDocument/2006/relationships/image" Target="../media/image2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jpg"/><Relationship Id="rId10" Type="http://schemas.openxmlformats.org/officeDocument/2006/relationships/image" Target="../media/image20.png"/><Relationship Id="rId13" Type="http://schemas.openxmlformats.org/officeDocument/2006/relationships/image" Target="../media/image22.jpg"/><Relationship Id="rId1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Relationship Id="rId4" Type="http://schemas.openxmlformats.org/officeDocument/2006/relationships/image" Target="../media/image21.png"/><Relationship Id="rId9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jpg"/><Relationship Id="rId4" Type="http://schemas.openxmlformats.org/officeDocument/2006/relationships/image" Target="../media/image2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671258" y="-86600"/>
            <a:ext cx="7801500" cy="17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2018 </a:t>
            </a:r>
            <a:r>
              <a:rPr lang="en" sz="4000"/>
              <a:t>North Dakota State University Clean Snowmobile Challenge</a:t>
            </a:r>
            <a:endParaRPr b="0" i="0" sz="40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377700" y="3652750"/>
            <a:ext cx="8388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</a:pPr>
            <a:r>
              <a:t/>
            </a:r>
            <a:endParaRPr b="0" i="0" sz="700" u="none" cap="none" strike="noStrik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</a:pPr>
            <a:r>
              <a:rPr b="0" i="0" lang="en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Members: Jon Chelmo, Justin Davis, Colton McAllister, and Siwakorn Tangpong</a:t>
            </a:r>
            <a:endParaRPr b="0" i="0" sz="1800" u="none" cap="none" strike="noStrik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</a:pPr>
            <a:r>
              <a:rPr lang="en" sz="1800"/>
              <a:t>Mentor: Dr. Robert Pieri</a:t>
            </a:r>
            <a:endParaRPr sz="1800"/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8675" y="1872800"/>
            <a:ext cx="5508473" cy="170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Track</a:t>
            </a:r>
            <a:endParaRPr/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Camso </a:t>
            </a:r>
            <a:r>
              <a:rPr lang="en"/>
              <a:t>Ripsaw Track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1.25” lugs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More rigid lugs then the stock Cobra tracks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Provides better trail riding performance</a:t>
            </a:r>
            <a:endParaRPr sz="1800"/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Woody’s Studs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108 studs at 1.5”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Improves traction on icy surfaces</a:t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Shape 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4150" y="2826525"/>
            <a:ext cx="3753276" cy="21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</a:t>
            </a:r>
            <a:r>
              <a:rPr lang="en"/>
              <a:t>anufacturer's Suggested Retail Price</a:t>
            </a:r>
            <a:endParaRPr/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MSRP - $17,103.37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components: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OM660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DPF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Track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ECU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Powerful modern diesel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Improve mobility from traditional utility snowmobile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Ease of service 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Quiet and clean operation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Competitive price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Questions?</a:t>
            </a:r>
            <a:endParaRPr b="0" i="0" sz="30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6575" y="4010898"/>
            <a:ext cx="2540974" cy="900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8713" y="2203088"/>
            <a:ext cx="997300" cy="99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5">
            <a:alphaModFix/>
          </a:blip>
          <a:srcRect b="0" l="0" r="51519" t="0"/>
          <a:stretch/>
        </p:blipFill>
        <p:spPr>
          <a:xfrm>
            <a:off x="2053750" y="3527675"/>
            <a:ext cx="1390275" cy="138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69075" y="3153350"/>
            <a:ext cx="3267750" cy="70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05756" y="106125"/>
            <a:ext cx="2031069" cy="155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1700" y="3852129"/>
            <a:ext cx="1599450" cy="105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33063" y="2203100"/>
            <a:ext cx="1468225" cy="14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586625" y="3857612"/>
            <a:ext cx="2540983" cy="10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911150" y="2203100"/>
            <a:ext cx="1892475" cy="1135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879574" y="2327963"/>
            <a:ext cx="2095649" cy="67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47374" y="2203100"/>
            <a:ext cx="1427901" cy="14279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2428650" y="1105900"/>
            <a:ext cx="42867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D9D9D9"/>
                </a:solidFill>
                <a:latin typeface="Average"/>
                <a:ea typeface="Average"/>
                <a:cs typeface="Average"/>
                <a:sym typeface="Average"/>
              </a:rPr>
              <a:t>Thank you to all of our sponsors</a:t>
            </a:r>
            <a:endParaRPr sz="2400">
              <a:solidFill>
                <a:srgbClr val="D9D9D9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294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209250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Participating</a:t>
            </a:r>
            <a:r>
              <a:rPr lang="en" sz="2000"/>
              <a:t> in the diesel utility class.</a:t>
            </a:r>
            <a:endParaRPr sz="2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Team management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4 senior design members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4 former clean snowmobile competitors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8 freshman and sophomore helpers</a:t>
            </a:r>
            <a:endParaRPr sz="2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Target market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High performance in difficult terrain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Quite and clean operation</a:t>
            </a:r>
            <a:endParaRPr sz="2000"/>
          </a:p>
          <a:p>
            <a: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Improved maneuverability for the utility class</a:t>
            </a:r>
            <a:endParaRPr sz="2000"/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2750" y="294775"/>
            <a:ext cx="3839550" cy="143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115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</a:pPr>
            <a:r>
              <a:rPr lang="en" sz="3600">
                <a:solidFill>
                  <a:srgbClr val="FFFFFF"/>
                </a:solidFill>
              </a:rPr>
              <a:t>Snowmobile Selection</a:t>
            </a:r>
            <a:endParaRPr i="0" sz="3600" u="none" cap="none" strike="noStrike">
              <a:solidFill>
                <a:srgbClr val="FFFFFF"/>
              </a:solidFill>
            </a:endParaRP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564513" y="858081"/>
            <a:ext cx="4522200" cy="28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2018 </a:t>
            </a:r>
            <a:r>
              <a:rPr lang="en" sz="1900"/>
              <a:t>Polaris Titan XC Key Specifications</a:t>
            </a:r>
            <a:endParaRPr sz="1900"/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155” X 20” track</a:t>
            </a:r>
            <a:endParaRPr sz="1900"/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Fox QS3 front shocks</a:t>
            </a:r>
            <a:endParaRPr sz="1900"/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AXYS chassis</a:t>
            </a:r>
            <a:endParaRPr sz="1900"/>
          </a:p>
        </p:txBody>
      </p:sp>
      <p:sp>
        <p:nvSpPr>
          <p:cNvPr id="75" name="Shape 75"/>
          <p:cNvSpPr txBox="1"/>
          <p:nvPr/>
        </p:nvSpPr>
        <p:spPr>
          <a:xfrm>
            <a:off x="689363" y="4502100"/>
            <a:ext cx="2985900" cy="3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B7B7B7"/>
              </a:solidFill>
            </a:endParaRPr>
          </a:p>
        </p:txBody>
      </p:sp>
      <p:sp>
        <p:nvSpPr>
          <p:cNvPr id="76" name="Shape 76"/>
          <p:cNvSpPr txBox="1"/>
          <p:nvPr/>
        </p:nvSpPr>
        <p:spPr>
          <a:xfrm>
            <a:off x="5396579" y="858081"/>
            <a:ext cx="408210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CCCCC"/>
                </a:solidFill>
                <a:latin typeface="Average"/>
                <a:ea typeface="Average"/>
                <a:cs typeface="Average"/>
                <a:sym typeface="Average"/>
              </a:rPr>
              <a:t>Alternative Snowmobiles</a:t>
            </a:r>
            <a:endParaRPr sz="1800">
              <a:solidFill>
                <a:srgbClr val="CCCCCC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rgbClr val="CCCCCC"/>
                </a:solidFill>
                <a:latin typeface="Average"/>
                <a:ea typeface="Average"/>
                <a:cs typeface="Average"/>
                <a:sym typeface="Average"/>
              </a:rPr>
              <a:t>Ski doo Tundra</a:t>
            </a:r>
            <a:endParaRPr sz="1800">
              <a:solidFill>
                <a:srgbClr val="CCCCCC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rgbClr val="CCCCCC"/>
                </a:solidFill>
                <a:latin typeface="Average"/>
                <a:ea typeface="Average"/>
                <a:cs typeface="Average"/>
                <a:sym typeface="Average"/>
              </a:rPr>
              <a:t>Polaris Widetrak LX</a:t>
            </a:r>
            <a:endParaRPr sz="1800">
              <a:solidFill>
                <a:srgbClr val="CCCCCC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CCCCCC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CCCCC"/>
                </a:solidFill>
                <a:latin typeface="Average"/>
                <a:ea typeface="Average"/>
                <a:cs typeface="Average"/>
                <a:sym typeface="Average"/>
              </a:rPr>
              <a:t>Chassis Modifications</a:t>
            </a:r>
            <a:endParaRPr sz="1800">
              <a:solidFill>
                <a:srgbClr val="CCCCCC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rgbClr val="CCCCCC"/>
                </a:solidFill>
                <a:latin typeface="Average"/>
                <a:ea typeface="Average"/>
                <a:cs typeface="Average"/>
                <a:sym typeface="Average"/>
              </a:rPr>
              <a:t>Engine mounts</a:t>
            </a:r>
            <a:endParaRPr sz="1800">
              <a:solidFill>
                <a:srgbClr val="CCCCCC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rgbClr val="CCCCCC"/>
                </a:solidFill>
                <a:latin typeface="Average"/>
                <a:ea typeface="Average"/>
                <a:cs typeface="Average"/>
                <a:sym typeface="Average"/>
              </a:rPr>
              <a:t>Overstructure</a:t>
            </a:r>
            <a:endParaRPr sz="1800">
              <a:solidFill>
                <a:srgbClr val="CCCCCC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rgbClr val="CCCCCC"/>
                </a:solidFill>
                <a:latin typeface="Average"/>
                <a:ea typeface="Average"/>
                <a:cs typeface="Average"/>
                <a:sym typeface="Average"/>
              </a:rPr>
              <a:t>Steering System</a:t>
            </a:r>
            <a:endParaRPr sz="1800">
              <a:solidFill>
                <a:srgbClr val="CCCCCC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Track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Skis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Snow flap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Batterybox 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9051" y="2634738"/>
            <a:ext cx="3573126" cy="201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320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</a:pPr>
            <a:r>
              <a:rPr lang="en" sz="3600"/>
              <a:t>Engine Selection</a:t>
            </a:r>
            <a:endParaRPr b="0" i="0" sz="36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109350" y="863542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D9D9D9"/>
                </a:solidFill>
              </a:rPr>
              <a:t>Mercedes OM660</a:t>
            </a:r>
            <a:endParaRPr sz="1700">
              <a:solidFill>
                <a:srgbClr val="D9D9D9"/>
              </a:solidFill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700"/>
              <a:buChar char="●"/>
            </a:pPr>
            <a:r>
              <a:rPr lang="en" sz="1700">
                <a:solidFill>
                  <a:srgbClr val="D9D9D9"/>
                </a:solidFill>
              </a:rPr>
              <a:t>Details</a:t>
            </a:r>
            <a:endParaRPr sz="1700">
              <a:solidFill>
                <a:srgbClr val="D9D9D9"/>
              </a:solidFill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700"/>
              <a:buChar char="○"/>
            </a:pPr>
            <a:r>
              <a:rPr lang="en" sz="1700">
                <a:solidFill>
                  <a:srgbClr val="D9D9D9"/>
                </a:solidFill>
              </a:rPr>
              <a:t>799 cc turbocharged three cylinder diesel</a:t>
            </a:r>
            <a:endParaRPr sz="1700">
              <a:solidFill>
                <a:srgbClr val="D9D9D9"/>
              </a:solidFill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700"/>
              <a:buChar char="○"/>
            </a:pPr>
            <a:r>
              <a:rPr lang="en" sz="1700">
                <a:solidFill>
                  <a:srgbClr val="D9D9D9"/>
                </a:solidFill>
              </a:rPr>
              <a:t>Common rail direct injection</a:t>
            </a:r>
            <a:endParaRPr sz="1700">
              <a:solidFill>
                <a:srgbClr val="D9D9D9"/>
              </a:solidFill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700"/>
              <a:buChar char="●"/>
            </a:pPr>
            <a:r>
              <a:rPr lang="en" sz="1700">
                <a:solidFill>
                  <a:srgbClr val="D9D9D9"/>
                </a:solidFill>
              </a:rPr>
              <a:t>Advantages</a:t>
            </a:r>
            <a:endParaRPr sz="1700">
              <a:solidFill>
                <a:srgbClr val="D9D9D9"/>
              </a:solidFill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700"/>
              <a:buChar char="○"/>
            </a:pPr>
            <a:r>
              <a:rPr lang="en" sz="1700">
                <a:solidFill>
                  <a:srgbClr val="D9D9D9"/>
                </a:solidFill>
              </a:rPr>
              <a:t>Electronically controlled</a:t>
            </a:r>
            <a:endParaRPr sz="1700">
              <a:solidFill>
                <a:srgbClr val="D9D9D9"/>
              </a:solidFill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700"/>
              <a:buChar char="○"/>
            </a:pPr>
            <a:r>
              <a:rPr lang="en" sz="1700">
                <a:solidFill>
                  <a:srgbClr val="D9D9D9"/>
                </a:solidFill>
              </a:rPr>
              <a:t>Relatively light weight</a:t>
            </a:r>
            <a:endParaRPr sz="1700">
              <a:solidFill>
                <a:srgbClr val="D9D9D9"/>
              </a:solidFill>
            </a:endParaRPr>
          </a:p>
          <a:p>
            <a:pPr indent="-336550" lvl="1" marL="914400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700"/>
              <a:buChar char="○"/>
            </a:pPr>
            <a:r>
              <a:rPr lang="en" sz="1700">
                <a:solidFill>
                  <a:srgbClr val="D9D9D9"/>
                </a:solidFill>
              </a:rPr>
              <a:t>Cost</a:t>
            </a:r>
            <a:endParaRPr sz="1700">
              <a:solidFill>
                <a:srgbClr val="D9D9D9"/>
              </a:solidFill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700"/>
              <a:buChar char="●"/>
            </a:pPr>
            <a:r>
              <a:rPr lang="en" sz="1700">
                <a:solidFill>
                  <a:srgbClr val="D9D9D9"/>
                </a:solidFill>
              </a:rPr>
              <a:t>What was done</a:t>
            </a:r>
            <a:endParaRPr sz="1700">
              <a:solidFill>
                <a:srgbClr val="D9D9D9"/>
              </a:solidFill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700"/>
              <a:buChar char="○"/>
            </a:pPr>
            <a:r>
              <a:rPr lang="en" sz="1700">
                <a:solidFill>
                  <a:srgbClr val="D9D9D9"/>
                </a:solidFill>
              </a:rPr>
              <a:t>Full engine rebuild</a:t>
            </a:r>
            <a:endParaRPr sz="1700">
              <a:solidFill>
                <a:srgbClr val="D9D9D9"/>
              </a:solidFill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700"/>
              <a:buChar char="○"/>
            </a:pPr>
            <a:r>
              <a:rPr lang="en" sz="1700">
                <a:solidFill>
                  <a:srgbClr val="D9D9D9"/>
                </a:solidFill>
              </a:rPr>
              <a:t>Injector cleaning</a:t>
            </a:r>
            <a:endParaRPr sz="1700">
              <a:solidFill>
                <a:srgbClr val="D9D9D9"/>
              </a:solidFill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700"/>
              <a:buChar char="○"/>
            </a:pPr>
            <a:r>
              <a:rPr lang="en" sz="1700">
                <a:solidFill>
                  <a:srgbClr val="D9D9D9"/>
                </a:solidFill>
              </a:rPr>
              <a:t>New factory turbocharger</a:t>
            </a:r>
            <a:endParaRPr sz="1700">
              <a:solidFill>
                <a:srgbClr val="D9D9D9"/>
              </a:solidFill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700"/>
              <a:buChar char="○"/>
            </a:pPr>
            <a:r>
              <a:rPr lang="en" sz="1700">
                <a:solidFill>
                  <a:srgbClr val="D9D9D9"/>
                </a:solidFill>
              </a:rPr>
              <a:t>New wiring harness</a:t>
            </a:r>
            <a:endParaRPr sz="1700">
              <a:solidFill>
                <a:srgbClr val="D9D9D9"/>
              </a:solidFill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700"/>
              <a:buChar char="○"/>
            </a:pPr>
            <a:r>
              <a:rPr lang="en" sz="1700">
                <a:solidFill>
                  <a:srgbClr val="D9D9D9"/>
                </a:solidFill>
              </a:rPr>
              <a:t>Aftermarket Electronic Control Unit</a:t>
            </a:r>
            <a:endParaRPr sz="1700">
              <a:solidFill>
                <a:srgbClr val="D9D9D9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D9D9D9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D9D9D9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D9D9D9"/>
              </a:solidFill>
            </a:endParaRP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5725" y="2218575"/>
            <a:ext cx="3106200" cy="251252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>
            <p:ph idx="1" type="body"/>
          </p:nvPr>
        </p:nvSpPr>
        <p:spPr>
          <a:xfrm>
            <a:off x="5687475" y="863550"/>
            <a:ext cx="3188400" cy="18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D9D9D9"/>
                </a:solidFill>
              </a:rPr>
              <a:t>Alternative Engines</a:t>
            </a:r>
            <a:endParaRPr sz="1700">
              <a:solidFill>
                <a:srgbClr val="D9D9D9"/>
              </a:solidFill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700"/>
              <a:buAutoNum type="arabicPeriod"/>
            </a:pPr>
            <a:r>
              <a:rPr lang="en" sz="1700">
                <a:solidFill>
                  <a:srgbClr val="D9D9D9"/>
                </a:solidFill>
              </a:rPr>
              <a:t>Yanmar 3TNM72</a:t>
            </a:r>
            <a:endParaRPr sz="1700">
              <a:solidFill>
                <a:srgbClr val="D9D9D9"/>
              </a:solidFill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700"/>
              <a:buAutoNum type="arabicPeriod"/>
            </a:pPr>
            <a:r>
              <a:rPr lang="en" sz="1700">
                <a:solidFill>
                  <a:srgbClr val="D9D9D9"/>
                </a:solidFill>
              </a:rPr>
              <a:t>Kubota </a:t>
            </a:r>
            <a:endParaRPr sz="1700">
              <a:solidFill>
                <a:srgbClr val="D9D9D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Engine Mounts</a:t>
            </a:r>
            <a:endParaRPr/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050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 different locations around the engine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First engine mount : Lower right side of the engine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Second engine mount: Lower left side of the engine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Third Engine mount: Bellhousing flange at the back of the engine</a:t>
            </a:r>
            <a:endParaRPr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3163" y="2255325"/>
            <a:ext cx="1461625" cy="225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075" y="2339224"/>
            <a:ext cx="1407346" cy="217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45045" y="2255324"/>
            <a:ext cx="1291143" cy="2259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345325" y="4409525"/>
            <a:ext cx="17382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Average"/>
                <a:ea typeface="Average"/>
                <a:cs typeface="Average"/>
                <a:sym typeface="Average"/>
              </a:rPr>
              <a:t>First </a:t>
            </a:r>
            <a:r>
              <a:rPr lang="en">
                <a:solidFill>
                  <a:srgbClr val="B7B7B7"/>
                </a:solidFill>
                <a:latin typeface="Average"/>
                <a:ea typeface="Average"/>
                <a:cs typeface="Average"/>
                <a:sym typeface="Average"/>
              </a:rPr>
              <a:t>Engine</a:t>
            </a:r>
            <a:r>
              <a:rPr lang="en">
                <a:solidFill>
                  <a:srgbClr val="B7B7B7"/>
                </a:solidFill>
                <a:latin typeface="Average"/>
                <a:ea typeface="Average"/>
                <a:cs typeface="Average"/>
                <a:sym typeface="Average"/>
              </a:rPr>
              <a:t> Mount</a:t>
            </a:r>
            <a:endParaRPr>
              <a:solidFill>
                <a:srgbClr val="B7B7B7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7021525" y="4409525"/>
            <a:ext cx="17382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Average"/>
                <a:ea typeface="Average"/>
                <a:cs typeface="Average"/>
                <a:sym typeface="Average"/>
              </a:rPr>
              <a:t>Third</a:t>
            </a:r>
            <a:r>
              <a:rPr lang="en">
                <a:solidFill>
                  <a:srgbClr val="B7B7B7"/>
                </a:solidFill>
                <a:latin typeface="Average"/>
                <a:ea typeface="Average"/>
                <a:cs typeface="Average"/>
                <a:sym typeface="Average"/>
              </a:rPr>
              <a:t> Engine Mount</a:t>
            </a:r>
            <a:endParaRPr>
              <a:solidFill>
                <a:srgbClr val="B7B7B7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3522962" y="4409525"/>
            <a:ext cx="19917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Average"/>
                <a:ea typeface="Average"/>
                <a:cs typeface="Average"/>
                <a:sym typeface="Average"/>
              </a:rPr>
              <a:t>Second</a:t>
            </a:r>
            <a:r>
              <a:rPr lang="en">
                <a:solidFill>
                  <a:srgbClr val="B7B7B7"/>
                </a:solidFill>
                <a:latin typeface="Average"/>
                <a:ea typeface="Average"/>
                <a:cs typeface="Average"/>
                <a:sym typeface="Average"/>
              </a:rPr>
              <a:t> Engine Mount</a:t>
            </a:r>
            <a:endParaRPr>
              <a:solidFill>
                <a:srgbClr val="B7B7B7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Overstructure</a:t>
            </a:r>
            <a:endParaRPr/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956450"/>
            <a:ext cx="6381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Fabricated new left &amp; right sides of over structure to fit OM660 engine</a:t>
            </a: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6125" y="1776663"/>
            <a:ext cx="2331825" cy="249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2000" y="1736695"/>
            <a:ext cx="3060675" cy="257373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3415187" y="4310425"/>
            <a:ext cx="13137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Average"/>
                <a:ea typeface="Average"/>
                <a:cs typeface="Average"/>
                <a:sym typeface="Average"/>
              </a:rPr>
              <a:t>Left Support</a:t>
            </a:r>
            <a:endParaRPr>
              <a:solidFill>
                <a:srgbClr val="B7B7B7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6375488" y="4372850"/>
            <a:ext cx="13137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Average"/>
                <a:ea typeface="Average"/>
                <a:cs typeface="Average"/>
                <a:sym typeface="Average"/>
              </a:rPr>
              <a:t>Right Support</a:t>
            </a:r>
            <a:endParaRPr>
              <a:solidFill>
                <a:srgbClr val="B7B7B7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08" name="Shape 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6350" y="1756688"/>
            <a:ext cx="2028200" cy="25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769125" y="4310425"/>
            <a:ext cx="15054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Stock Supports</a:t>
            </a:r>
            <a:endParaRPr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Drivetrain</a:t>
            </a:r>
            <a:endParaRPr/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Fabricated stub shaft to attach the primary </a:t>
            </a:r>
            <a:endParaRPr/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clutch to the flywheel/crankshaft</a:t>
            </a:r>
            <a:endParaRPr/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6125" y="1489525"/>
            <a:ext cx="2539500" cy="27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6195415" y="4231825"/>
            <a:ext cx="17409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Average"/>
                <a:ea typeface="Average"/>
                <a:cs typeface="Average"/>
                <a:sym typeface="Average"/>
              </a:rPr>
              <a:t>Modified Stub Shaft</a:t>
            </a:r>
            <a:endParaRPr>
              <a:solidFill>
                <a:srgbClr val="B7B7B7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Exhaust System</a:t>
            </a:r>
            <a:endParaRPr/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1593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Diesel particulate filter and preliminary catalyst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500"/>
              <a:t>Filter diesel particles out</a:t>
            </a:r>
            <a:endParaRPr sz="15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Remove nitrous oxides (NO</a:t>
            </a:r>
            <a:r>
              <a:rPr baseline="-25000" lang="en" sz="1500"/>
              <a:t>X</a:t>
            </a:r>
            <a:r>
              <a:rPr lang="en" sz="1500"/>
              <a:t>) and carbon monoxide</a:t>
            </a:r>
            <a:endParaRPr sz="1500"/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Secondary catalytic converter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Remove remaining nitrous oxides</a:t>
            </a: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4550" y="2793300"/>
            <a:ext cx="1462525" cy="19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4550" y="717491"/>
            <a:ext cx="1462525" cy="195003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7479875" y="3343975"/>
            <a:ext cx="1624800" cy="8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Average"/>
                <a:ea typeface="Average"/>
                <a:cs typeface="Average"/>
                <a:sym typeface="Average"/>
              </a:rPr>
              <a:t>Secondary Catalytic Converter</a:t>
            </a:r>
            <a:endParaRPr>
              <a:solidFill>
                <a:srgbClr val="B7B7B7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7479875" y="1268162"/>
            <a:ext cx="1771800" cy="8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Average"/>
                <a:ea typeface="Average"/>
                <a:cs typeface="Average"/>
                <a:sym typeface="Average"/>
              </a:rPr>
              <a:t>Diesel Particulate Filter and Primary Catalytic Converter</a:t>
            </a:r>
            <a:endParaRPr>
              <a:solidFill>
                <a:srgbClr val="B7B7B7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Steering System</a:t>
            </a:r>
            <a:endParaRPr/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11700" y="1040400"/>
            <a:ext cx="8520600" cy="30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Physically Linkage via Cable (Chosen)</a:t>
            </a:r>
            <a:endParaRPr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○"/>
            </a:pPr>
            <a:r>
              <a:rPr lang="en" sz="1800"/>
              <a:t>Pliable, capable of routing anywhere</a:t>
            </a:r>
            <a:endParaRPr sz="1800"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Physically linked, reliable</a:t>
            </a:r>
            <a:endParaRPr sz="1800"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Easy to maintain</a:t>
            </a:r>
            <a:endParaRPr sz="1800"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Electrical/Hydraulic (</a:t>
            </a:r>
            <a:r>
              <a:rPr lang="en"/>
              <a:t>Alternative</a:t>
            </a:r>
            <a:r>
              <a:rPr lang="en"/>
              <a:t>)</a:t>
            </a:r>
            <a:endParaRPr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Added components (cords/reservoirs)</a:t>
            </a:r>
            <a:endParaRPr sz="1800"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Higher cost and complexity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