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handoutMasterIdLst>
    <p:handoutMasterId r:id="rId19"/>
  </p:handoutMasterIdLst>
  <p:sldIdLst>
    <p:sldId id="256" r:id="rId2"/>
    <p:sldId id="268" r:id="rId3"/>
    <p:sldId id="265" r:id="rId4"/>
    <p:sldId id="258" r:id="rId5"/>
    <p:sldId id="259" r:id="rId6"/>
    <p:sldId id="271" r:id="rId7"/>
    <p:sldId id="274" r:id="rId8"/>
    <p:sldId id="269" r:id="rId9"/>
    <p:sldId id="260" r:id="rId10"/>
    <p:sldId id="266" r:id="rId11"/>
    <p:sldId id="261" r:id="rId12"/>
    <p:sldId id="273" r:id="rId13"/>
    <p:sldId id="267" r:id="rId14"/>
    <p:sldId id="262" r:id="rId15"/>
    <p:sldId id="263"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9"/>
    <p:restoredTop sz="94656"/>
  </p:normalViewPr>
  <p:slideViewPr>
    <p:cSldViewPr snapToGrid="0">
      <p:cViewPr>
        <p:scale>
          <a:sx n="120" d="100"/>
          <a:sy n="120" d="100"/>
        </p:scale>
        <p:origin x="256" y="-3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9B00E2-F381-D94A-B074-C40164015B25}" type="datetimeFigureOut">
              <a:rPr lang="en-US" smtClean="0"/>
              <a:t>3/9/17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078B17-7790-8D4F-841E-02B4F418D78E}" type="slidenum">
              <a:rPr lang="en-US" smtClean="0"/>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53A6C0-29F3-4D42-8712-79244DE014A5}" type="datetimeFigureOut">
              <a:rPr lang="en-US"/>
              <a:t>3/9/17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8C0E56-6A0E-4233-9C23-8F09213A54A2}" type="slidenum">
              <a:rPr lang="en-US"/>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C0E56-6A0E-4233-9C23-8F09213A54A2}" type="slidenum">
              <a:rPr lang="en-US"/>
              <a:t>1</a:t>
            </a:fld>
            <a:endParaRPr lang="en-US"/>
          </a:p>
        </p:txBody>
      </p:sp>
    </p:spTree>
    <p:extLst>
      <p:ext uri="{BB962C8B-B14F-4D97-AF65-F5344CB8AC3E}">
        <p14:creationId xmlns:p14="http://schemas.microsoft.com/office/powerpoint/2010/main" val="356086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cost of this sled is </a:t>
            </a:r>
            <a:r>
              <a:rPr lang="mr-IN"/>
              <a:t>…</a:t>
            </a:r>
            <a:endParaRPr lang="en-US"/>
          </a:p>
          <a:p>
            <a:r>
              <a:rPr lang="en-US"/>
              <a:t>This</a:t>
            </a:r>
            <a:r>
              <a:rPr lang="en-US" baseline="0"/>
              <a:t> is a competitive cost I guess with the durability of the sled (if it runs)</a:t>
            </a:r>
          </a:p>
          <a:p>
            <a:r>
              <a:rPr lang="en-US"/>
              <a:t>The resale value is </a:t>
            </a:r>
            <a:r>
              <a:rPr lang="mr-IN"/>
              <a:t>…</a:t>
            </a:r>
            <a:endParaRPr lang="en-US"/>
          </a:p>
        </p:txBody>
      </p:sp>
      <p:sp>
        <p:nvSpPr>
          <p:cNvPr id="4" name="Slide Number Placeholder 3"/>
          <p:cNvSpPr>
            <a:spLocks noGrp="1"/>
          </p:cNvSpPr>
          <p:nvPr>
            <p:ph type="sldNum" sz="quarter" idx="10"/>
          </p:nvPr>
        </p:nvSpPr>
        <p:spPr/>
        <p:txBody>
          <a:bodyPr/>
          <a:lstStyle/>
          <a:p>
            <a:fld id="{658C0E56-6A0E-4233-9C23-8F09213A54A2}" type="slidenum">
              <a:rPr lang="en-US"/>
              <a:t>14</a:t>
            </a:fld>
            <a:endParaRPr lang="en-US"/>
          </a:p>
        </p:txBody>
      </p:sp>
    </p:spTree>
    <p:extLst>
      <p:ext uri="{BB962C8B-B14F-4D97-AF65-F5344CB8AC3E}">
        <p14:creationId xmlns:p14="http://schemas.microsoft.com/office/powerpoint/2010/main" val="2328495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C0E56-6A0E-4233-9C23-8F09213A54A2}" type="slidenum">
              <a:rPr lang="en-US"/>
              <a:t>15</a:t>
            </a:fld>
            <a:endParaRPr lang="en-US"/>
          </a:p>
        </p:txBody>
      </p:sp>
    </p:spTree>
    <p:extLst>
      <p:ext uri="{BB962C8B-B14F-4D97-AF65-F5344CB8AC3E}">
        <p14:creationId xmlns:p14="http://schemas.microsoft.com/office/powerpoint/2010/main" val="853323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8C0E56-6A0E-4233-9C23-8F09213A54A2}" type="slidenum">
              <a:rPr lang="en-US"/>
              <a:t>16</a:t>
            </a:fld>
            <a:endParaRPr lang="en-US"/>
          </a:p>
        </p:txBody>
      </p:sp>
    </p:spTree>
    <p:extLst>
      <p:ext uri="{BB962C8B-B14F-4D97-AF65-F5344CB8AC3E}">
        <p14:creationId xmlns:p14="http://schemas.microsoft.com/office/powerpoint/2010/main" val="3420381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 about the rule objectives and team</a:t>
            </a:r>
            <a:r>
              <a:rPr lang="en-US" baseline="0"/>
              <a:t> objectives.</a:t>
            </a:r>
          </a:p>
          <a:p>
            <a:endParaRPr lang="en-US" baseline="0"/>
          </a:p>
          <a:p>
            <a:r>
              <a:rPr lang="en-US" baseline="0"/>
              <a:t>How we set goals to improve on last years results.</a:t>
            </a:r>
          </a:p>
          <a:p>
            <a:endParaRPr lang="en-US" baseline="0"/>
          </a:p>
          <a:p>
            <a:r>
              <a:rPr lang="en-US" baseline="0"/>
              <a:t>Quick overview of emissions and noise reduction we decided on to obtain the objectives. </a:t>
            </a:r>
            <a:endParaRPr lang="en-US"/>
          </a:p>
        </p:txBody>
      </p:sp>
      <p:sp>
        <p:nvSpPr>
          <p:cNvPr id="4" name="Slide Number Placeholder 3"/>
          <p:cNvSpPr>
            <a:spLocks noGrp="1"/>
          </p:cNvSpPr>
          <p:nvPr>
            <p:ph type="sldNum" sz="quarter" idx="10"/>
          </p:nvPr>
        </p:nvSpPr>
        <p:spPr/>
        <p:txBody>
          <a:bodyPr/>
          <a:lstStyle/>
          <a:p>
            <a:fld id="{658C0E56-6A0E-4233-9C23-8F09213A54A2}" type="slidenum">
              <a:rPr lang="en-US" smtClean="0"/>
              <a:t>3</a:t>
            </a:fld>
            <a:endParaRPr lang="en-US"/>
          </a:p>
        </p:txBody>
      </p:sp>
    </p:spTree>
    <p:extLst>
      <p:ext uri="{BB962C8B-B14F-4D97-AF65-F5344CB8AC3E}">
        <p14:creationId xmlns:p14="http://schemas.microsoft.com/office/powerpoint/2010/main" val="1984702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a:t>
            </a:r>
            <a:r>
              <a:rPr lang="en-US" baseline="0"/>
              <a:t> this years competition the team selected to use a 2015 Polaris </a:t>
            </a:r>
            <a:r>
              <a:rPr lang="en-US" baseline="0" err="1"/>
              <a:t>WideTrak</a:t>
            </a:r>
            <a:r>
              <a:rPr lang="en-US" baseline="0"/>
              <a:t>.</a:t>
            </a:r>
          </a:p>
          <a:p>
            <a:endParaRPr lang="en-US" baseline="0"/>
          </a:p>
          <a:p>
            <a:r>
              <a:rPr lang="en-US" baseline="0"/>
              <a:t>Talk about the pros of this sled and why it was selected.</a:t>
            </a:r>
          </a:p>
          <a:p>
            <a:r>
              <a:rPr lang="en-US" baseline="0"/>
              <a:t>This sled abided by the rules of being a utility chassis that was made from the four major snowmobile manufacturers  and no more than five years old.</a:t>
            </a:r>
          </a:p>
          <a:p>
            <a:r>
              <a:rPr lang="en-US"/>
              <a:t>The features we selected for based off of the input from previous teams was a model that had lots of room in the engine bay along with ...</a:t>
            </a:r>
          </a:p>
          <a:p>
            <a:endParaRPr lang="en-US"/>
          </a:p>
        </p:txBody>
      </p:sp>
      <p:sp>
        <p:nvSpPr>
          <p:cNvPr id="4" name="Slide Number Placeholder 3"/>
          <p:cNvSpPr>
            <a:spLocks noGrp="1"/>
          </p:cNvSpPr>
          <p:nvPr>
            <p:ph type="sldNum" sz="quarter" idx="10"/>
          </p:nvPr>
        </p:nvSpPr>
        <p:spPr/>
        <p:txBody>
          <a:bodyPr/>
          <a:lstStyle/>
          <a:p>
            <a:fld id="{658C0E56-6A0E-4233-9C23-8F09213A54A2}" type="slidenum">
              <a:rPr lang="en-US"/>
              <a:t>4</a:t>
            </a:fld>
            <a:endParaRPr lang="en-US"/>
          </a:p>
        </p:txBody>
      </p:sp>
    </p:spTree>
    <p:extLst>
      <p:ext uri="{BB962C8B-B14F-4D97-AF65-F5344CB8AC3E}">
        <p14:creationId xmlns:p14="http://schemas.microsoft.com/office/powerpoint/2010/main" val="2429135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 about the engine selection and</a:t>
            </a:r>
            <a:r>
              <a:rPr lang="en-US" baseline="0"/>
              <a:t> why we selected the engine we did.</a:t>
            </a:r>
          </a:p>
          <a:p>
            <a:endParaRPr lang="en-US" baseline="0"/>
          </a:p>
          <a:p>
            <a:r>
              <a:rPr lang="en-US" baseline="0"/>
              <a:t>Talk about the </a:t>
            </a:r>
            <a:r>
              <a:rPr lang="en-US" baseline="0" err="1"/>
              <a:t>Yanmar</a:t>
            </a:r>
            <a:r>
              <a:rPr lang="en-US" baseline="0"/>
              <a:t> specs.</a:t>
            </a:r>
          </a:p>
          <a:p>
            <a:endParaRPr lang="en-US" baseline="0"/>
          </a:p>
          <a:p>
            <a:endParaRPr lang="en-US"/>
          </a:p>
        </p:txBody>
      </p:sp>
      <p:sp>
        <p:nvSpPr>
          <p:cNvPr id="4" name="Slide Number Placeholder 3"/>
          <p:cNvSpPr>
            <a:spLocks noGrp="1"/>
          </p:cNvSpPr>
          <p:nvPr>
            <p:ph type="sldNum" sz="quarter" idx="10"/>
          </p:nvPr>
        </p:nvSpPr>
        <p:spPr/>
        <p:txBody>
          <a:bodyPr/>
          <a:lstStyle/>
          <a:p>
            <a:fld id="{658C0E56-6A0E-4233-9C23-8F09213A54A2}" type="slidenum">
              <a:rPr lang="en-US"/>
              <a:t>5</a:t>
            </a:fld>
            <a:endParaRPr lang="en-US"/>
          </a:p>
        </p:txBody>
      </p:sp>
    </p:spTree>
    <p:extLst>
      <p:ext uri="{BB962C8B-B14F-4D97-AF65-F5344CB8AC3E}">
        <p14:creationId xmlns:p14="http://schemas.microsoft.com/office/powerpoint/2010/main" val="1329788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a:t>
            </a:r>
            <a:r>
              <a:rPr lang="en-US" baseline="0"/>
              <a:t> about why the DOC/DPF was used based off of last years results.</a:t>
            </a:r>
          </a:p>
          <a:p>
            <a:endParaRPr lang="en-US" baseline="0"/>
          </a:p>
          <a:p>
            <a:r>
              <a:rPr lang="en-US" baseline="0"/>
              <a:t>Talk about to improve these results a catalyst was looked into and selected.</a:t>
            </a:r>
          </a:p>
          <a:p>
            <a:r>
              <a:rPr lang="en-US" baseline="0"/>
              <a:t>The catalyst was selected to reduce the NOx levels produced from the sled.</a:t>
            </a:r>
          </a:p>
          <a:p>
            <a:endParaRPr lang="en-US" baseline="0"/>
          </a:p>
          <a:p>
            <a:r>
              <a:rPr lang="en-US" baseline="0"/>
              <a:t>If any tested data talk about it here.</a:t>
            </a:r>
            <a:endParaRPr lang="en-US"/>
          </a:p>
        </p:txBody>
      </p:sp>
      <p:sp>
        <p:nvSpPr>
          <p:cNvPr id="4" name="Slide Number Placeholder 3"/>
          <p:cNvSpPr>
            <a:spLocks noGrp="1"/>
          </p:cNvSpPr>
          <p:nvPr>
            <p:ph type="sldNum" sz="quarter" idx="10"/>
          </p:nvPr>
        </p:nvSpPr>
        <p:spPr/>
        <p:txBody>
          <a:bodyPr/>
          <a:lstStyle/>
          <a:p>
            <a:fld id="{658C0E56-6A0E-4233-9C23-8F09213A54A2}" type="slidenum">
              <a:rPr lang="en-US"/>
              <a:t>9</a:t>
            </a:fld>
            <a:endParaRPr lang="en-US"/>
          </a:p>
        </p:txBody>
      </p:sp>
    </p:spTree>
    <p:extLst>
      <p:ext uri="{BB962C8B-B14F-4D97-AF65-F5344CB8AC3E}">
        <p14:creationId xmlns:p14="http://schemas.microsoft.com/office/powerpoint/2010/main" val="3781083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a:t>
            </a:r>
            <a:r>
              <a:rPr lang="en-US" baseline="0"/>
              <a:t> about why the DOC/DPF was used based off of last years results.</a:t>
            </a:r>
          </a:p>
          <a:p>
            <a:endParaRPr lang="en-US" baseline="0"/>
          </a:p>
          <a:p>
            <a:r>
              <a:rPr lang="en-US" baseline="0"/>
              <a:t>Talk about to improve these results a catalyst was looked into and selected.</a:t>
            </a:r>
          </a:p>
          <a:p>
            <a:r>
              <a:rPr lang="en-US" baseline="0"/>
              <a:t>The catalyst was selected to reduce the NOx levels produced from the sled.</a:t>
            </a:r>
          </a:p>
          <a:p>
            <a:endParaRPr lang="en-US" baseline="0"/>
          </a:p>
          <a:p>
            <a:r>
              <a:rPr lang="en-US" baseline="0"/>
              <a:t>If any tested data talk about it here.</a:t>
            </a:r>
            <a:endParaRPr lang="en-US"/>
          </a:p>
        </p:txBody>
      </p:sp>
      <p:sp>
        <p:nvSpPr>
          <p:cNvPr id="4" name="Slide Number Placeholder 3"/>
          <p:cNvSpPr>
            <a:spLocks noGrp="1"/>
          </p:cNvSpPr>
          <p:nvPr>
            <p:ph type="sldNum" sz="quarter" idx="10"/>
          </p:nvPr>
        </p:nvSpPr>
        <p:spPr/>
        <p:txBody>
          <a:bodyPr/>
          <a:lstStyle/>
          <a:p>
            <a:fld id="{658C0E56-6A0E-4233-9C23-8F09213A54A2}" type="slidenum">
              <a:rPr lang="en-US"/>
              <a:t>10</a:t>
            </a:fld>
            <a:endParaRPr lang="en-US"/>
          </a:p>
        </p:txBody>
      </p:sp>
    </p:spTree>
    <p:extLst>
      <p:ext uri="{BB962C8B-B14F-4D97-AF65-F5344CB8AC3E}">
        <p14:creationId xmlns:p14="http://schemas.microsoft.com/office/powerpoint/2010/main" val="1775314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 about the thought process.</a:t>
            </a:r>
            <a:r>
              <a:rPr lang="en-US" baseline="0"/>
              <a:t> How we wanted to reduce noise by using a paint that helped prevent vibration. Talk about the paint possibilities and why LizardSkin Sound Control paint was selected. Talk about testing the paint. Once we selected the paint we tested it to see possible affects it had on reducing noise. The test consisted of taking a controlled weight dropping it from a constant height into the test material and recorded the decibel reading. This was done on the test material with no paint on it, with one side of the test material painted and then both sides of the test material painted. The results showed </a:t>
            </a:r>
            <a:r>
              <a:rPr lang="en-US"/>
              <a:t>the  average of the maximum noise produced for the test material was determined to be 104.08 decibels with no sides painted. With a standard deviation of 1.33 dB. The average of the maximum noise produced by the sample was determined to be 95.78 decibels when one side was painted.The average of the maximum noise produced by the sample was determined to be 84.55 decibels when both sides were painted. Witha </a:t>
            </a:r>
            <a:r>
              <a:rPr lang="en-US" smtClean="0"/>
              <a:t>standard </a:t>
            </a:r>
            <a:r>
              <a:rPr lang="en-US"/>
              <a:t>deviation of 1.67 dB. With a standard deviation of 3.3 dB. After that one side of the test material was painted with LizardSkin Sound Control. The same test was performed with 20 trials and the data was recorded.</a:t>
            </a:r>
          </a:p>
          <a:p>
            <a:endParaRPr lang="en-US"/>
          </a:p>
          <a:p>
            <a:r>
              <a:rPr lang="en-US" baseline="0"/>
              <a:t>From those results the team decided to paint both side of the tunnel of the snowmobile and all other spots that would be could be painted due to the added benefit of both sides being painted.</a:t>
            </a:r>
          </a:p>
          <a:p>
            <a:endParaRPr lang="en-US" baseline="0"/>
          </a:p>
          <a:p>
            <a:endParaRPr lang="en-US"/>
          </a:p>
          <a:p>
            <a:endParaRPr lang="en-US"/>
          </a:p>
          <a:p>
            <a:r>
              <a:rPr lang="en-US" baseline="0"/>
              <a:t>The noise dampening skirt was thought of to help contain the noise produced from the track of the snowmobile. Different materials were thought of that could contain the noise and be flexible enough to give when in contact of the ground. It was determined to use a nylon bristles as they would provide great flexibility and yet rigidity to not deform.</a:t>
            </a:r>
            <a:endParaRPr lang="en-US"/>
          </a:p>
        </p:txBody>
      </p:sp>
      <p:sp>
        <p:nvSpPr>
          <p:cNvPr id="4" name="Slide Number Placeholder 3"/>
          <p:cNvSpPr>
            <a:spLocks noGrp="1"/>
          </p:cNvSpPr>
          <p:nvPr>
            <p:ph type="sldNum" sz="quarter" idx="10"/>
          </p:nvPr>
        </p:nvSpPr>
        <p:spPr/>
        <p:txBody>
          <a:bodyPr/>
          <a:lstStyle/>
          <a:p>
            <a:fld id="{658C0E56-6A0E-4233-9C23-8F09213A54A2}" type="slidenum">
              <a:rPr lang="en-US"/>
              <a:t>11</a:t>
            </a:fld>
            <a:endParaRPr lang="en-US"/>
          </a:p>
        </p:txBody>
      </p:sp>
    </p:spTree>
    <p:extLst>
      <p:ext uri="{BB962C8B-B14F-4D97-AF65-F5344CB8AC3E}">
        <p14:creationId xmlns:p14="http://schemas.microsoft.com/office/powerpoint/2010/main" val="3744543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 about the thought process.</a:t>
            </a:r>
            <a:r>
              <a:rPr lang="en-US" baseline="0"/>
              <a:t> How we wanted to reduce noise by using a paint that helped prevent vibration. Talk about the paint possibilities and why </a:t>
            </a:r>
            <a:r>
              <a:rPr lang="en-US" baseline="0" err="1"/>
              <a:t>LizardSkin</a:t>
            </a:r>
            <a:r>
              <a:rPr lang="en-US" baseline="0"/>
              <a:t> Sound Control paint was selected. Talk about testing the paint. Once we selected the paint we tested it to see possible affects it had on reducing noise. The test consisted of taking a controlled weight dropping it from a constant height into the test material and recorded the decibel reading. This was done on the test material with no paint on it, with one side of the test material painted and then both sides of the test material painted. The results showed </a:t>
            </a:r>
            <a:r>
              <a:rPr lang="en-US"/>
              <a:t>the  average of the maximum noise produced for the test material was determined to be 104.08 decibels with no sides painted. With a standard deviation of 1.33 </a:t>
            </a:r>
            <a:r>
              <a:rPr lang="en-US" err="1"/>
              <a:t>dB.</a:t>
            </a:r>
            <a:r>
              <a:rPr lang="en-US"/>
              <a:t> The average of the maximum noise produced by the sample was determined to be 95.78 decibels when one side was </a:t>
            </a:r>
            <a:r>
              <a:rPr lang="en-US" err="1"/>
              <a:t>painted.The</a:t>
            </a:r>
            <a:r>
              <a:rPr lang="en-US"/>
              <a:t> average of the maximum noise produced by the sample was determined to be 84.55 decibels when both sides were painted. </a:t>
            </a:r>
            <a:r>
              <a:rPr lang="en-US" err="1"/>
              <a:t>Witha</a:t>
            </a:r>
            <a:r>
              <a:rPr lang="en-US"/>
              <a:t> standard deviation of 1.67 </a:t>
            </a:r>
            <a:r>
              <a:rPr lang="en-US" err="1"/>
              <a:t>dB.</a:t>
            </a:r>
            <a:r>
              <a:rPr lang="en-US"/>
              <a:t> With a standard deviation of 3.3 </a:t>
            </a:r>
            <a:r>
              <a:rPr lang="en-US" err="1"/>
              <a:t>dB.</a:t>
            </a:r>
            <a:r>
              <a:rPr lang="en-US"/>
              <a:t> After that one side of the test material was painted with </a:t>
            </a:r>
            <a:r>
              <a:rPr lang="en-US" err="1"/>
              <a:t>LizardSkin</a:t>
            </a:r>
            <a:r>
              <a:rPr lang="en-US"/>
              <a:t> Sound Control. The same test was performed with 20 trials and the data was recorded.</a:t>
            </a:r>
          </a:p>
          <a:p>
            <a:endParaRPr lang="en-US"/>
          </a:p>
          <a:p>
            <a:r>
              <a:rPr lang="en-US" baseline="0"/>
              <a:t>From those results the team decided to paint both side of the tunnel of the snowmobile and all other spots that would be could be painted due to the added benefit of both sides being painted.</a:t>
            </a:r>
          </a:p>
          <a:p>
            <a:endParaRPr lang="en-US" baseline="0"/>
          </a:p>
          <a:p>
            <a:endParaRPr lang="en-US"/>
          </a:p>
          <a:p>
            <a:endParaRPr lang="en-US"/>
          </a:p>
          <a:p>
            <a:r>
              <a:rPr lang="en-US" baseline="0"/>
              <a:t>The noise dampening skirt was thought of to help contain the noise produced from the track of the snowmobile. Different materials were thought of that could contain the noise and be flexible enough to give when in contact of the ground. It was determined to use a nylon bristles as they would provide great flexibility and yet rigidity to not deform.</a:t>
            </a:r>
            <a:endParaRPr lang="en-US"/>
          </a:p>
        </p:txBody>
      </p:sp>
      <p:sp>
        <p:nvSpPr>
          <p:cNvPr id="4" name="Slide Number Placeholder 3"/>
          <p:cNvSpPr>
            <a:spLocks noGrp="1"/>
          </p:cNvSpPr>
          <p:nvPr>
            <p:ph type="sldNum" sz="quarter" idx="10"/>
          </p:nvPr>
        </p:nvSpPr>
        <p:spPr/>
        <p:txBody>
          <a:bodyPr/>
          <a:lstStyle/>
          <a:p>
            <a:fld id="{658C0E56-6A0E-4233-9C23-8F09213A54A2}" type="slidenum">
              <a:rPr lang="en-US"/>
              <a:t>12</a:t>
            </a:fld>
            <a:endParaRPr lang="en-US"/>
          </a:p>
        </p:txBody>
      </p:sp>
    </p:spTree>
    <p:extLst>
      <p:ext uri="{BB962C8B-B14F-4D97-AF65-F5344CB8AC3E}">
        <p14:creationId xmlns:p14="http://schemas.microsoft.com/office/powerpoint/2010/main" val="1365604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t>
            </a:r>
            <a:r>
              <a:rPr lang="en-US" baseline="0"/>
              <a:t>noise </a:t>
            </a:r>
            <a:r>
              <a:rPr lang="en-US"/>
              <a:t>dampening </a:t>
            </a:r>
            <a:r>
              <a:rPr lang="en-US" baseline="0"/>
              <a:t>paint was </a:t>
            </a:r>
            <a:r>
              <a:rPr lang="en-US"/>
              <a:t>used </a:t>
            </a:r>
            <a:r>
              <a:rPr lang="en-US" baseline="0"/>
              <a:t>to </a:t>
            </a:r>
            <a:r>
              <a:rPr lang="en-US"/>
              <a:t>reduce </a:t>
            </a:r>
            <a:r>
              <a:rPr lang="en-US" baseline="0"/>
              <a:t>the </a:t>
            </a:r>
            <a:r>
              <a:rPr lang="en-US"/>
              <a:t>overall sound produced by </a:t>
            </a:r>
            <a:r>
              <a:rPr lang="en-US" baseline="0"/>
              <a:t>the </a:t>
            </a:r>
            <a:r>
              <a:rPr lang="en-US"/>
              <a:t>sled</a:t>
            </a:r>
            <a:r>
              <a:rPr lang="en-US" baseline="0"/>
              <a:t>. The noise dampening skirt was thought of to help contain the noise produced from the track of the snowmobile </a:t>
            </a:r>
            <a:r>
              <a:rPr lang="en-US"/>
              <a:t>as all noise is </a:t>
            </a:r>
            <a:r>
              <a:rPr lang="en-US" baseline="0"/>
              <a:t>. Different materials were thought of that could contain the noise and be flexible enough to give when in contact of the ground. It was determined to use a nylon bristles as they would provide great flexibility and yet rigidity to not deform.</a:t>
            </a:r>
          </a:p>
          <a:p>
            <a:endParaRPr lang="en-US" dirty="0"/>
          </a:p>
          <a:p>
            <a:r>
              <a:rPr lang="en-US"/>
              <a:t>Do to the lack of big wheel kits for widetracks the team design a big wheel kit for the sled. The relocation of the axal for the </a:t>
            </a:r>
          </a:p>
        </p:txBody>
      </p:sp>
      <p:sp>
        <p:nvSpPr>
          <p:cNvPr id="4" name="Slide Number Placeholder 3"/>
          <p:cNvSpPr>
            <a:spLocks noGrp="1"/>
          </p:cNvSpPr>
          <p:nvPr>
            <p:ph type="sldNum" sz="quarter" idx="10"/>
          </p:nvPr>
        </p:nvSpPr>
        <p:spPr/>
        <p:txBody>
          <a:bodyPr/>
          <a:lstStyle/>
          <a:p>
            <a:fld id="{658C0E56-6A0E-4233-9C23-8F09213A54A2}" type="slidenum">
              <a:rPr lang="en-US"/>
              <a:t>13</a:t>
            </a:fld>
            <a:endParaRPr lang="en-US"/>
          </a:p>
        </p:txBody>
      </p:sp>
    </p:spTree>
    <p:extLst>
      <p:ext uri="{BB962C8B-B14F-4D97-AF65-F5344CB8AC3E}">
        <p14:creationId xmlns:p14="http://schemas.microsoft.com/office/powerpoint/2010/main" val="3529759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91233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22427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15124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88454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86347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80647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03613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89409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56093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58821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82866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14604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39242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9709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57794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43476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846CE7D5-CF57-46EF-B807-FDD0502418D4}" type="datetimeFigureOut">
              <a:rPr lang="en-US" smtClean="0"/>
              <a:t>3/9/17</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866862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846CE7D5-CF57-46EF-B807-FDD0502418D4}" type="datetimeFigureOut">
              <a:rPr lang="en-US" smtClean="0"/>
              <a:t>3/9/17</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51846128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jpg"/><Relationship Id="rId4" Type="http://schemas.openxmlformats.org/officeDocument/2006/relationships/image" Target="../media/image18.png"/><Relationship Id="rId5" Type="http://schemas.openxmlformats.org/officeDocument/2006/relationships/image" Target="../media/image19.jpg"/><Relationship Id="rId6" Type="http://schemas.openxmlformats.org/officeDocument/2006/relationships/image" Target="../media/image20.gif"/><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2671" y="861237"/>
            <a:ext cx="10212903" cy="1749056"/>
          </a:xfrm>
        </p:spPr>
        <p:txBody>
          <a:bodyPr>
            <a:normAutofit/>
          </a:bodyPr>
          <a:lstStyle/>
          <a:p>
            <a:r>
              <a:rPr lang="en-US" sz="4000" dirty="0"/>
              <a:t>North Dakota State </a:t>
            </a:r>
            <a:r>
              <a:rPr lang="en-US" sz="4000"/>
              <a:t>university </a:t>
            </a:r>
            <a:r>
              <a:rPr lang="en-US" sz="4000">
                <a:solidFill>
                  <a:schemeClr val="tx1"/>
                </a:solidFill>
              </a:rPr>
              <a:t/>
            </a:r>
            <a:br>
              <a:rPr lang="en-US" sz="4000">
                <a:solidFill>
                  <a:schemeClr val="tx1"/>
                </a:solidFill>
              </a:rPr>
            </a:br>
            <a:r>
              <a:rPr lang="en-US" sz="4000"/>
              <a:t>Clean </a:t>
            </a:r>
            <a:r>
              <a:rPr lang="en-US" sz="4000" dirty="0"/>
              <a:t>Snowmobile Challenge 2017</a:t>
            </a:r>
          </a:p>
        </p:txBody>
      </p:sp>
      <p:sp>
        <p:nvSpPr>
          <p:cNvPr id="3" name="Subtitle 2"/>
          <p:cNvSpPr>
            <a:spLocks noGrp="1"/>
          </p:cNvSpPr>
          <p:nvPr>
            <p:ph type="subTitle" idx="1"/>
          </p:nvPr>
        </p:nvSpPr>
        <p:spPr>
          <a:xfrm>
            <a:off x="982671" y="3886200"/>
            <a:ext cx="10212903" cy="1905000"/>
          </a:xfrm>
        </p:spPr>
        <p:txBody>
          <a:bodyPr/>
          <a:lstStyle/>
          <a:p>
            <a:r>
              <a:rPr lang="en-US" dirty="0"/>
              <a:t>Presented by</a:t>
            </a:r>
            <a:r>
              <a:rPr lang="en-US"/>
              <a:t>: Scott </a:t>
            </a:r>
            <a:r>
              <a:rPr lang="en-US" smtClean="0"/>
              <a:t>Becker, </a:t>
            </a:r>
            <a:r>
              <a:rPr lang="en-US" dirty="0"/>
              <a:t>Nick Dirnberger, Ethan Peterson, </a:t>
            </a:r>
            <a:r>
              <a:rPr lang="en-US"/>
              <a:t>and James </a:t>
            </a:r>
            <a:r>
              <a:rPr lang="en-US" smtClean="0"/>
              <a:t>Tibbles</a:t>
            </a:r>
            <a:endParaRPr lang="en-US" dirty="0"/>
          </a:p>
          <a:p>
            <a:r>
              <a:rPr lang="en-US" dirty="0"/>
              <a:t>Advisor: Dr. Robert </a:t>
            </a:r>
            <a:r>
              <a:rPr lang="en-US" dirty="0" err="1"/>
              <a:t>Pieri</a:t>
            </a:r>
            <a:endParaRPr lang="en-US" dirty="0"/>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Emissions</a:t>
            </a:r>
          </a:p>
        </p:txBody>
      </p:sp>
      <p:sp>
        <p:nvSpPr>
          <p:cNvPr id="3" name="Content Placeholder 2"/>
          <p:cNvSpPr>
            <a:spLocks noGrp="1"/>
          </p:cNvSpPr>
          <p:nvPr>
            <p:ph idx="1"/>
          </p:nvPr>
        </p:nvSpPr>
        <p:spPr>
          <a:xfrm>
            <a:off x="942045" y="2985090"/>
            <a:ext cx="6502479" cy="3124201"/>
          </a:xfrm>
        </p:spPr>
        <p:txBody>
          <a:bodyPr>
            <a:normAutofit/>
          </a:bodyPr>
          <a:lstStyle/>
          <a:p>
            <a:r>
              <a:rPr lang="en-US" dirty="0" err="1" smtClean="0">
                <a:solidFill>
                  <a:schemeClr val="tx1"/>
                </a:solidFill>
              </a:rPr>
              <a:t>MagnaFlow</a:t>
            </a:r>
            <a:r>
              <a:rPr lang="en-US" dirty="0" smtClean="0">
                <a:solidFill>
                  <a:schemeClr val="tx1"/>
                </a:solidFill>
              </a:rPr>
              <a:t> Diesel Ceramic Substrate  </a:t>
            </a:r>
            <a:r>
              <a:rPr lang="en-US" dirty="0">
                <a:solidFill>
                  <a:schemeClr val="tx1"/>
                </a:solidFill>
              </a:rPr>
              <a:t>Catalytic </a:t>
            </a:r>
            <a:r>
              <a:rPr lang="en-US" dirty="0" smtClean="0">
                <a:solidFill>
                  <a:schemeClr val="tx1"/>
                </a:solidFill>
              </a:rPr>
              <a:t>Converter</a:t>
            </a:r>
          </a:p>
          <a:p>
            <a:pPr lvl="1"/>
            <a:r>
              <a:rPr lang="en-US" dirty="0" smtClean="0">
                <a:solidFill>
                  <a:schemeClr val="tx1"/>
                </a:solidFill>
              </a:rPr>
              <a:t>Last year judges recommended improving NOx levels</a:t>
            </a:r>
          </a:p>
          <a:p>
            <a:pPr lvl="1"/>
            <a:r>
              <a:rPr lang="en-US" dirty="0" smtClean="0">
                <a:solidFill>
                  <a:schemeClr val="tx1"/>
                </a:solidFill>
              </a:rPr>
              <a:t>Added downstream of DOC/DPF</a:t>
            </a:r>
          </a:p>
          <a:p>
            <a:pPr lvl="1"/>
            <a:r>
              <a:rPr lang="en-US" dirty="0" smtClean="0">
                <a:solidFill>
                  <a:schemeClr val="tx1"/>
                </a:solidFill>
              </a:rPr>
              <a:t>Reduces Nitrogen Oxides (NOx) to Nitrogen and Oxygen</a:t>
            </a:r>
          </a:p>
          <a:p>
            <a:pPr lvl="1"/>
            <a:r>
              <a:rPr lang="en-US" dirty="0" smtClean="0">
                <a:solidFill>
                  <a:schemeClr val="tx1"/>
                </a:solidFill>
              </a:rPr>
              <a:t>Take care of any remaining CO, HC, or NOx</a:t>
            </a:r>
          </a:p>
          <a:p>
            <a:pPr lvl="1"/>
            <a:endParaRPr lang="en-US" dirty="0">
              <a:solidFill>
                <a:schemeClr val="tx1"/>
              </a:solidFill>
            </a:endParaRPr>
          </a:p>
          <a:p>
            <a:endParaRPr lang="en-US" dirty="0">
              <a:solidFill>
                <a:schemeClr val="tx1"/>
              </a:solidFill>
            </a:endParaRPr>
          </a:p>
        </p:txBody>
      </p:sp>
      <p:pic>
        <p:nvPicPr>
          <p:cNvPr id="6" name="Picture 5" descr="Image"/>
          <p:cNvPicPr>
            <a:picLocks noChangeAspect="1"/>
          </p:cNvPicPr>
          <p:nvPr/>
        </p:nvPicPr>
        <p:blipFill>
          <a:blip r:embed="rId3"/>
          <a:stretch>
            <a:fillRect/>
          </a:stretch>
        </p:blipFill>
        <p:spPr>
          <a:xfrm>
            <a:off x="7654523" y="1373310"/>
            <a:ext cx="2224536" cy="2546156"/>
          </a:xfrm>
          <a:prstGeom prst="rect">
            <a:avLst/>
          </a:prstGeom>
        </p:spPr>
      </p:pic>
      <p:pic>
        <p:nvPicPr>
          <p:cNvPr id="7" name="Picture 6" descr="Image"/>
          <p:cNvPicPr>
            <a:picLocks noChangeAspect="1"/>
          </p:cNvPicPr>
          <p:nvPr/>
        </p:nvPicPr>
        <p:blipFill>
          <a:blip r:embed="rId4"/>
          <a:stretch>
            <a:fillRect/>
          </a:stretch>
        </p:blipFill>
        <p:spPr>
          <a:xfrm>
            <a:off x="10211663" y="1373309"/>
            <a:ext cx="1594697" cy="2546156"/>
          </a:xfrm>
          <a:prstGeom prst="rect">
            <a:avLst/>
          </a:prstGeom>
        </p:spPr>
      </p:pic>
      <p:sp>
        <p:nvSpPr>
          <p:cNvPr id="8" name="TextBox 7"/>
          <p:cNvSpPr txBox="1"/>
          <p:nvPr/>
        </p:nvSpPr>
        <p:spPr>
          <a:xfrm>
            <a:off x="8288928" y="3855941"/>
            <a:ext cx="3048000" cy="400110"/>
          </a:xfrm>
          <a:prstGeom prst="rect">
            <a:avLst/>
          </a:prstGeom>
        </p:spPr>
        <p:txBody>
          <a:bodyPr rtlCol="0">
            <a:spAutoFit/>
          </a:bodyPr>
          <a:lstStyle/>
          <a:p>
            <a:pPr algn="ctr"/>
            <a:endParaRPr lang="en-US" sz="900" dirty="0">
              <a:cs typeface="Times New Roman"/>
            </a:endParaRPr>
          </a:p>
          <a:p>
            <a:pPr algn="ctr"/>
            <a:r>
              <a:rPr lang="en-US" sz="1100" dirty="0" err="1" smtClean="0">
                <a:cs typeface="Segoe UI"/>
              </a:rPr>
              <a:t>MagnaFlow</a:t>
            </a:r>
            <a:r>
              <a:rPr lang="en-US" sz="1100" dirty="0">
                <a:cs typeface="Segoe UI"/>
              </a:rPr>
              <a:t> Diesel Catalytic Converter </a:t>
            </a:r>
          </a:p>
        </p:txBody>
      </p:sp>
    </p:spTree>
    <p:extLst>
      <p:ext uri="{BB962C8B-B14F-4D97-AF65-F5344CB8AC3E}">
        <p14:creationId xmlns:p14="http://schemas.microsoft.com/office/powerpoint/2010/main" val="3496327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6675"/>
            <a:ext cx="9905998" cy="1905000"/>
          </a:xfrm>
        </p:spPr>
        <p:txBody>
          <a:bodyPr/>
          <a:lstStyle/>
          <a:p>
            <a:r>
              <a:rPr lang="en-US" dirty="0"/>
              <a:t>Noise Reduction</a:t>
            </a:r>
          </a:p>
        </p:txBody>
      </p:sp>
      <p:sp>
        <p:nvSpPr>
          <p:cNvPr id="3" name="Content Placeholder 2"/>
          <p:cNvSpPr>
            <a:spLocks noGrp="1"/>
          </p:cNvSpPr>
          <p:nvPr>
            <p:ph idx="1"/>
          </p:nvPr>
        </p:nvSpPr>
        <p:spPr>
          <a:xfrm>
            <a:off x="1096104" y="2415928"/>
            <a:ext cx="9905998" cy="3124201"/>
          </a:xfrm>
        </p:spPr>
        <p:txBody>
          <a:bodyPr>
            <a:noAutofit/>
          </a:bodyPr>
          <a:lstStyle/>
          <a:p>
            <a:r>
              <a:rPr lang="en-US" sz="3200" err="1">
                <a:solidFill>
                  <a:schemeClr val="tx1"/>
                </a:solidFill>
              </a:rPr>
              <a:t>LizardSkin</a:t>
            </a:r>
            <a:r>
              <a:rPr lang="en-US" sz="3200">
                <a:solidFill>
                  <a:schemeClr val="tx1"/>
                </a:solidFill>
              </a:rPr>
              <a:t> Sound Control Paint</a:t>
            </a:r>
            <a:endParaRPr lang="en-US">
              <a:solidFill>
                <a:schemeClr val="tx1"/>
              </a:solidFill>
            </a:endParaRPr>
          </a:p>
          <a:p>
            <a:pPr marL="457200" lvl="1" indent="0">
              <a:buNone/>
            </a:pPr>
            <a:r>
              <a:rPr lang="en-US" sz="2800">
                <a:solidFill>
                  <a:schemeClr val="tx1"/>
                </a:solidFill>
              </a:rPr>
              <a:t>Pros:</a:t>
            </a:r>
          </a:p>
          <a:p>
            <a:pPr lvl="1"/>
            <a:r>
              <a:rPr lang="en-US" sz="2800">
                <a:solidFill>
                  <a:schemeClr val="tx1"/>
                </a:solidFill>
              </a:rPr>
              <a:t>Thin Coat</a:t>
            </a:r>
          </a:p>
          <a:p>
            <a:pPr lvl="1"/>
            <a:r>
              <a:rPr lang="en-US" sz="2800">
                <a:solidFill>
                  <a:schemeClr val="tx1"/>
                </a:solidFill>
              </a:rPr>
              <a:t>Test Results Showing Noise Reduction</a:t>
            </a:r>
          </a:p>
          <a:p>
            <a:pPr lvl="1"/>
            <a:r>
              <a:rPr lang="en-US" sz="2800">
                <a:solidFill>
                  <a:schemeClr val="tx1"/>
                </a:solidFill>
              </a:rPr>
              <a:t>Cold Temperature Durability</a:t>
            </a:r>
          </a:p>
          <a:p>
            <a:pPr lvl="1"/>
            <a:r>
              <a:rPr lang="en-US" sz="2800">
                <a:solidFill>
                  <a:schemeClr val="tx1"/>
                </a:solidFill>
              </a:rPr>
              <a:t>Wear Resistant</a:t>
            </a:r>
          </a:p>
          <a:p>
            <a:pPr lvl="1"/>
            <a:r>
              <a:rPr lang="en-US" sz="2800">
                <a:solidFill>
                  <a:schemeClr val="tx1"/>
                </a:solidFill>
              </a:rPr>
              <a:t>Easy to </a:t>
            </a:r>
            <a:r>
              <a:rPr lang="en-US" sz="2800" smtClean="0">
                <a:solidFill>
                  <a:schemeClr val="tx1"/>
                </a:solidFill>
              </a:rPr>
              <a:t>Apply</a:t>
            </a:r>
            <a:endParaRPr lang="en-US">
              <a:solidFill>
                <a:schemeClr val="tx1"/>
              </a:solidFill>
            </a:endParaRPr>
          </a:p>
          <a:p>
            <a:pPr marL="0" indent="0">
              <a:buNone/>
            </a:pPr>
            <a:endParaRPr lang="en-US">
              <a:solidFill>
                <a:schemeClr val="tx1"/>
              </a:solidFill>
            </a:endParaRPr>
          </a:p>
          <a:p>
            <a:endParaRPr lang="en-US">
              <a:solidFill>
                <a:schemeClr val="tx1"/>
              </a:solidFill>
            </a:endParaRPr>
          </a:p>
        </p:txBody>
      </p:sp>
      <p:pic>
        <p:nvPicPr>
          <p:cNvPr id="10" name="Picture 10"/>
          <p:cNvPicPr>
            <a:picLocks noChangeAspect="1"/>
          </p:cNvPicPr>
          <p:nvPr/>
        </p:nvPicPr>
        <p:blipFill>
          <a:blip r:embed="rId3"/>
          <a:stretch>
            <a:fillRect/>
          </a:stretch>
        </p:blipFill>
        <p:spPr>
          <a:xfrm>
            <a:off x="8387577" y="3979473"/>
            <a:ext cx="3375497" cy="2532010"/>
          </a:xfrm>
          <a:prstGeom prst="rect">
            <a:avLst/>
          </a:prstGeom>
        </p:spPr>
      </p:pic>
      <p:pic>
        <p:nvPicPr>
          <p:cNvPr id="13" name="Picture 13"/>
          <p:cNvPicPr>
            <a:picLocks noChangeAspect="1"/>
          </p:cNvPicPr>
          <p:nvPr/>
        </p:nvPicPr>
        <p:blipFill>
          <a:blip r:embed="rId4"/>
          <a:stretch>
            <a:fillRect/>
          </a:stretch>
        </p:blipFill>
        <p:spPr>
          <a:xfrm>
            <a:off x="9131021" y="723900"/>
            <a:ext cx="2183860" cy="2916309"/>
          </a:xfrm>
          <a:prstGeom prst="rect">
            <a:avLst/>
          </a:prstGeom>
        </p:spPr>
      </p:pic>
    </p:spTree>
    <p:extLst>
      <p:ext uri="{BB962C8B-B14F-4D97-AF65-F5344CB8AC3E}">
        <p14:creationId xmlns:p14="http://schemas.microsoft.com/office/powerpoint/2010/main" val="903577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597" y="-295275"/>
            <a:ext cx="9905998" cy="1905000"/>
          </a:xfrm>
        </p:spPr>
        <p:txBody>
          <a:bodyPr/>
          <a:lstStyle/>
          <a:p>
            <a:r>
              <a:rPr lang="en-US" dirty="0" err="1">
                <a:solidFill>
                  <a:schemeClr val="tx1"/>
                </a:solidFill>
              </a:rPr>
              <a:t>LizardSkin</a:t>
            </a:r>
            <a:r>
              <a:rPr lang="en-US" dirty="0">
                <a:solidFill>
                  <a:schemeClr val="tx1"/>
                </a:solidFill>
              </a:rPr>
              <a:t> Paint Testing</a:t>
            </a:r>
          </a:p>
        </p:txBody>
      </p:sp>
      <p:pic>
        <p:nvPicPr>
          <p:cNvPr id="4" name="Picture 3" descr="Image"/>
          <p:cNvPicPr>
            <a:picLocks noChangeAspect="1"/>
          </p:cNvPicPr>
          <p:nvPr/>
        </p:nvPicPr>
        <p:blipFill>
          <a:blip r:embed="rId3"/>
          <a:stretch>
            <a:fillRect/>
          </a:stretch>
        </p:blipFill>
        <p:spPr>
          <a:xfrm>
            <a:off x="7882662" y="142875"/>
            <a:ext cx="3425454" cy="2056698"/>
          </a:xfrm>
          <a:prstGeom prst="rect">
            <a:avLst/>
          </a:prstGeom>
        </p:spPr>
      </p:pic>
      <p:pic>
        <p:nvPicPr>
          <p:cNvPr id="6" name="Picture 5" descr="Image"/>
          <p:cNvPicPr>
            <a:picLocks noChangeAspect="1"/>
          </p:cNvPicPr>
          <p:nvPr/>
        </p:nvPicPr>
        <p:blipFill>
          <a:blip r:embed="rId4"/>
          <a:stretch>
            <a:fillRect/>
          </a:stretch>
        </p:blipFill>
        <p:spPr>
          <a:xfrm>
            <a:off x="7834759" y="2343150"/>
            <a:ext cx="3521311" cy="2119958"/>
          </a:xfrm>
          <a:prstGeom prst="rect">
            <a:avLst/>
          </a:prstGeom>
        </p:spPr>
      </p:pic>
      <p:pic>
        <p:nvPicPr>
          <p:cNvPr id="8" name="Picture 7" descr="Image"/>
          <p:cNvPicPr>
            <a:picLocks noChangeAspect="1"/>
          </p:cNvPicPr>
          <p:nvPr/>
        </p:nvPicPr>
        <p:blipFill>
          <a:blip r:embed="rId5"/>
          <a:stretch>
            <a:fillRect/>
          </a:stretch>
        </p:blipFill>
        <p:spPr>
          <a:xfrm>
            <a:off x="7815697" y="4600575"/>
            <a:ext cx="3569950" cy="2145974"/>
          </a:xfrm>
          <a:prstGeom prst="rect">
            <a:avLst/>
          </a:prstGeom>
        </p:spPr>
      </p:pic>
      <p:graphicFrame>
        <p:nvGraphicFramePr>
          <p:cNvPr id="13" name="Table 12"/>
          <p:cNvGraphicFramePr/>
          <p:nvPr>
            <p:extLst>
              <p:ext uri="{D42A27DB-BD31-4B8C-83A1-F6EECF244321}">
                <p14:modId xmlns:p14="http://schemas.microsoft.com/office/powerpoint/2010/main" val="2566497787"/>
              </p:ext>
            </p:extLst>
          </p:nvPr>
        </p:nvGraphicFramePr>
        <p:xfrm>
          <a:off x="285940" y="1171575"/>
          <a:ext cx="7356206" cy="3049922"/>
        </p:xfrm>
        <a:graphic>
          <a:graphicData uri="http://schemas.openxmlformats.org/drawingml/2006/table">
            <a:tbl>
              <a:tblPr firstRow="1" bandRow="1">
                <a:tableStyleId>{5C22544A-7EE6-4342-B048-85BDC9FD1C3A}</a:tableStyleId>
              </a:tblPr>
              <a:tblGrid>
                <a:gridCol w="1572635">
                  <a:extLst>
                    <a:ext uri="{9D8B030D-6E8A-4147-A177-3AD203B41FA5}">
                      <a16:colId xmlns="" xmlns:a16="http://schemas.microsoft.com/office/drawing/2014/main" val="3234038842"/>
                    </a:ext>
                  </a:extLst>
                </a:gridCol>
                <a:gridCol w="1541596">
                  <a:extLst>
                    <a:ext uri="{9D8B030D-6E8A-4147-A177-3AD203B41FA5}">
                      <a16:colId xmlns="" xmlns:a16="http://schemas.microsoft.com/office/drawing/2014/main" val="872031686"/>
                    </a:ext>
                  </a:extLst>
                </a:gridCol>
                <a:gridCol w="1479518">
                  <a:extLst>
                    <a:ext uri="{9D8B030D-6E8A-4147-A177-3AD203B41FA5}">
                      <a16:colId xmlns="" xmlns:a16="http://schemas.microsoft.com/office/drawing/2014/main" val="1518324208"/>
                    </a:ext>
                  </a:extLst>
                </a:gridCol>
                <a:gridCol w="2762457">
                  <a:extLst>
                    <a:ext uri="{9D8B030D-6E8A-4147-A177-3AD203B41FA5}">
                      <a16:colId xmlns="" xmlns:a16="http://schemas.microsoft.com/office/drawing/2014/main" val="3478427072"/>
                    </a:ext>
                  </a:extLst>
                </a:gridCol>
              </a:tblGrid>
              <a:tr h="824882">
                <a:tc>
                  <a:txBody>
                    <a:bodyPr/>
                    <a:lstStyle/>
                    <a:p>
                      <a:pPr algn="ctr" rtl="0" fontAlgn="base"/>
                      <a:r>
                        <a:rPr lang="en-US" sz="1600">
                          <a:effectLst/>
                        </a:rPr>
                        <a:t>Test Material </a:t>
                      </a:r>
                    </a:p>
                  </a:txBody>
                  <a:tcPr anchor="ctr"/>
                </a:tc>
                <a:tc>
                  <a:txBody>
                    <a:bodyPr/>
                    <a:lstStyle/>
                    <a:p>
                      <a:pPr algn="ctr" rtl="0" fontAlgn="base"/>
                      <a:r>
                        <a:rPr lang="en-US" sz="1600">
                          <a:effectLst/>
                        </a:rPr>
                        <a:t>Average max peak noise (dB) </a:t>
                      </a:r>
                    </a:p>
                  </a:txBody>
                  <a:tcPr anchor="ctr"/>
                </a:tc>
                <a:tc>
                  <a:txBody>
                    <a:bodyPr/>
                    <a:lstStyle/>
                    <a:p>
                      <a:pPr algn="ctr" rtl="0" fontAlgn="base"/>
                      <a:r>
                        <a:rPr lang="en-US" sz="1600">
                          <a:effectLst/>
                        </a:rPr>
                        <a:t>Standard Deviation in (dB) </a:t>
                      </a:r>
                    </a:p>
                  </a:txBody>
                  <a:tcPr anchor="ctr"/>
                </a:tc>
                <a:tc>
                  <a:txBody>
                    <a:bodyPr/>
                    <a:lstStyle/>
                    <a:p>
                      <a:pPr algn="ctr" rtl="0" fontAlgn="base"/>
                      <a:r>
                        <a:rPr lang="en-US" sz="1600">
                          <a:effectLst/>
                        </a:rPr>
                        <a:t>95% Confidence Interval of average max peak noise (dB) </a:t>
                      </a:r>
                    </a:p>
                  </a:txBody>
                  <a:tcPr anchor="ctr"/>
                </a:tc>
                <a:extLst>
                  <a:ext uri="{0D108BD9-81ED-4DB2-BD59-A6C34878D82A}">
                    <a16:rowId xmlns="" xmlns:a16="http://schemas.microsoft.com/office/drawing/2014/main" val="2476853639"/>
                  </a:ext>
                </a:extLst>
              </a:tr>
              <a:tr h="485224">
                <a:tc>
                  <a:txBody>
                    <a:bodyPr/>
                    <a:lstStyle/>
                    <a:p>
                      <a:pPr rtl="0" fontAlgn="base"/>
                      <a:r>
                        <a:rPr lang="en-US" sz="1600" b="1">
                          <a:effectLst/>
                        </a:rPr>
                        <a:t>No paint applied </a:t>
                      </a:r>
                    </a:p>
                  </a:txBody>
                  <a:tcPr/>
                </a:tc>
                <a:tc>
                  <a:txBody>
                    <a:bodyPr/>
                    <a:lstStyle/>
                    <a:p>
                      <a:pPr algn="ctr" rtl="0" fontAlgn="base"/>
                      <a:r>
                        <a:rPr lang="en-US" sz="1600" b="1">
                          <a:effectLst/>
                        </a:rPr>
                        <a:t>104.08 </a:t>
                      </a:r>
                    </a:p>
                  </a:txBody>
                  <a:tcPr anchor="ctr"/>
                </a:tc>
                <a:tc>
                  <a:txBody>
                    <a:bodyPr/>
                    <a:lstStyle/>
                    <a:p>
                      <a:pPr algn="ctr" rtl="0" fontAlgn="base"/>
                      <a:r>
                        <a:rPr lang="en-US" sz="1600" b="1">
                          <a:effectLst/>
                        </a:rPr>
                        <a:t>1.33 </a:t>
                      </a:r>
                    </a:p>
                  </a:txBody>
                  <a:tcPr anchor="ctr"/>
                </a:tc>
                <a:tc>
                  <a:txBody>
                    <a:bodyPr/>
                    <a:lstStyle/>
                    <a:p>
                      <a:pPr algn="ctr" rtl="0" fontAlgn="base"/>
                      <a:r>
                        <a:rPr lang="en-US" sz="1600" b="1">
                          <a:effectLst/>
                        </a:rPr>
                        <a:t>104.08 ± 0.61 </a:t>
                      </a:r>
                    </a:p>
                  </a:txBody>
                  <a:tcPr anchor="ctr"/>
                </a:tc>
                <a:extLst>
                  <a:ext uri="{0D108BD9-81ED-4DB2-BD59-A6C34878D82A}">
                    <a16:rowId xmlns="" xmlns:a16="http://schemas.microsoft.com/office/drawing/2014/main" val="3827736447"/>
                  </a:ext>
                </a:extLst>
              </a:tr>
              <a:tr h="812752">
                <a:tc>
                  <a:txBody>
                    <a:bodyPr/>
                    <a:lstStyle/>
                    <a:p>
                      <a:pPr rtl="0" fontAlgn="base"/>
                      <a:r>
                        <a:rPr lang="en-US" sz="1600" b="1">
                          <a:effectLst/>
                        </a:rPr>
                        <a:t>One side of material painted </a:t>
                      </a:r>
                    </a:p>
                  </a:txBody>
                  <a:tcPr/>
                </a:tc>
                <a:tc>
                  <a:txBody>
                    <a:bodyPr/>
                    <a:lstStyle/>
                    <a:p>
                      <a:pPr algn="ctr" rtl="0" fontAlgn="base"/>
                      <a:r>
                        <a:rPr lang="en-US" sz="1600" b="1">
                          <a:effectLst/>
                        </a:rPr>
                        <a:t>95.78 </a:t>
                      </a:r>
                    </a:p>
                  </a:txBody>
                  <a:tcPr anchor="ctr"/>
                </a:tc>
                <a:tc>
                  <a:txBody>
                    <a:bodyPr/>
                    <a:lstStyle/>
                    <a:p>
                      <a:pPr algn="ctr" rtl="0" fontAlgn="base"/>
                      <a:r>
                        <a:rPr lang="en-US" sz="1600" b="1">
                          <a:effectLst/>
                        </a:rPr>
                        <a:t>1.67 </a:t>
                      </a:r>
                    </a:p>
                  </a:txBody>
                  <a:tcPr anchor="ctr"/>
                </a:tc>
                <a:tc>
                  <a:txBody>
                    <a:bodyPr/>
                    <a:lstStyle/>
                    <a:p>
                      <a:pPr algn="ctr" rtl="0" fontAlgn="base"/>
                      <a:r>
                        <a:rPr lang="en-US" sz="1600" b="1">
                          <a:effectLst/>
                        </a:rPr>
                        <a:t>95.78 ± 0.77 </a:t>
                      </a:r>
                    </a:p>
                  </a:txBody>
                  <a:tcPr anchor="ctr"/>
                </a:tc>
                <a:extLst>
                  <a:ext uri="{0D108BD9-81ED-4DB2-BD59-A6C34878D82A}">
                    <a16:rowId xmlns="" xmlns:a16="http://schemas.microsoft.com/office/drawing/2014/main" val="180043154"/>
                  </a:ext>
                </a:extLst>
              </a:tr>
              <a:tr h="812752">
                <a:tc>
                  <a:txBody>
                    <a:bodyPr/>
                    <a:lstStyle/>
                    <a:p>
                      <a:pPr rtl="0" fontAlgn="base"/>
                      <a:r>
                        <a:rPr lang="en-US" sz="1600" b="1">
                          <a:effectLst/>
                        </a:rPr>
                        <a:t>Both sides of material painted </a:t>
                      </a:r>
                    </a:p>
                  </a:txBody>
                  <a:tcPr/>
                </a:tc>
                <a:tc>
                  <a:txBody>
                    <a:bodyPr/>
                    <a:lstStyle/>
                    <a:p>
                      <a:pPr algn="ctr" rtl="0" fontAlgn="base"/>
                      <a:r>
                        <a:rPr lang="en-US" sz="1600" b="1">
                          <a:effectLst/>
                        </a:rPr>
                        <a:t>84.55 </a:t>
                      </a:r>
                    </a:p>
                  </a:txBody>
                  <a:tcPr anchor="ctr"/>
                </a:tc>
                <a:tc>
                  <a:txBody>
                    <a:bodyPr/>
                    <a:lstStyle/>
                    <a:p>
                      <a:pPr algn="ctr" rtl="0" fontAlgn="base"/>
                      <a:r>
                        <a:rPr lang="en-US" sz="1600" b="1">
                          <a:effectLst/>
                        </a:rPr>
                        <a:t>3.3 </a:t>
                      </a:r>
                    </a:p>
                  </a:txBody>
                  <a:tcPr anchor="ctr"/>
                </a:tc>
                <a:tc>
                  <a:txBody>
                    <a:bodyPr/>
                    <a:lstStyle/>
                    <a:p>
                      <a:pPr algn="ctr" rtl="0" fontAlgn="base"/>
                      <a:r>
                        <a:rPr lang="en-US" sz="1600" b="1">
                          <a:effectLst/>
                        </a:rPr>
                        <a:t>84.55 ± 1.74 </a:t>
                      </a:r>
                    </a:p>
                  </a:txBody>
                  <a:tcPr anchor="ctr"/>
                </a:tc>
                <a:extLst>
                  <a:ext uri="{0D108BD9-81ED-4DB2-BD59-A6C34878D82A}">
                    <a16:rowId xmlns="" xmlns:a16="http://schemas.microsoft.com/office/drawing/2014/main" val="365478992"/>
                  </a:ext>
                </a:extLst>
              </a:tr>
            </a:tbl>
          </a:graphicData>
        </a:graphic>
      </p:graphicFrame>
      <p:graphicFrame>
        <p:nvGraphicFramePr>
          <p:cNvPr id="14" name="Table 2"/>
          <p:cNvGraphicFramePr/>
          <p:nvPr>
            <p:extLst>
              <p:ext uri="{D42A27DB-BD31-4B8C-83A1-F6EECF244321}">
                <p14:modId xmlns:p14="http://schemas.microsoft.com/office/powerpoint/2010/main" val="3447346045"/>
              </p:ext>
            </p:extLst>
          </p:nvPr>
        </p:nvGraphicFramePr>
        <p:xfrm>
          <a:off x="562349" y="4410075"/>
          <a:ext cx="6781800" cy="2072640"/>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20970026"/>
                    </a:ext>
                  </a:extLst>
                </a:gridCol>
                <a:gridCol w="4038600">
                  <a:extLst>
                    <a:ext uri="{9D8B030D-6E8A-4147-A177-3AD203B41FA5}">
                      <a16:colId xmlns="" xmlns:a16="http://schemas.microsoft.com/office/drawing/2014/main" val="1766300745"/>
                    </a:ext>
                  </a:extLst>
                </a:gridCol>
              </a:tblGrid>
              <a:tr h="171450">
                <a:tc>
                  <a:txBody>
                    <a:bodyPr/>
                    <a:lstStyle/>
                    <a:p>
                      <a:pPr rtl="0" fontAlgn="base"/>
                      <a:r>
                        <a:rPr lang="en-US" sz="1600">
                          <a:effectLst/>
                        </a:rPr>
                        <a:t>Test Material </a:t>
                      </a:r>
                      <a:endParaRPr lang="en-US" sz="2800">
                        <a:effectLst/>
                      </a:endParaRPr>
                    </a:p>
                  </a:txBody>
                  <a:tcPr/>
                </a:tc>
                <a:tc>
                  <a:txBody>
                    <a:bodyPr/>
                    <a:lstStyle/>
                    <a:p>
                      <a:pPr algn="ctr" rtl="0" fontAlgn="base"/>
                      <a:r>
                        <a:rPr lang="en-US" sz="1600">
                          <a:effectLst/>
                        </a:rPr>
                        <a:t>Time Taken for Test Material to Quiet Down </a:t>
                      </a:r>
                      <a:endParaRPr lang="en-US" sz="2800">
                        <a:effectLst/>
                      </a:endParaRPr>
                    </a:p>
                  </a:txBody>
                  <a:tcPr/>
                </a:tc>
                <a:extLst>
                  <a:ext uri="{0D108BD9-81ED-4DB2-BD59-A6C34878D82A}">
                    <a16:rowId xmlns="" xmlns:a16="http://schemas.microsoft.com/office/drawing/2014/main" val="3766937513"/>
                  </a:ext>
                </a:extLst>
              </a:tr>
              <a:tr h="171450">
                <a:tc>
                  <a:txBody>
                    <a:bodyPr/>
                    <a:lstStyle/>
                    <a:p>
                      <a:pPr rtl="0" fontAlgn="base"/>
                      <a:r>
                        <a:rPr lang="en-US" sz="1600" b="1">
                          <a:effectLst/>
                        </a:rPr>
                        <a:t>No paint applied </a:t>
                      </a:r>
                      <a:endParaRPr lang="en-US" sz="2800" b="1">
                        <a:effectLst/>
                      </a:endParaRPr>
                    </a:p>
                  </a:txBody>
                  <a:tcPr/>
                </a:tc>
                <a:tc>
                  <a:txBody>
                    <a:bodyPr/>
                    <a:lstStyle/>
                    <a:p>
                      <a:pPr algn="ctr" rtl="0" fontAlgn="base"/>
                      <a:r>
                        <a:rPr lang="en-US" sz="1600" b="1">
                          <a:effectLst/>
                        </a:rPr>
                        <a:t>3.04 seconds </a:t>
                      </a:r>
                      <a:endParaRPr lang="en-US" sz="2800" b="1">
                        <a:effectLst/>
                      </a:endParaRPr>
                    </a:p>
                  </a:txBody>
                  <a:tcPr/>
                </a:tc>
                <a:extLst>
                  <a:ext uri="{0D108BD9-81ED-4DB2-BD59-A6C34878D82A}">
                    <a16:rowId xmlns="" xmlns:a16="http://schemas.microsoft.com/office/drawing/2014/main" val="3617246062"/>
                  </a:ext>
                </a:extLst>
              </a:tr>
              <a:tr h="161925">
                <a:tc>
                  <a:txBody>
                    <a:bodyPr/>
                    <a:lstStyle/>
                    <a:p>
                      <a:pPr rtl="0" fontAlgn="base"/>
                      <a:r>
                        <a:rPr lang="en-US" sz="1600" b="1">
                          <a:effectLst/>
                        </a:rPr>
                        <a:t>One side of material painted </a:t>
                      </a:r>
                      <a:endParaRPr lang="en-US" sz="2800" b="1">
                        <a:effectLst/>
                      </a:endParaRPr>
                    </a:p>
                  </a:txBody>
                  <a:tcPr/>
                </a:tc>
                <a:tc>
                  <a:txBody>
                    <a:bodyPr/>
                    <a:lstStyle/>
                    <a:p>
                      <a:pPr algn="ctr" rtl="0" fontAlgn="base"/>
                      <a:r>
                        <a:rPr lang="en-US" sz="1600" b="1">
                          <a:effectLst/>
                        </a:rPr>
                        <a:t>1.22 seconds </a:t>
                      </a:r>
                      <a:endParaRPr lang="en-US" sz="2800" b="1">
                        <a:effectLst/>
                      </a:endParaRPr>
                    </a:p>
                  </a:txBody>
                  <a:tcPr/>
                </a:tc>
                <a:extLst>
                  <a:ext uri="{0D108BD9-81ED-4DB2-BD59-A6C34878D82A}">
                    <a16:rowId xmlns="" xmlns:a16="http://schemas.microsoft.com/office/drawing/2014/main" val="2838237879"/>
                  </a:ext>
                </a:extLst>
              </a:tr>
              <a:tr h="180975">
                <a:tc>
                  <a:txBody>
                    <a:bodyPr/>
                    <a:lstStyle/>
                    <a:p>
                      <a:pPr rtl="0" fontAlgn="base"/>
                      <a:r>
                        <a:rPr lang="en-US" sz="1600" b="1">
                          <a:effectLst/>
                        </a:rPr>
                        <a:t>Both sides of material painted </a:t>
                      </a:r>
                    </a:p>
                  </a:txBody>
                  <a:tcPr/>
                </a:tc>
                <a:tc>
                  <a:txBody>
                    <a:bodyPr/>
                    <a:lstStyle/>
                    <a:p>
                      <a:pPr algn="ctr" rtl="0" fontAlgn="base"/>
                      <a:r>
                        <a:rPr lang="en-US" sz="1600" b="1">
                          <a:effectLst/>
                        </a:rPr>
                        <a:t>0.40 seconds </a:t>
                      </a:r>
                    </a:p>
                  </a:txBody>
                  <a:tcPr/>
                </a:tc>
                <a:extLst>
                  <a:ext uri="{0D108BD9-81ED-4DB2-BD59-A6C34878D82A}">
                    <a16:rowId xmlns="" xmlns:a16="http://schemas.microsoft.com/office/drawing/2014/main" val="1547488452"/>
                  </a:ext>
                </a:extLst>
              </a:tr>
            </a:tbl>
          </a:graphicData>
        </a:graphic>
      </p:graphicFrame>
    </p:spTree>
    <p:extLst>
      <p:ext uri="{BB962C8B-B14F-4D97-AF65-F5344CB8AC3E}">
        <p14:creationId xmlns:p14="http://schemas.microsoft.com/office/powerpoint/2010/main" val="1090293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760" y="-209550"/>
            <a:ext cx="9905998" cy="1905000"/>
          </a:xfrm>
        </p:spPr>
        <p:txBody>
          <a:bodyPr/>
          <a:lstStyle/>
          <a:p>
            <a:r>
              <a:rPr lang="en-US"/>
              <a:t>Noise Reduction</a:t>
            </a:r>
          </a:p>
        </p:txBody>
      </p:sp>
      <p:sp>
        <p:nvSpPr>
          <p:cNvPr id="3" name="Content Placeholder 2"/>
          <p:cNvSpPr>
            <a:spLocks noGrp="1"/>
          </p:cNvSpPr>
          <p:nvPr>
            <p:ph idx="1"/>
          </p:nvPr>
        </p:nvSpPr>
        <p:spPr>
          <a:xfrm>
            <a:off x="1143760" y="1228725"/>
            <a:ext cx="6501319" cy="5372225"/>
          </a:xfrm>
        </p:spPr>
        <p:txBody>
          <a:bodyPr>
            <a:normAutofit/>
          </a:bodyPr>
          <a:lstStyle/>
          <a:p>
            <a:r>
              <a:rPr lang="en-US" sz="2600" dirty="0">
                <a:solidFill>
                  <a:srgbClr val="FFFFFF"/>
                </a:solidFill>
                <a:latin typeface="Century Gothic"/>
              </a:rPr>
              <a:t>Noise Dampening Skirt</a:t>
            </a:r>
            <a:endParaRPr lang="en-US">
              <a:solidFill>
                <a:srgbClr val="FFFFFF"/>
              </a:solidFill>
              <a:latin typeface="Century Gothic"/>
            </a:endParaRPr>
          </a:p>
          <a:p>
            <a:pPr marL="457200" lvl="1" indent="0">
              <a:buNone/>
            </a:pPr>
            <a:r>
              <a:rPr lang="en-US" sz="2600" dirty="0">
                <a:solidFill>
                  <a:srgbClr val="FFFFFF"/>
                </a:solidFill>
                <a:latin typeface="Century Gothic"/>
              </a:rPr>
              <a:t>Nylon Bristles</a:t>
            </a:r>
          </a:p>
          <a:p>
            <a:pPr lvl="2"/>
            <a:r>
              <a:rPr lang="en-US" sz="2600" dirty="0">
                <a:solidFill>
                  <a:srgbClr val="FFFFFF"/>
                </a:solidFill>
                <a:latin typeface="Century Gothic"/>
              </a:rPr>
              <a:t>Flexible</a:t>
            </a:r>
            <a:endParaRPr lang="en-US" sz="1400">
              <a:solidFill>
                <a:srgbClr val="FFFFFF"/>
              </a:solidFill>
              <a:latin typeface="Century Gothic"/>
            </a:endParaRPr>
          </a:p>
          <a:p>
            <a:pPr lvl="2"/>
            <a:r>
              <a:rPr lang="en-US" sz="2600" dirty="0">
                <a:solidFill>
                  <a:srgbClr val="FFFFFF"/>
                </a:solidFill>
                <a:latin typeface="Century Gothic"/>
              </a:rPr>
              <a:t>Bend Recovery</a:t>
            </a:r>
            <a:endParaRPr lang="en-US" sz="1400">
              <a:solidFill>
                <a:srgbClr val="FFFFFF"/>
              </a:solidFill>
              <a:latin typeface="Century Gothic"/>
            </a:endParaRPr>
          </a:p>
          <a:p>
            <a:pPr lvl="2"/>
            <a:r>
              <a:rPr lang="en-US" sz="2600" dirty="0">
                <a:solidFill>
                  <a:srgbClr val="FFFFFF"/>
                </a:solidFill>
                <a:latin typeface="Century Gothic"/>
              </a:rPr>
              <a:t>Cost Effective</a:t>
            </a:r>
            <a:endParaRPr lang="en-US" sz="1400">
              <a:solidFill>
                <a:srgbClr val="FFFFFF"/>
              </a:solidFill>
              <a:latin typeface="Century Gothic"/>
            </a:endParaRPr>
          </a:p>
          <a:p>
            <a:pPr lvl="2"/>
            <a:r>
              <a:rPr lang="en-US" sz="2600" dirty="0">
                <a:solidFill>
                  <a:srgbClr val="FFFFFF"/>
                </a:solidFill>
                <a:latin typeface="Century Gothic"/>
              </a:rPr>
              <a:t>Water Resistant</a:t>
            </a:r>
            <a:endParaRPr lang="en-US" sz="2800">
              <a:solidFill>
                <a:srgbClr val="FFFFFF"/>
              </a:solidFill>
              <a:latin typeface="Century Gothic"/>
            </a:endParaRPr>
          </a:p>
          <a:p>
            <a:r>
              <a:rPr lang="en-US" sz="2600" dirty="0">
                <a:solidFill>
                  <a:schemeClr val="tx1"/>
                </a:solidFill>
              </a:rPr>
              <a:t>Big Wheel Kit</a:t>
            </a:r>
            <a:endParaRPr lang="en-US">
              <a:solidFill>
                <a:schemeClr val="tx1"/>
              </a:solidFill>
            </a:endParaRPr>
          </a:p>
          <a:p>
            <a:pPr lvl="1"/>
            <a:r>
              <a:rPr lang="en-US" sz="2600" dirty="0">
                <a:solidFill>
                  <a:schemeClr val="tx1"/>
                </a:solidFill>
              </a:rPr>
              <a:t>Decrease Track Slack</a:t>
            </a:r>
            <a:endParaRPr lang="en-US">
              <a:solidFill>
                <a:schemeClr val="tx1"/>
              </a:solidFill>
            </a:endParaRPr>
          </a:p>
          <a:p>
            <a:pPr lvl="1"/>
            <a:r>
              <a:rPr lang="en-US" sz="2600" dirty="0">
                <a:solidFill>
                  <a:schemeClr val="tx1"/>
                </a:solidFill>
              </a:rPr>
              <a:t>Known to Reduce Rolling Resistance</a:t>
            </a:r>
            <a:endParaRPr lang="en-US">
              <a:solidFill>
                <a:schemeClr val="tx1"/>
              </a:solidFill>
            </a:endParaRPr>
          </a:p>
          <a:p>
            <a:endParaRPr lang="en-US">
              <a:solidFill>
                <a:schemeClr val="tx1"/>
              </a:solidFill>
            </a:endParaRPr>
          </a:p>
        </p:txBody>
      </p:sp>
      <p:pic>
        <p:nvPicPr>
          <p:cNvPr id="10" name="Picture 9" descr="Image"/>
          <p:cNvPicPr>
            <a:picLocks noChangeAspect="1"/>
          </p:cNvPicPr>
          <p:nvPr/>
        </p:nvPicPr>
        <p:blipFill>
          <a:blip r:embed="rId3"/>
          <a:stretch>
            <a:fillRect/>
          </a:stretch>
        </p:blipFill>
        <p:spPr>
          <a:xfrm>
            <a:off x="9092896" y="971550"/>
            <a:ext cx="2743200" cy="2901027"/>
          </a:xfrm>
          <a:prstGeom prst="rect">
            <a:avLst/>
          </a:prstGeom>
        </p:spPr>
      </p:pic>
      <p:pic>
        <p:nvPicPr>
          <p:cNvPr id="4" name="Picture 11"/>
          <p:cNvPicPr>
            <a:picLocks noChangeAspect="1"/>
          </p:cNvPicPr>
          <p:nvPr/>
        </p:nvPicPr>
        <p:blipFill>
          <a:blip r:embed="rId4"/>
          <a:srcRect l="20314" t="15653" r="5346"/>
          <a:stretch>
            <a:fillRect/>
          </a:stretch>
        </p:blipFill>
        <p:spPr>
          <a:xfrm>
            <a:off x="5566301" y="971550"/>
            <a:ext cx="3298445" cy="2804941"/>
          </a:xfrm>
          <a:prstGeom prst="rect">
            <a:avLst/>
          </a:prstGeom>
        </p:spPr>
      </p:pic>
      <p:pic>
        <p:nvPicPr>
          <p:cNvPr id="5" name="Picture 12" descr="Image"/>
          <p:cNvPicPr>
            <a:picLocks noChangeAspect="1"/>
          </p:cNvPicPr>
          <p:nvPr/>
        </p:nvPicPr>
        <p:blipFill>
          <a:blip r:embed="rId5"/>
          <a:stretch>
            <a:fillRect/>
          </a:stretch>
        </p:blipFill>
        <p:spPr>
          <a:xfrm>
            <a:off x="7739446" y="4048125"/>
            <a:ext cx="4138863" cy="2319230"/>
          </a:xfrm>
          <a:prstGeom prst="rect">
            <a:avLst/>
          </a:prstGeom>
        </p:spPr>
      </p:pic>
    </p:spTree>
    <p:extLst>
      <p:ext uri="{BB962C8B-B14F-4D97-AF65-F5344CB8AC3E}">
        <p14:creationId xmlns:p14="http://schemas.microsoft.com/office/powerpoint/2010/main" val="1112971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Manufacturers Suggested Retail Price</a:t>
            </a:r>
            <a:endParaRPr lang="en-US" dirty="0"/>
          </a:p>
        </p:txBody>
      </p:sp>
      <p:sp>
        <p:nvSpPr>
          <p:cNvPr id="3" name="Content Placeholder 2"/>
          <p:cNvSpPr>
            <a:spLocks noGrp="1"/>
          </p:cNvSpPr>
          <p:nvPr>
            <p:ph idx="1"/>
          </p:nvPr>
        </p:nvSpPr>
        <p:spPr>
          <a:xfrm>
            <a:off x="1141413" y="2110563"/>
            <a:ext cx="9905998" cy="3124201"/>
          </a:xfrm>
        </p:spPr>
        <p:txBody>
          <a:bodyPr>
            <a:normAutofit/>
          </a:bodyPr>
          <a:lstStyle/>
          <a:p>
            <a:r>
              <a:rPr lang="en-US" dirty="0" smtClean="0">
                <a:solidFill>
                  <a:srgbClr val="FFFFFF"/>
                </a:solidFill>
                <a:latin typeface="Century Gothic"/>
              </a:rPr>
              <a:t>Estimated value of about $15,000 for mass produced version</a:t>
            </a:r>
          </a:p>
          <a:p>
            <a:pPr lvl="1"/>
            <a:r>
              <a:rPr lang="en-US" dirty="0" smtClean="0">
                <a:solidFill>
                  <a:srgbClr val="FFFFFF"/>
                </a:solidFill>
                <a:latin typeface="Century Gothic"/>
              </a:rPr>
              <a:t>Includes all aforementioned modifications</a:t>
            </a:r>
          </a:p>
          <a:p>
            <a:pPr lvl="1"/>
            <a:r>
              <a:rPr lang="en-US" dirty="0" smtClean="0">
                <a:solidFill>
                  <a:srgbClr val="FFFFFF"/>
                </a:solidFill>
                <a:latin typeface="Century Gothic"/>
              </a:rPr>
              <a:t>Attractive price due to long lifetime and low maintenance</a:t>
            </a:r>
          </a:p>
          <a:p>
            <a:pPr lvl="1"/>
            <a:r>
              <a:rPr lang="en-US" dirty="0" smtClean="0">
                <a:solidFill>
                  <a:srgbClr val="FFFFFF"/>
                </a:solidFill>
                <a:latin typeface="Century Gothic"/>
              </a:rPr>
              <a:t>Increased fuel economy and torque</a:t>
            </a:r>
            <a:endParaRPr lang="en-US" dirty="0">
              <a:solidFill>
                <a:schemeClr val="tx1"/>
              </a:solidFill>
            </a:endParaRPr>
          </a:p>
        </p:txBody>
      </p:sp>
    </p:spTree>
    <p:extLst>
      <p:ext uri="{BB962C8B-B14F-4D97-AF65-F5344CB8AC3E}">
        <p14:creationId xmlns:p14="http://schemas.microsoft.com/office/powerpoint/2010/main" val="3989886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a:t>
            </a:r>
          </a:p>
        </p:txBody>
      </p:sp>
      <p:sp>
        <p:nvSpPr>
          <p:cNvPr id="3" name="Content Placeholder 2"/>
          <p:cNvSpPr>
            <a:spLocks noGrp="1"/>
          </p:cNvSpPr>
          <p:nvPr>
            <p:ph idx="1"/>
          </p:nvPr>
        </p:nvSpPr>
        <p:spPr>
          <a:xfrm>
            <a:off x="1141413" y="2800350"/>
            <a:ext cx="9905998" cy="3706776"/>
          </a:xfrm>
        </p:spPr>
        <p:txBody>
          <a:bodyPr>
            <a:normAutofit lnSpcReduction="10000"/>
          </a:bodyPr>
          <a:lstStyle/>
          <a:p>
            <a:r>
              <a:rPr lang="en-US" dirty="0" smtClean="0">
                <a:solidFill>
                  <a:schemeClr val="tx1"/>
                </a:solidFill>
                <a:latin typeface="Century Gothic"/>
              </a:rPr>
              <a:t>Higher energy content than gasoline</a:t>
            </a:r>
          </a:p>
          <a:p>
            <a:pPr lvl="1"/>
            <a:r>
              <a:rPr lang="en-US" dirty="0" smtClean="0">
                <a:solidFill>
                  <a:schemeClr val="tx1"/>
                </a:solidFill>
                <a:latin typeface="Century Gothic"/>
              </a:rPr>
              <a:t>Better fuel economy</a:t>
            </a:r>
          </a:p>
          <a:p>
            <a:r>
              <a:rPr lang="en-US" dirty="0" smtClean="0">
                <a:solidFill>
                  <a:schemeClr val="tx1"/>
                </a:solidFill>
                <a:latin typeface="Century Gothic"/>
              </a:rPr>
              <a:t>Higher torque capabilities</a:t>
            </a:r>
          </a:p>
          <a:p>
            <a:pPr lvl="1"/>
            <a:r>
              <a:rPr lang="en-US" dirty="0" smtClean="0">
                <a:solidFill>
                  <a:schemeClr val="tx1"/>
                </a:solidFill>
                <a:latin typeface="Century Gothic"/>
              </a:rPr>
              <a:t>Increased towing capacity</a:t>
            </a:r>
          </a:p>
          <a:p>
            <a:r>
              <a:rPr lang="en-US" dirty="0" smtClean="0">
                <a:solidFill>
                  <a:schemeClr val="tx1"/>
                </a:solidFill>
                <a:latin typeface="Century Gothic"/>
              </a:rPr>
              <a:t>Reliable and relatively cheap to maintain</a:t>
            </a:r>
          </a:p>
          <a:p>
            <a:r>
              <a:rPr lang="en-US" dirty="0" smtClean="0">
                <a:solidFill>
                  <a:schemeClr val="tx1"/>
                </a:solidFill>
                <a:latin typeface="Century Gothic"/>
              </a:rPr>
              <a:t>Nearly no soot particles and passes EPA standards for emissions with decreased NOx output</a:t>
            </a:r>
          </a:p>
          <a:p>
            <a:r>
              <a:rPr lang="en-US" dirty="0" smtClean="0">
                <a:solidFill>
                  <a:schemeClr val="tx1"/>
                </a:solidFill>
                <a:latin typeface="Century Gothic"/>
              </a:rPr>
              <a:t>Quiet chassis due to sound control paint</a:t>
            </a:r>
          </a:p>
          <a:p>
            <a:r>
              <a:rPr lang="en-US" dirty="0" smtClean="0">
                <a:solidFill>
                  <a:schemeClr val="tx1"/>
                </a:solidFill>
                <a:latin typeface="Century Gothic"/>
              </a:rPr>
              <a:t>Quieter exhaust from nylon skirt</a:t>
            </a:r>
          </a:p>
          <a:p>
            <a:endParaRPr lang="en-US" dirty="0">
              <a:solidFill>
                <a:schemeClr val="tx1"/>
              </a:solidFill>
            </a:endParaRPr>
          </a:p>
        </p:txBody>
      </p:sp>
    </p:spTree>
    <p:extLst>
      <p:ext uri="{BB962C8B-B14F-4D97-AF65-F5344CB8AC3E}">
        <p14:creationId xmlns:p14="http://schemas.microsoft.com/office/powerpoint/2010/main" val="1187482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2150" b="21919"/>
          <a:stretch/>
        </p:blipFill>
        <p:spPr>
          <a:xfrm>
            <a:off x="265920" y="4870145"/>
            <a:ext cx="2178423" cy="118546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0497" y="4867887"/>
            <a:ext cx="1997287" cy="118772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1689" y="5964088"/>
            <a:ext cx="1617702" cy="808851"/>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019" y="6150518"/>
            <a:ext cx="3753293" cy="622421"/>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50345" y="4689491"/>
            <a:ext cx="3267739" cy="704254"/>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70852" y="4867887"/>
            <a:ext cx="1596288" cy="1039830"/>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81406" y="5154874"/>
            <a:ext cx="1164335" cy="1618427"/>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50914" y="6138378"/>
            <a:ext cx="2367516" cy="621532"/>
          </a:xfrm>
          <a:prstGeom prst="rect">
            <a:avLst/>
          </a:prstGeom>
        </p:spPr>
      </p:pic>
      <p:pic>
        <p:nvPicPr>
          <p:cNvPr id="11" name="Picture 12"/>
          <p:cNvPicPr>
            <a:picLocks noChangeAspect="1"/>
          </p:cNvPicPr>
          <p:nvPr/>
        </p:nvPicPr>
        <p:blipFill>
          <a:blip r:embed="rId11"/>
          <a:stretch>
            <a:fillRect/>
          </a:stretch>
        </p:blipFill>
        <p:spPr>
          <a:xfrm>
            <a:off x="4626885" y="5232653"/>
            <a:ext cx="2743200" cy="822960"/>
          </a:xfrm>
          <a:prstGeom prst="rect">
            <a:avLst/>
          </a:prstGeom>
        </p:spPr>
      </p:pic>
      <p:pic>
        <p:nvPicPr>
          <p:cNvPr id="12" name="Picture 13"/>
          <p:cNvPicPr>
            <a:picLocks noChangeAspect="1"/>
          </p:cNvPicPr>
          <p:nvPr/>
        </p:nvPicPr>
        <p:blipFill>
          <a:blip r:embed="rId12"/>
          <a:srcRect r="51521"/>
          <a:stretch>
            <a:fillRect/>
          </a:stretch>
        </p:blipFill>
        <p:spPr>
          <a:xfrm>
            <a:off x="10737169" y="5393745"/>
            <a:ext cx="1329871" cy="1323736"/>
          </a:xfrm>
          <a:prstGeom prst="rect">
            <a:avLst/>
          </a:prstGeom>
        </p:spPr>
      </p:pic>
      <p:sp>
        <p:nvSpPr>
          <p:cNvPr id="15" name="TextBox 14"/>
          <p:cNvSpPr txBox="1"/>
          <p:nvPr/>
        </p:nvSpPr>
        <p:spPr>
          <a:xfrm>
            <a:off x="4375252" y="3623844"/>
            <a:ext cx="3417923" cy="369332"/>
          </a:xfrm>
          <a:prstGeom prst="rect">
            <a:avLst/>
          </a:prstGeom>
          <a:noFill/>
        </p:spPr>
        <p:txBody>
          <a:bodyPr wrap="none" rtlCol="0">
            <a:spAutoFit/>
          </a:bodyPr>
          <a:lstStyle/>
          <a:p>
            <a:r>
              <a:rPr lang="en-US" dirty="0" smtClean="0"/>
              <a:t>Thank you to all our sponsors!</a:t>
            </a:r>
            <a:endParaRPr lang="en-US" dirty="0"/>
          </a:p>
        </p:txBody>
      </p:sp>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10290" y="5683486"/>
            <a:ext cx="1719022" cy="1320209"/>
          </a:xfrm>
          <a:prstGeom prst="rect">
            <a:avLst/>
          </a:prstGeom>
        </p:spPr>
      </p:pic>
    </p:spTree>
    <p:extLst>
      <p:ext uri="{BB962C8B-B14F-4D97-AF65-F5344CB8AC3E}">
        <p14:creationId xmlns:p14="http://schemas.microsoft.com/office/powerpoint/2010/main" val="1887135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a:xfrm>
            <a:off x="1141413" y="2514600"/>
            <a:ext cx="9905998" cy="3124201"/>
          </a:xfrm>
        </p:spPr>
        <p:txBody>
          <a:bodyPr/>
          <a:lstStyle/>
          <a:p>
            <a:r>
              <a:rPr lang="en-US" dirty="0" smtClean="0"/>
              <a:t>Competing in the diesel utility class</a:t>
            </a:r>
          </a:p>
          <a:p>
            <a:r>
              <a:rPr lang="en-US" dirty="0" smtClean="0"/>
              <a:t>Emissions Standards becoming more strict</a:t>
            </a:r>
          </a:p>
          <a:p>
            <a:pPr lvl="1"/>
            <a:r>
              <a:rPr lang="en-US" dirty="0" smtClean="0"/>
              <a:t>EPA emissions requirements are fuel neutral</a:t>
            </a:r>
          </a:p>
          <a:p>
            <a:r>
              <a:rPr lang="en-US" dirty="0" smtClean="0"/>
              <a:t>Target market and uses</a:t>
            </a:r>
          </a:p>
          <a:p>
            <a:pPr lvl="1"/>
            <a:r>
              <a:rPr lang="en-US" dirty="0" smtClean="0"/>
              <a:t>Towing heavy loads</a:t>
            </a:r>
          </a:p>
          <a:p>
            <a:pPr lvl="1"/>
            <a:r>
              <a:rPr lang="en-US" dirty="0" smtClean="0"/>
              <a:t>Reliable long distance travel</a:t>
            </a:r>
          </a:p>
          <a:p>
            <a:pPr lvl="1"/>
            <a:r>
              <a:rPr lang="en-US" dirty="0" smtClean="0"/>
              <a:t>Replace larger utility vehicles with something smaller and more maneuverable</a:t>
            </a:r>
          </a:p>
        </p:txBody>
      </p:sp>
    </p:spTree>
    <p:extLst>
      <p:ext uri="{BB962C8B-B14F-4D97-AF65-F5344CB8AC3E}">
        <p14:creationId xmlns:p14="http://schemas.microsoft.com/office/powerpoint/2010/main" val="2008823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Goals and Strategy</a:t>
            </a:r>
            <a:endParaRPr lang="en-US" dirty="0"/>
          </a:p>
        </p:txBody>
      </p:sp>
      <p:sp>
        <p:nvSpPr>
          <p:cNvPr id="3" name="Content Placeholder 2"/>
          <p:cNvSpPr>
            <a:spLocks noGrp="1"/>
          </p:cNvSpPr>
          <p:nvPr>
            <p:ph idx="1"/>
          </p:nvPr>
        </p:nvSpPr>
        <p:spPr>
          <a:xfrm>
            <a:off x="1141413" y="2613837"/>
            <a:ext cx="9905998" cy="3967717"/>
          </a:xfrm>
        </p:spPr>
        <p:txBody>
          <a:bodyPr>
            <a:normAutofit fontScale="92500" lnSpcReduction="20000"/>
          </a:bodyPr>
          <a:lstStyle/>
          <a:p>
            <a:r>
              <a:rPr lang="en-US" dirty="0" smtClean="0"/>
              <a:t>Why Diesel?</a:t>
            </a:r>
          </a:p>
          <a:p>
            <a:pPr lvl="1"/>
            <a:r>
              <a:rPr lang="en-US" dirty="0" smtClean="0"/>
              <a:t>Many large passenger vehicles and commercial equipment run on diesel</a:t>
            </a:r>
          </a:p>
          <a:p>
            <a:pPr lvl="1"/>
            <a:r>
              <a:rPr lang="en-US" dirty="0" smtClean="0"/>
              <a:t>Higher energy content than gasoline </a:t>
            </a:r>
          </a:p>
          <a:p>
            <a:pPr lvl="2"/>
            <a:r>
              <a:rPr lang="en-US" dirty="0" smtClean="0"/>
              <a:t>139,000 BTU/Gal versus 124,000 BTU/Gal</a:t>
            </a:r>
          </a:p>
          <a:p>
            <a:pPr lvl="1"/>
            <a:r>
              <a:rPr lang="en-US" dirty="0" smtClean="0"/>
              <a:t>Generally more reliable and less expensive to maintain</a:t>
            </a:r>
          </a:p>
          <a:p>
            <a:pPr lvl="1"/>
            <a:r>
              <a:rPr lang="en-US" dirty="0" smtClean="0"/>
              <a:t>Better fuel economy</a:t>
            </a:r>
          </a:p>
          <a:p>
            <a:r>
              <a:rPr lang="en-US" dirty="0" smtClean="0"/>
              <a:t>Goals</a:t>
            </a:r>
          </a:p>
          <a:p>
            <a:pPr lvl="1"/>
            <a:r>
              <a:rPr lang="en-US" dirty="0" smtClean="0"/>
              <a:t>Implement a </a:t>
            </a:r>
            <a:r>
              <a:rPr lang="en-US" dirty="0" err="1" smtClean="0"/>
              <a:t>Yanmar</a:t>
            </a:r>
            <a:r>
              <a:rPr lang="en-US" dirty="0" smtClean="0"/>
              <a:t> diesel engine into a 2015 Polaris </a:t>
            </a:r>
            <a:r>
              <a:rPr lang="en-US" dirty="0" err="1" smtClean="0"/>
              <a:t>Widetrak</a:t>
            </a:r>
            <a:r>
              <a:rPr lang="en-US" dirty="0" smtClean="0"/>
              <a:t> LX Chassis</a:t>
            </a:r>
          </a:p>
          <a:p>
            <a:pPr lvl="1"/>
            <a:r>
              <a:rPr lang="en-US" dirty="0" smtClean="0"/>
              <a:t>Reduce impact on environment while maintaining functionality</a:t>
            </a:r>
          </a:p>
          <a:p>
            <a:pPr lvl="2"/>
            <a:r>
              <a:rPr lang="en-US" dirty="0" smtClean="0"/>
              <a:t>Reduce emissions and sound</a:t>
            </a:r>
          </a:p>
          <a:p>
            <a:pPr lvl="2"/>
            <a:r>
              <a:rPr lang="en-US" dirty="0" smtClean="0"/>
              <a:t>Improve fuel economy and power</a:t>
            </a:r>
          </a:p>
          <a:p>
            <a:pPr lvl="2"/>
            <a:endParaRPr lang="en-US" dirty="0" smtClean="0"/>
          </a:p>
        </p:txBody>
      </p:sp>
    </p:spTree>
    <p:extLst>
      <p:ext uri="{BB962C8B-B14F-4D97-AF65-F5344CB8AC3E}">
        <p14:creationId xmlns:p14="http://schemas.microsoft.com/office/powerpoint/2010/main" val="1703973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886" y="-257175"/>
            <a:ext cx="9905998" cy="1905000"/>
          </a:xfrm>
        </p:spPr>
        <p:txBody>
          <a:bodyPr/>
          <a:lstStyle/>
          <a:p>
            <a:r>
              <a:rPr lang="en-US" dirty="0" smtClean="0"/>
              <a:t>Snowmobile Chassis</a:t>
            </a:r>
            <a:endParaRPr lang="en-US" dirty="0"/>
          </a:p>
        </p:txBody>
      </p:sp>
      <p:sp>
        <p:nvSpPr>
          <p:cNvPr id="4" name="Text Placeholder 3"/>
          <p:cNvSpPr>
            <a:spLocks noGrp="1"/>
          </p:cNvSpPr>
          <p:nvPr>
            <p:ph type="body" idx="1"/>
          </p:nvPr>
        </p:nvSpPr>
        <p:spPr>
          <a:xfrm>
            <a:off x="457504" y="1047750"/>
            <a:ext cx="4588931" cy="576262"/>
          </a:xfrm>
        </p:spPr>
        <p:txBody>
          <a:bodyPr/>
          <a:lstStyle/>
          <a:p>
            <a:r>
              <a:rPr lang="en-US" dirty="0">
                <a:solidFill>
                  <a:schemeClr val="tx1"/>
                </a:solidFill>
                <a:latin typeface="+mj-lt"/>
              </a:rPr>
              <a:t>2015 Polaris </a:t>
            </a:r>
            <a:r>
              <a:rPr lang="en-US" dirty="0" err="1" smtClean="0">
                <a:solidFill>
                  <a:schemeClr val="tx1"/>
                </a:solidFill>
                <a:latin typeface="+mj-lt"/>
              </a:rPr>
              <a:t>Widetrak</a:t>
            </a:r>
            <a:r>
              <a:rPr lang="en-US" dirty="0" smtClean="0">
                <a:solidFill>
                  <a:schemeClr val="tx1"/>
                </a:solidFill>
                <a:latin typeface="+mj-lt"/>
              </a:rPr>
              <a:t> LX</a:t>
            </a:r>
            <a:endParaRPr lang="en-US" dirty="0">
              <a:solidFill>
                <a:schemeClr val="tx1"/>
              </a:solidFill>
              <a:latin typeface="+mj-lt"/>
            </a:endParaRPr>
          </a:p>
        </p:txBody>
      </p:sp>
      <p:sp>
        <p:nvSpPr>
          <p:cNvPr id="3" name="Content Placeholder 2"/>
          <p:cNvSpPr>
            <a:spLocks noGrp="1"/>
          </p:cNvSpPr>
          <p:nvPr>
            <p:ph sz="half" idx="2"/>
          </p:nvPr>
        </p:nvSpPr>
        <p:spPr>
          <a:xfrm>
            <a:off x="457504" y="1695450"/>
            <a:ext cx="4876800" cy="2547937"/>
          </a:xfrm>
        </p:spPr>
        <p:txBody>
          <a:bodyPr>
            <a:normAutofit/>
          </a:bodyPr>
          <a:lstStyle/>
          <a:p>
            <a:r>
              <a:rPr lang="en-US" dirty="0">
                <a:solidFill>
                  <a:schemeClr val="tx1"/>
                </a:solidFill>
              </a:rPr>
              <a:t>20 inches wide by 156 inches long</a:t>
            </a:r>
          </a:p>
          <a:p>
            <a:r>
              <a:rPr lang="en-US" dirty="0">
                <a:solidFill>
                  <a:schemeClr val="tx1"/>
                </a:solidFill>
              </a:rPr>
              <a:t>500 cc Gasoline engine</a:t>
            </a:r>
          </a:p>
          <a:p>
            <a:r>
              <a:rPr lang="en-US" dirty="0">
                <a:solidFill>
                  <a:schemeClr val="tx1"/>
                </a:solidFill>
              </a:rPr>
              <a:t>Liquid Cooled</a:t>
            </a:r>
          </a:p>
          <a:p>
            <a:r>
              <a:rPr lang="en-US" dirty="0" smtClean="0">
                <a:solidFill>
                  <a:schemeClr val="tx1"/>
                </a:solidFill>
              </a:rPr>
              <a:t>Gear </a:t>
            </a:r>
            <a:r>
              <a:rPr lang="en-US" dirty="0">
                <a:solidFill>
                  <a:schemeClr val="tx1"/>
                </a:solidFill>
              </a:rPr>
              <a:t>Box</a:t>
            </a:r>
          </a:p>
          <a:p>
            <a:endParaRPr lang="en-US" dirty="0">
              <a:solidFill>
                <a:schemeClr val="tx1"/>
              </a:solidFill>
            </a:endParaRPr>
          </a:p>
        </p:txBody>
      </p:sp>
      <p:sp>
        <p:nvSpPr>
          <p:cNvPr id="6" name="Text Placeholder 5"/>
          <p:cNvSpPr>
            <a:spLocks noGrp="1"/>
          </p:cNvSpPr>
          <p:nvPr>
            <p:ph type="body" sz="quarter" idx="3"/>
          </p:nvPr>
        </p:nvSpPr>
        <p:spPr>
          <a:xfrm>
            <a:off x="5699740" y="1009650"/>
            <a:ext cx="4227088" cy="576263"/>
          </a:xfrm>
        </p:spPr>
        <p:txBody>
          <a:bodyPr/>
          <a:lstStyle/>
          <a:p>
            <a:r>
              <a:rPr lang="en-US" dirty="0">
                <a:latin typeface="+mj-lt"/>
              </a:rPr>
              <a:t>Modifications</a:t>
            </a:r>
          </a:p>
        </p:txBody>
      </p:sp>
      <p:sp>
        <p:nvSpPr>
          <p:cNvPr id="7" name="Content Placeholder 6"/>
          <p:cNvSpPr>
            <a:spLocks noGrp="1"/>
          </p:cNvSpPr>
          <p:nvPr>
            <p:ph sz="quarter" idx="4"/>
          </p:nvPr>
        </p:nvSpPr>
        <p:spPr>
          <a:xfrm>
            <a:off x="5699125" y="1781175"/>
            <a:ext cx="3649899" cy="4064000"/>
          </a:xfrm>
        </p:spPr>
        <p:txBody>
          <a:bodyPr>
            <a:normAutofit/>
          </a:bodyPr>
          <a:lstStyle/>
          <a:p>
            <a:r>
              <a:rPr lang="en-US" dirty="0" err="1"/>
              <a:t>Camso</a:t>
            </a:r>
            <a:r>
              <a:rPr lang="en-US" dirty="0"/>
              <a:t> Pre-studded track</a:t>
            </a:r>
          </a:p>
          <a:p>
            <a:r>
              <a:rPr lang="en-US" dirty="0" err="1"/>
              <a:t>Yanmar</a:t>
            </a:r>
            <a:r>
              <a:rPr lang="en-US" dirty="0"/>
              <a:t> 3-cylinder Diesel Engine</a:t>
            </a:r>
          </a:p>
          <a:p>
            <a:r>
              <a:rPr lang="en-US" dirty="0"/>
              <a:t>IHI RHF3 Turbocharger</a:t>
            </a:r>
          </a:p>
          <a:p>
            <a:r>
              <a:rPr lang="en-US" dirty="0"/>
              <a:t>Volkswagen TDI DOC/DPF and  </a:t>
            </a:r>
            <a:r>
              <a:rPr lang="en-US" dirty="0" err="1"/>
              <a:t>MagnaFlow</a:t>
            </a:r>
            <a:r>
              <a:rPr lang="en-US" dirty="0"/>
              <a:t> Diesel Catalytic Converter</a:t>
            </a:r>
          </a:p>
          <a:p>
            <a:r>
              <a:rPr lang="en-US" dirty="0">
                <a:solidFill>
                  <a:schemeClr val="tx1"/>
                </a:solidFill>
              </a:rPr>
              <a:t>Big</a:t>
            </a:r>
            <a:r>
              <a:rPr lang="en-US">
                <a:solidFill>
                  <a:schemeClr val="tx1"/>
                </a:solidFill>
              </a:rPr>
              <a:t> Wheel </a:t>
            </a:r>
            <a:r>
              <a:rPr lang="en-US" smtClean="0">
                <a:solidFill>
                  <a:schemeClr val="tx1"/>
                </a:solidFill>
              </a:rPr>
              <a:t>Kit</a:t>
            </a:r>
            <a:endParaRPr lang="en-US" dirty="0"/>
          </a:p>
          <a:p>
            <a:r>
              <a:rPr lang="en-US" dirty="0"/>
              <a:t>Polaris Pro Float Skies</a:t>
            </a:r>
          </a:p>
          <a:p>
            <a:r>
              <a:rPr lang="en-US" dirty="0">
                <a:solidFill>
                  <a:schemeClr val="tx1"/>
                </a:solidFill>
              </a:rPr>
              <a:t>Noise</a:t>
            </a:r>
            <a:r>
              <a:rPr lang="en-US">
                <a:solidFill>
                  <a:schemeClr val="tx1"/>
                </a:solidFill>
              </a:rPr>
              <a:t> Dampening Paint and Skirt</a:t>
            </a:r>
            <a:r>
              <a:rPr lang="en-US">
                <a:solidFill>
                  <a:srgbClr val="000000"/>
                </a:solidFill>
              </a:rPr>
              <a:t> </a:t>
            </a:r>
            <a:endParaRPr lang="en-US" dirty="0"/>
          </a:p>
          <a:p>
            <a:endParaRPr lang="en-US" dirty="0"/>
          </a:p>
        </p:txBody>
      </p:sp>
      <p:pic>
        <p:nvPicPr>
          <p:cNvPr id="5" name="Picture 4"/>
          <p:cNvPicPr>
            <a:picLocks noChangeAspect="1"/>
          </p:cNvPicPr>
          <p:nvPr/>
        </p:nvPicPr>
        <p:blipFill>
          <a:blip r:embed="rId3"/>
          <a:srcRect l="-672" t="20158" r="-182" b="21263"/>
          <a:stretch>
            <a:fillRect/>
          </a:stretch>
        </p:blipFill>
        <p:spPr>
          <a:xfrm>
            <a:off x="372274" y="3467100"/>
            <a:ext cx="4959420" cy="2160441"/>
          </a:xfrm>
          <a:prstGeom prst="rect">
            <a:avLst/>
          </a:prstGeom>
        </p:spPr>
      </p:pic>
      <p:pic>
        <p:nvPicPr>
          <p:cNvPr id="8" name="Picture 7"/>
          <p:cNvPicPr>
            <a:picLocks noChangeAspect="1"/>
          </p:cNvPicPr>
          <p:nvPr/>
        </p:nvPicPr>
        <p:blipFill>
          <a:blip r:embed="rId4"/>
          <a:stretch>
            <a:fillRect/>
          </a:stretch>
        </p:blipFill>
        <p:spPr>
          <a:xfrm>
            <a:off x="9293054" y="2883052"/>
            <a:ext cx="2743200" cy="2743200"/>
          </a:xfrm>
          <a:prstGeom prst="rect">
            <a:avLst/>
          </a:prstGeom>
        </p:spPr>
      </p:pic>
      <p:sp>
        <p:nvSpPr>
          <p:cNvPr id="9" name="Rectangle 9"/>
          <p:cNvSpPr/>
          <p:nvPr/>
        </p:nvSpPr>
        <p:spPr>
          <a:xfrm>
            <a:off x="9139374" y="5393750"/>
            <a:ext cx="3050559" cy="584775"/>
          </a:xfrm>
          <a:prstGeom prst="rect">
            <a:avLst/>
          </a:prstGeom>
        </p:spPr>
        <p:txBody>
          <a:bodyPr wrap="square">
            <a:spAutoFit/>
          </a:bodyPr>
          <a:lstStyle/>
          <a:p>
            <a:pPr algn="ctr"/>
            <a:endParaRPr lang="en-US" sz="2000" dirty="0">
              <a:cs typeface="Segoe UI"/>
            </a:endParaRPr>
          </a:p>
          <a:p>
            <a:pPr algn="ctr"/>
            <a:r>
              <a:rPr lang="en-US" sz="1200" dirty="0" smtClean="0">
                <a:cs typeface="Segoe UI"/>
              </a:rPr>
              <a:t>NDSU Clean Snowmobile Design Team</a:t>
            </a:r>
            <a:endParaRPr lang="en-US" sz="1200" dirty="0">
              <a:cs typeface="Segoe UI"/>
            </a:endParaRPr>
          </a:p>
        </p:txBody>
      </p:sp>
      <p:sp>
        <p:nvSpPr>
          <p:cNvPr id="10" name="Rectangle 9"/>
          <p:cNvSpPr/>
          <p:nvPr/>
        </p:nvSpPr>
        <p:spPr>
          <a:xfrm>
            <a:off x="1370624" y="5390068"/>
            <a:ext cx="3050559" cy="584775"/>
          </a:xfrm>
          <a:prstGeom prst="rect">
            <a:avLst/>
          </a:prstGeom>
        </p:spPr>
        <p:txBody>
          <a:bodyPr wrap="square">
            <a:spAutoFit/>
          </a:bodyPr>
          <a:lstStyle/>
          <a:p>
            <a:pPr algn="ctr"/>
            <a:endParaRPr lang="en-US" sz="2000" dirty="0">
              <a:cs typeface="Segoe UI"/>
            </a:endParaRPr>
          </a:p>
          <a:p>
            <a:pPr algn="ctr"/>
            <a:r>
              <a:rPr lang="en-US" sz="1200" dirty="0" smtClean="0">
                <a:cs typeface="Segoe UI"/>
              </a:rPr>
              <a:t>2015 Polaris </a:t>
            </a:r>
            <a:r>
              <a:rPr lang="en-US" sz="1200" dirty="0" err="1" smtClean="0">
                <a:cs typeface="Segoe UI"/>
              </a:rPr>
              <a:t>Widetrak</a:t>
            </a:r>
            <a:r>
              <a:rPr lang="en-US" sz="1200" dirty="0" smtClean="0">
                <a:cs typeface="Segoe UI"/>
              </a:rPr>
              <a:t> LX</a:t>
            </a:r>
            <a:endParaRPr lang="en-US" sz="1200" dirty="0">
              <a:cs typeface="Segoe UI"/>
            </a:endParaRPr>
          </a:p>
        </p:txBody>
      </p:sp>
    </p:spTree>
    <p:extLst>
      <p:ext uri="{BB962C8B-B14F-4D97-AF65-F5344CB8AC3E}">
        <p14:creationId xmlns:p14="http://schemas.microsoft.com/office/powerpoint/2010/main" val="3503065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1285346" y="1807809"/>
            <a:ext cx="4588931" cy="576262"/>
          </a:xfrm>
        </p:spPr>
        <p:txBody>
          <a:bodyPr/>
          <a:lstStyle/>
          <a:p>
            <a:r>
              <a:rPr lang="en-US" sz="2000" dirty="0">
                <a:solidFill>
                  <a:schemeClr val="tx1"/>
                </a:solidFill>
              </a:rPr>
              <a:t>YANMAR 0.9L DIESEL </a:t>
            </a:r>
            <a:r>
              <a:rPr lang="en-US" sz="2000" dirty="0">
                <a:solidFill>
                  <a:srgbClr val="000000"/>
                </a:solidFill>
              </a:rPr>
              <a:t> </a:t>
            </a:r>
            <a:endParaRPr lang="en-US" dirty="0">
              <a:solidFill>
                <a:srgbClr val="000000"/>
              </a:solidFill>
            </a:endParaRPr>
          </a:p>
        </p:txBody>
      </p:sp>
      <p:sp>
        <p:nvSpPr>
          <p:cNvPr id="3" name="Content Placeholder 2"/>
          <p:cNvSpPr>
            <a:spLocks noGrp="1"/>
          </p:cNvSpPr>
          <p:nvPr>
            <p:ph sz="half" idx="2"/>
          </p:nvPr>
        </p:nvSpPr>
        <p:spPr>
          <a:xfrm>
            <a:off x="1217611" y="2586037"/>
            <a:ext cx="4876800" cy="2547937"/>
          </a:xfrm>
        </p:spPr>
        <p:txBody>
          <a:bodyPr>
            <a:normAutofit fontScale="70000" lnSpcReduction="20000"/>
          </a:bodyPr>
          <a:lstStyle/>
          <a:p>
            <a:pPr marL="0" indent="0">
              <a:buNone/>
            </a:pPr>
            <a:r>
              <a:rPr lang="en-US" dirty="0">
                <a:solidFill>
                  <a:schemeClr val="tx1"/>
                </a:solidFill>
              </a:rPr>
              <a:t>Pros</a:t>
            </a:r>
          </a:p>
          <a:p>
            <a:r>
              <a:rPr lang="en-US" smtClean="0">
                <a:effectLst/>
              </a:rPr>
              <a:t>Proven </a:t>
            </a:r>
            <a:r>
              <a:rPr lang="en-US" dirty="0">
                <a:effectLst/>
              </a:rPr>
              <a:t>champion</a:t>
            </a:r>
            <a:endParaRPr lang="en-US" dirty="0">
              <a:solidFill>
                <a:schemeClr val="tx1"/>
              </a:solidFill>
            </a:endParaRPr>
          </a:p>
          <a:p>
            <a:r>
              <a:rPr lang="en-US" smtClean="0">
                <a:effectLst/>
              </a:rPr>
              <a:t>reliability</a:t>
            </a:r>
            <a:endParaRPr lang="en-US" dirty="0">
              <a:effectLst/>
            </a:endParaRPr>
          </a:p>
          <a:p>
            <a:r>
              <a:rPr lang="en-US" dirty="0">
                <a:effectLst/>
              </a:rPr>
              <a:t>No need for ECU (save $$$)</a:t>
            </a:r>
          </a:p>
          <a:p>
            <a:r>
              <a:rPr lang="en-US" dirty="0">
                <a:effectLst/>
              </a:rPr>
              <a:t>Compatible</a:t>
            </a:r>
            <a:r>
              <a:rPr lang="en-US">
                <a:effectLst/>
              </a:rPr>
              <a:t> pre-existing </a:t>
            </a:r>
            <a:r>
              <a:rPr lang="en-US" smtClean="0">
                <a:effectLst/>
              </a:rPr>
              <a:t>output </a:t>
            </a:r>
            <a:r>
              <a:rPr lang="en-US">
                <a:effectLst/>
              </a:rPr>
              <a:t>shaft design</a:t>
            </a:r>
            <a:endParaRPr lang="en-US" dirty="0">
              <a:effectLst/>
            </a:endParaRPr>
          </a:p>
          <a:p>
            <a:r>
              <a:rPr lang="en-US" dirty="0">
                <a:effectLst/>
              </a:rPr>
              <a:t>Mounts can be modified to fit new chassis</a:t>
            </a:r>
          </a:p>
          <a:p>
            <a:pPr marL="0" indent="0">
              <a:buNone/>
            </a:pPr>
            <a:r>
              <a:rPr lang="en-US" dirty="0">
                <a:effectLst/>
              </a:rPr>
              <a:t>Cons</a:t>
            </a:r>
          </a:p>
          <a:p>
            <a:r>
              <a:rPr lang="en-US" dirty="0">
                <a:effectLst/>
              </a:rPr>
              <a:t>Engine knock that </a:t>
            </a:r>
            <a:r>
              <a:rPr lang="en-US">
                <a:effectLst/>
              </a:rPr>
              <a:t>needs </a:t>
            </a:r>
            <a:r>
              <a:rPr lang="en-US" dirty="0">
                <a:effectLst/>
              </a:rPr>
              <a:t>to</a:t>
            </a:r>
            <a:r>
              <a:rPr lang="en-US">
                <a:effectLst/>
              </a:rPr>
              <a:t> be fixed</a:t>
            </a:r>
            <a:endParaRPr lang="en-US" dirty="0">
              <a:effectLst/>
            </a:endParaRPr>
          </a:p>
          <a:p>
            <a:r>
              <a:rPr lang="en-US" dirty="0">
                <a:effectLst/>
              </a:rPr>
              <a:t>rebuild</a:t>
            </a:r>
            <a:r>
              <a:rPr lang="en-US" dirty="0">
                <a:solidFill>
                  <a:schemeClr val="tx1"/>
                </a:solidFill>
              </a:rPr>
              <a:t> </a:t>
            </a:r>
          </a:p>
        </p:txBody>
      </p:sp>
      <p:sp>
        <p:nvSpPr>
          <p:cNvPr id="10" name="Content Placeholder 9"/>
          <p:cNvSpPr>
            <a:spLocks noGrp="1"/>
          </p:cNvSpPr>
          <p:nvPr>
            <p:ph sz="quarter" idx="4"/>
          </p:nvPr>
        </p:nvSpPr>
        <p:spPr>
          <a:xfrm>
            <a:off x="6094411" y="2586037"/>
            <a:ext cx="4876801" cy="2547937"/>
          </a:xfrm>
        </p:spPr>
        <p:txBody>
          <a:bodyPr>
            <a:noAutofit/>
          </a:bodyPr>
          <a:lstStyle/>
          <a:p>
            <a:pPr marL="0" indent="0">
              <a:buNone/>
            </a:pPr>
            <a:r>
              <a:rPr lang="en-US" sz="1300" dirty="0"/>
              <a:t>Pros</a:t>
            </a:r>
            <a:endParaRPr lang="en-US" dirty="0"/>
          </a:p>
          <a:p>
            <a:r>
              <a:rPr lang="en-US" sz="1300" dirty="0"/>
              <a:t>Electronic control</a:t>
            </a:r>
            <a:endParaRPr lang="en-US" dirty="0"/>
          </a:p>
          <a:p>
            <a:r>
              <a:rPr lang="en-US" sz="1300" dirty="0"/>
              <a:t>Horsepower</a:t>
            </a:r>
            <a:endParaRPr lang="en-US" dirty="0"/>
          </a:p>
          <a:p>
            <a:r>
              <a:rPr lang="en-US" sz="1300" dirty="0"/>
              <a:t>Weight</a:t>
            </a:r>
          </a:p>
          <a:p>
            <a:r>
              <a:rPr lang="en-US" sz="1300">
                <a:effectLst/>
              </a:rPr>
              <a:t>More </a:t>
            </a:r>
            <a:r>
              <a:rPr lang="en-US" sz="1300" dirty="0">
                <a:effectLst/>
              </a:rPr>
              <a:t>relevant considering the progress of technology</a:t>
            </a:r>
            <a:endParaRPr lang="en-US" dirty="0"/>
          </a:p>
          <a:p>
            <a:pPr marL="0" indent="0">
              <a:buNone/>
            </a:pPr>
            <a:r>
              <a:rPr lang="en-US" sz="1300" dirty="0"/>
              <a:t>Cons</a:t>
            </a:r>
            <a:endParaRPr lang="en-US" dirty="0"/>
          </a:p>
          <a:p>
            <a:r>
              <a:rPr lang="en-US" sz="1300" dirty="0"/>
              <a:t>Lead</a:t>
            </a:r>
            <a:r>
              <a:rPr lang="en-US" sz="1300"/>
              <a:t> time for </a:t>
            </a:r>
            <a:r>
              <a:rPr lang="en-US" sz="1300" smtClean="0"/>
              <a:t>parts</a:t>
            </a:r>
            <a:endParaRPr lang="en-US" dirty="0"/>
          </a:p>
          <a:p>
            <a:r>
              <a:rPr lang="en-US" sz="1300" dirty="0">
                <a:effectLst/>
              </a:rPr>
              <a:t>needs new wiring harness ($$$)</a:t>
            </a:r>
            <a:endParaRPr lang="en-US" dirty="0"/>
          </a:p>
          <a:p>
            <a:r>
              <a:rPr lang="en-US" sz="1300" dirty="0">
                <a:effectLst/>
              </a:rPr>
              <a:t>Needs new ECU or ECU Flash ($$$$)</a:t>
            </a:r>
            <a:endParaRPr lang="en-US" dirty="0"/>
          </a:p>
          <a:p>
            <a:r>
              <a:rPr lang="en-US" sz="1300" dirty="0">
                <a:effectLst/>
              </a:rPr>
              <a:t>Needs output shaft designed and manufactured ($$$)</a:t>
            </a:r>
            <a:endParaRPr lang="en-US" dirty="0"/>
          </a:p>
          <a:p>
            <a:r>
              <a:rPr lang="en-US" sz="1300">
                <a:effectLst/>
              </a:rPr>
              <a:t>Unproven reliability</a:t>
            </a:r>
            <a:endParaRPr lang="en-US" dirty="0"/>
          </a:p>
        </p:txBody>
      </p:sp>
      <p:sp>
        <p:nvSpPr>
          <p:cNvPr id="11" name="Title 10"/>
          <p:cNvSpPr>
            <a:spLocks noGrp="1"/>
          </p:cNvSpPr>
          <p:nvPr>
            <p:ph type="title"/>
          </p:nvPr>
        </p:nvSpPr>
        <p:spPr>
          <a:xfrm>
            <a:off x="1065212" y="329493"/>
            <a:ext cx="9905998" cy="1905000"/>
          </a:xfrm>
        </p:spPr>
        <p:txBody>
          <a:bodyPr/>
          <a:lstStyle/>
          <a:p>
            <a:r>
              <a:rPr lang="en-US" dirty="0">
                <a:latin typeface="+mn-lt"/>
              </a:rPr>
              <a:t>Engine </a:t>
            </a:r>
            <a:r>
              <a:rPr lang="en-US" dirty="0" smtClean="0">
                <a:latin typeface="+mn-lt"/>
              </a:rPr>
              <a:t>options</a:t>
            </a:r>
            <a:endParaRPr lang="en-US" dirty="0">
              <a:latin typeface="+mn-lt"/>
            </a:endParaRPr>
          </a:p>
        </p:txBody>
      </p:sp>
      <p:sp>
        <p:nvSpPr>
          <p:cNvPr id="12" name="Text Placeholder 11"/>
          <p:cNvSpPr>
            <a:spLocks noGrp="1"/>
          </p:cNvSpPr>
          <p:nvPr>
            <p:ph type="body" sz="quarter" idx="3"/>
          </p:nvPr>
        </p:nvSpPr>
        <p:spPr>
          <a:xfrm>
            <a:off x="6170612" y="1808688"/>
            <a:ext cx="4876798" cy="575383"/>
          </a:xfrm>
        </p:spPr>
        <p:txBody>
          <a:bodyPr/>
          <a:lstStyle/>
          <a:p>
            <a:r>
              <a:rPr lang="en-US" sz="2000" dirty="0"/>
              <a:t>MERCEDES SMART FORTWO</a:t>
            </a:r>
            <a:endParaRPr lang="en-US" dirty="0"/>
          </a:p>
        </p:txBody>
      </p:sp>
    </p:spTree>
    <p:extLst>
      <p:ext uri="{BB962C8B-B14F-4D97-AF65-F5344CB8AC3E}">
        <p14:creationId xmlns:p14="http://schemas.microsoft.com/office/powerpoint/2010/main" val="679910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538" y="609600"/>
            <a:ext cx="9905998" cy="1905000"/>
          </a:xfrm>
        </p:spPr>
        <p:txBody>
          <a:bodyPr/>
          <a:lstStyle/>
          <a:p>
            <a:r>
              <a:rPr lang="en-US" dirty="0"/>
              <a:t>Engine Selection: </a:t>
            </a:r>
            <a:r>
              <a:rPr lang="en-US" dirty="0" err="1"/>
              <a:t>Yanmar</a:t>
            </a:r>
            <a:endParaRPr lang="en-US" dirty="0"/>
          </a:p>
        </p:txBody>
      </p:sp>
      <p:sp>
        <p:nvSpPr>
          <p:cNvPr id="4" name="Content Placeholder 3"/>
          <p:cNvSpPr>
            <a:spLocks noGrp="1"/>
          </p:cNvSpPr>
          <p:nvPr>
            <p:ph sz="half" idx="2"/>
          </p:nvPr>
        </p:nvSpPr>
        <p:spPr>
          <a:xfrm>
            <a:off x="790538" y="2514600"/>
            <a:ext cx="8235285" cy="3362324"/>
          </a:xfrm>
        </p:spPr>
        <p:txBody>
          <a:bodyPr>
            <a:normAutofit/>
          </a:bodyPr>
          <a:lstStyle/>
          <a:p>
            <a:r>
              <a:rPr lang="en-US" dirty="0">
                <a:effectLst/>
              </a:rPr>
              <a:t>need a standalone ECU to operate, which costs upwards </a:t>
            </a:r>
            <a:r>
              <a:rPr lang="en-US">
                <a:effectLst/>
              </a:rPr>
              <a:t>of $</a:t>
            </a:r>
            <a:r>
              <a:rPr lang="en-US" dirty="0">
                <a:effectLst/>
              </a:rPr>
              <a:t>5000</a:t>
            </a:r>
            <a:r>
              <a:rPr lang="en-US">
                <a:effectLst/>
              </a:rPr>
              <a:t> </a:t>
            </a:r>
            <a:endParaRPr lang="en-US" dirty="0">
              <a:effectLst/>
            </a:endParaRPr>
          </a:p>
          <a:p>
            <a:r>
              <a:rPr lang="en-US">
                <a:effectLst/>
              </a:rPr>
              <a:t>Remaining </a:t>
            </a:r>
            <a:r>
              <a:rPr lang="en-US" dirty="0">
                <a:effectLst/>
              </a:rPr>
              <a:t>funds </a:t>
            </a:r>
            <a:r>
              <a:rPr lang="en-US">
                <a:effectLst/>
              </a:rPr>
              <a:t>$500</a:t>
            </a:r>
            <a:endParaRPr lang="en-US" dirty="0">
              <a:effectLst/>
            </a:endParaRPr>
          </a:p>
          <a:p>
            <a:r>
              <a:rPr lang="en-US">
                <a:effectLst/>
              </a:rPr>
              <a:t>4 months until Competition </a:t>
            </a:r>
            <a:endParaRPr lang="en-US" dirty="0">
              <a:effectLst/>
            </a:endParaRPr>
          </a:p>
          <a:p>
            <a:r>
              <a:rPr lang="en-US">
                <a:effectLst/>
              </a:rPr>
              <a:t>This feat </a:t>
            </a:r>
            <a:r>
              <a:rPr lang="en-US" dirty="0">
                <a:effectLst/>
              </a:rPr>
              <a:t>is unachievable with </a:t>
            </a:r>
            <a:r>
              <a:rPr lang="en-US">
                <a:effectLst/>
              </a:rPr>
              <a:t>the </a:t>
            </a:r>
            <a:r>
              <a:rPr lang="en-US" dirty="0">
                <a:effectLst/>
              </a:rPr>
              <a:t>remaining</a:t>
            </a:r>
            <a:r>
              <a:rPr lang="en-US">
                <a:effectLst/>
              </a:rPr>
              <a:t> time</a:t>
            </a:r>
            <a:r>
              <a:rPr lang="en-US" dirty="0">
                <a:effectLst/>
              </a:rPr>
              <a:t>. </a:t>
            </a:r>
          </a:p>
          <a:p>
            <a:r>
              <a:rPr lang="en-US" err="1">
                <a:effectLst/>
              </a:rPr>
              <a:t>Yanmar</a:t>
            </a:r>
            <a:r>
              <a:rPr lang="en-US">
                <a:effectLst/>
              </a:rPr>
              <a:t> performed well at previous competition</a:t>
            </a:r>
          </a:p>
          <a:p>
            <a:r>
              <a:rPr lang="en-US" dirty="0">
                <a:effectLst/>
              </a:rPr>
              <a:t>No</a:t>
            </a:r>
            <a:r>
              <a:rPr lang="en-US">
                <a:effectLst/>
              </a:rPr>
              <a:t> experience with Mercedes smart fortwo</a:t>
            </a:r>
            <a:endParaRPr lang="en-US" dirty="0">
              <a:effectLst/>
            </a:endParaRPr>
          </a:p>
        </p:txBody>
      </p:sp>
      <p:pic>
        <p:nvPicPr>
          <p:cNvPr id="7" name="Picture 8" descr="Image"/>
          <p:cNvPicPr>
            <a:picLocks noChangeAspect="1"/>
          </p:cNvPicPr>
          <p:nvPr/>
        </p:nvPicPr>
        <p:blipFill>
          <a:blip r:embed="rId2"/>
          <a:stretch>
            <a:fillRect/>
          </a:stretch>
        </p:blipFill>
        <p:spPr>
          <a:xfrm>
            <a:off x="8752772" y="2613363"/>
            <a:ext cx="2486025" cy="2190750"/>
          </a:xfrm>
          <a:prstGeom prst="rect">
            <a:avLst/>
          </a:prstGeom>
        </p:spPr>
      </p:pic>
      <p:sp>
        <p:nvSpPr>
          <p:cNvPr id="8" name="Rectangle 9"/>
          <p:cNvSpPr/>
          <p:nvPr/>
        </p:nvSpPr>
        <p:spPr>
          <a:xfrm>
            <a:off x="6947784" y="4610488"/>
            <a:ext cx="6096000" cy="584775"/>
          </a:xfrm>
          <a:prstGeom prst="rect">
            <a:avLst/>
          </a:prstGeom>
        </p:spPr>
        <p:txBody>
          <a:bodyPr>
            <a:spAutoFit/>
          </a:bodyPr>
          <a:lstStyle/>
          <a:p>
            <a:pPr algn="ctr"/>
            <a:endParaRPr lang="en-US" sz="2000" dirty="0">
              <a:cs typeface="Segoe UI"/>
            </a:endParaRPr>
          </a:p>
          <a:p>
            <a:pPr algn="ctr"/>
            <a:r>
              <a:rPr lang="en-US" sz="1200" dirty="0" err="1" smtClean="0">
                <a:cs typeface="Segoe UI"/>
              </a:rPr>
              <a:t>Yanmar</a:t>
            </a:r>
            <a:r>
              <a:rPr lang="en-US" sz="1200" dirty="0">
                <a:cs typeface="Segoe UI"/>
              </a:rPr>
              <a:t> 3TNM72 engine</a:t>
            </a:r>
          </a:p>
        </p:txBody>
      </p:sp>
    </p:spTree>
    <p:extLst>
      <p:ext uri="{BB962C8B-B14F-4D97-AF65-F5344CB8AC3E}">
        <p14:creationId xmlns:p14="http://schemas.microsoft.com/office/powerpoint/2010/main" val="1441833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900379"/>
            <a:ext cx="9905998" cy="774700"/>
          </a:xfrm>
        </p:spPr>
        <p:txBody>
          <a:bodyPr/>
          <a:lstStyle/>
          <a:p>
            <a:r>
              <a:rPr lang="en-US" dirty="0" smtClean="0"/>
              <a:t>REBUILD</a:t>
            </a:r>
            <a:endParaRPr lang="en-US" dirty="0"/>
          </a:p>
        </p:txBody>
      </p:sp>
      <p:sp>
        <p:nvSpPr>
          <p:cNvPr id="7" name="TextBox 6"/>
          <p:cNvSpPr txBox="1"/>
          <p:nvPr/>
        </p:nvSpPr>
        <p:spPr>
          <a:xfrm>
            <a:off x="1543580" y="1964836"/>
            <a:ext cx="9618131" cy="369332"/>
          </a:xfrm>
          <a:prstGeom prst="rect">
            <a:avLst/>
          </a:prstGeom>
          <a:noFill/>
        </p:spPr>
        <p:txBody>
          <a:bodyPr wrap="square" rtlCol="0">
            <a:spAutoFit/>
          </a:bodyPr>
          <a:lstStyle/>
          <a:p>
            <a:r>
              <a:rPr lang="en-US" dirty="0"/>
              <a:t>Need: excess noise, knock, and history of </a:t>
            </a:r>
            <a:r>
              <a:rPr lang="en-US" dirty="0" smtClean="0"/>
              <a:t>overheating</a:t>
            </a:r>
            <a:endParaRPr lang="en-US" dirty="0"/>
          </a:p>
        </p:txBody>
      </p:sp>
      <p:sp>
        <p:nvSpPr>
          <p:cNvPr id="8" name="Text Placeholder 2"/>
          <p:cNvSpPr txBox="1">
            <a:spLocks/>
          </p:cNvSpPr>
          <p:nvPr/>
        </p:nvSpPr>
        <p:spPr>
          <a:xfrm>
            <a:off x="1141410" y="2822363"/>
            <a:ext cx="4588931" cy="576262"/>
          </a:xfrm>
          <a:prstGeom prst="rect">
            <a:avLst/>
          </a:prstGeom>
        </p:spPr>
        <p:txBody>
          <a:bodyPr vert="horz" lIns="91440" tIns="45720" rIns="91440" bIns="45720" rtlCol="0" anchor="b">
            <a:noAutofit/>
          </a:bodyPr>
          <a:lstStyle>
            <a:lvl1pPr marL="0" indent="0" algn="l" defTabSz="457200" rtl="0" eaLnBrk="1" latinLnBrk="0" hangingPunct="1">
              <a:spcBef>
                <a:spcPct val="20000"/>
              </a:spcBef>
              <a:spcAft>
                <a:spcPts val="600"/>
              </a:spcAft>
              <a:buClr>
                <a:schemeClr val="tx1"/>
              </a:buClr>
              <a:buSzPct val="100000"/>
              <a:buFont typeface="Arial"/>
              <a:buNone/>
              <a:defRPr sz="2800" b="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100000"/>
              <a:buFont typeface="Arial"/>
              <a:buNone/>
              <a:defRPr sz="20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100000"/>
              <a:buFont typeface="Arial"/>
              <a:buNone/>
              <a:defRPr sz="18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100000"/>
              <a:buFont typeface="Arial"/>
              <a:buNone/>
              <a:defRPr sz="16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100000"/>
              <a:buFont typeface="Arial"/>
              <a:buNone/>
              <a:defRPr sz="16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100000"/>
              <a:buFont typeface="Arial"/>
              <a:buNone/>
              <a:defRPr sz="16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100000"/>
              <a:buFont typeface="Arial"/>
              <a:buNone/>
              <a:defRPr sz="16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100000"/>
              <a:buFont typeface="Arial"/>
              <a:buNone/>
              <a:defRPr sz="16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100000"/>
              <a:buFont typeface="Arial"/>
              <a:buNone/>
              <a:defRPr sz="16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dirty="0" smtClean="0"/>
              <a:t>What was accomplished</a:t>
            </a:r>
            <a:endParaRPr lang="en-US" dirty="0"/>
          </a:p>
        </p:txBody>
      </p:sp>
      <p:sp>
        <p:nvSpPr>
          <p:cNvPr id="9" name="Content Placeholder 3"/>
          <p:cNvSpPr txBox="1">
            <a:spLocks/>
          </p:cNvSpPr>
          <p:nvPr/>
        </p:nvSpPr>
        <p:spPr>
          <a:xfrm>
            <a:off x="1141412" y="3398625"/>
            <a:ext cx="4876800" cy="2547937"/>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dirty="0" smtClean="0">
                <a:effectLst/>
              </a:rPr>
              <a:t>Replaced cylinder head</a:t>
            </a:r>
          </a:p>
          <a:p>
            <a:r>
              <a:rPr lang="en-US" dirty="0" smtClean="0">
                <a:effectLst/>
              </a:rPr>
              <a:t>Changed Rod Bearings</a:t>
            </a:r>
          </a:p>
          <a:p>
            <a:r>
              <a:rPr lang="en-US" dirty="0" smtClean="0">
                <a:effectLst/>
              </a:rPr>
              <a:t>Replaced</a:t>
            </a:r>
            <a:r>
              <a:rPr lang="en-US" dirty="0" smtClean="0"/>
              <a:t> </a:t>
            </a:r>
            <a:r>
              <a:rPr lang="en-US" dirty="0">
                <a:effectLst/>
              </a:rPr>
              <a:t>w</a:t>
            </a:r>
            <a:r>
              <a:rPr lang="en-US" dirty="0" smtClean="0">
                <a:effectLst/>
              </a:rPr>
              <a:t>orn valve guide seals</a:t>
            </a:r>
          </a:p>
          <a:p>
            <a:r>
              <a:rPr lang="en-US" dirty="0" smtClean="0">
                <a:effectLst/>
              </a:rPr>
              <a:t>New engine gasket set</a:t>
            </a:r>
            <a:endParaRPr lang="en-US" dirty="0"/>
          </a:p>
        </p:txBody>
      </p:sp>
      <p:sp>
        <p:nvSpPr>
          <p:cNvPr id="10" name="Text Placeholder 4"/>
          <p:cNvSpPr txBox="1">
            <a:spLocks/>
          </p:cNvSpPr>
          <p:nvPr/>
        </p:nvSpPr>
        <p:spPr>
          <a:xfrm>
            <a:off x="6170610" y="2822363"/>
            <a:ext cx="4604280" cy="576262"/>
          </a:xfrm>
          <a:prstGeom prst="rect">
            <a:avLst/>
          </a:prstGeom>
        </p:spPr>
        <p:txBody>
          <a:bodyPr vert="horz" lIns="91440" tIns="45720" rIns="91440" bIns="45720" rtlCol="0" anchor="b">
            <a:noAutofit/>
          </a:bodyPr>
          <a:lstStyle>
            <a:lvl1pPr marL="0" indent="0" algn="l" defTabSz="457200" rtl="0" eaLnBrk="1" latinLnBrk="0" hangingPunct="1">
              <a:spcBef>
                <a:spcPct val="20000"/>
              </a:spcBef>
              <a:spcAft>
                <a:spcPts val="600"/>
              </a:spcAft>
              <a:buClr>
                <a:schemeClr val="tx1"/>
              </a:buClr>
              <a:buSzPct val="100000"/>
              <a:buFont typeface="Arial"/>
              <a:buNone/>
              <a:defRPr sz="2800" b="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100000"/>
              <a:buFont typeface="Arial"/>
              <a:buNone/>
              <a:defRPr sz="20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100000"/>
              <a:buFont typeface="Arial"/>
              <a:buNone/>
              <a:defRPr sz="18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100000"/>
              <a:buFont typeface="Arial"/>
              <a:buNone/>
              <a:defRPr sz="16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100000"/>
              <a:buFont typeface="Arial"/>
              <a:buNone/>
              <a:defRPr sz="16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100000"/>
              <a:buFont typeface="Arial"/>
              <a:buNone/>
              <a:defRPr sz="16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100000"/>
              <a:buFont typeface="Arial"/>
              <a:buNone/>
              <a:defRPr sz="16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100000"/>
              <a:buFont typeface="Arial"/>
              <a:buNone/>
              <a:defRPr sz="16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100000"/>
              <a:buFont typeface="Arial"/>
              <a:buNone/>
              <a:defRPr sz="16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dirty="0" smtClean="0"/>
              <a:t>Testing</a:t>
            </a:r>
            <a:endParaRPr lang="en-US" dirty="0"/>
          </a:p>
        </p:txBody>
      </p:sp>
      <p:sp>
        <p:nvSpPr>
          <p:cNvPr id="11" name="Content Placeholder 5"/>
          <p:cNvSpPr txBox="1">
            <a:spLocks/>
          </p:cNvSpPr>
          <p:nvPr/>
        </p:nvSpPr>
        <p:spPr>
          <a:xfrm>
            <a:off x="6170610" y="3398625"/>
            <a:ext cx="4876801" cy="2547937"/>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dirty="0" smtClean="0"/>
              <a:t>Quietest the </a:t>
            </a:r>
            <a:r>
              <a:rPr lang="en-US" dirty="0" err="1" smtClean="0"/>
              <a:t>yanmar</a:t>
            </a:r>
            <a:r>
              <a:rPr lang="en-US" dirty="0" smtClean="0"/>
              <a:t> has ever been</a:t>
            </a:r>
          </a:p>
          <a:p>
            <a:r>
              <a:rPr lang="en-US" dirty="0" smtClean="0"/>
              <a:t>Knock and overheating issues eliminated</a:t>
            </a:r>
          </a:p>
          <a:p>
            <a:r>
              <a:rPr lang="en-US" dirty="0" smtClean="0"/>
              <a:t>Improved engine oil pressure</a:t>
            </a:r>
          </a:p>
          <a:p>
            <a:endParaRPr lang="en-US" dirty="0" smtClean="0"/>
          </a:p>
        </p:txBody>
      </p:sp>
    </p:spTree>
    <p:extLst>
      <p:ext uri="{BB962C8B-B14F-4D97-AF65-F5344CB8AC3E}">
        <p14:creationId xmlns:p14="http://schemas.microsoft.com/office/powerpoint/2010/main" val="1085237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Clutching</a:t>
            </a:r>
            <a:endParaRPr lang="en-US" dirty="0"/>
          </a:p>
        </p:txBody>
      </p:sp>
      <p:sp>
        <p:nvSpPr>
          <p:cNvPr id="7" name="Content Placeholder 6"/>
          <p:cNvSpPr>
            <a:spLocks noGrp="1"/>
          </p:cNvSpPr>
          <p:nvPr>
            <p:ph idx="1"/>
          </p:nvPr>
        </p:nvSpPr>
        <p:spPr>
          <a:xfrm>
            <a:off x="1141413" y="2328530"/>
            <a:ext cx="9905998" cy="3274828"/>
          </a:xfrm>
        </p:spPr>
        <p:txBody>
          <a:bodyPr/>
          <a:lstStyle/>
          <a:p>
            <a:r>
              <a:rPr lang="en-US" dirty="0" smtClean="0"/>
              <a:t>Custom Primary (Drive) and Secondary (Driven) Clutches</a:t>
            </a:r>
          </a:p>
          <a:p>
            <a:pPr lvl="1"/>
            <a:r>
              <a:rPr lang="en-US" dirty="0" smtClean="0"/>
              <a:t>Courtesy of TEAM Industries</a:t>
            </a:r>
          </a:p>
          <a:p>
            <a:pPr lvl="1"/>
            <a:r>
              <a:rPr lang="en-US" dirty="0" smtClean="0"/>
              <a:t>Optimized for engagement around 1200 rpm</a:t>
            </a:r>
          </a:p>
          <a:p>
            <a:pPr lvl="2"/>
            <a:r>
              <a:rPr lang="en-US" dirty="0" smtClean="0"/>
              <a:t>Diesel engines operate at lower rpms</a:t>
            </a:r>
          </a:p>
          <a:p>
            <a:pPr lvl="2"/>
            <a:r>
              <a:rPr lang="en-US" dirty="0" smtClean="0"/>
              <a:t>Maximize power transfer</a:t>
            </a:r>
          </a:p>
        </p:txBody>
      </p:sp>
    </p:spTree>
    <p:extLst>
      <p:ext uri="{BB962C8B-B14F-4D97-AF65-F5344CB8AC3E}">
        <p14:creationId xmlns:p14="http://schemas.microsoft.com/office/powerpoint/2010/main" val="432147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Emissions</a:t>
            </a:r>
          </a:p>
        </p:txBody>
      </p:sp>
      <p:sp>
        <p:nvSpPr>
          <p:cNvPr id="3" name="Content Placeholder 2"/>
          <p:cNvSpPr>
            <a:spLocks noGrp="1"/>
          </p:cNvSpPr>
          <p:nvPr>
            <p:ph idx="1"/>
          </p:nvPr>
        </p:nvSpPr>
        <p:spPr>
          <a:xfrm>
            <a:off x="884367" y="2135370"/>
            <a:ext cx="7193869" cy="4339858"/>
          </a:xfrm>
        </p:spPr>
        <p:txBody>
          <a:bodyPr>
            <a:normAutofit/>
          </a:bodyPr>
          <a:lstStyle/>
          <a:p>
            <a:r>
              <a:rPr lang="en-US" dirty="0" smtClean="0">
                <a:solidFill>
                  <a:schemeClr val="tx1"/>
                </a:solidFill>
              </a:rPr>
              <a:t>Volkswagen TDI Diesel Oxidation Catalyst (DOC) and Diesel Particulate Filter (DPF)</a:t>
            </a:r>
          </a:p>
          <a:p>
            <a:pPr lvl="1"/>
            <a:r>
              <a:rPr lang="en-US" dirty="0" smtClean="0">
                <a:solidFill>
                  <a:schemeClr val="tx1"/>
                </a:solidFill>
              </a:rPr>
              <a:t>Excellent results last year </a:t>
            </a:r>
          </a:p>
          <a:p>
            <a:pPr lvl="1"/>
            <a:r>
              <a:rPr lang="en-US" dirty="0" smtClean="0">
                <a:solidFill>
                  <a:schemeClr val="tx1"/>
                </a:solidFill>
              </a:rPr>
              <a:t>Wall Flow System</a:t>
            </a:r>
          </a:p>
          <a:p>
            <a:pPr lvl="1"/>
            <a:r>
              <a:rPr lang="en-US" dirty="0" smtClean="0">
                <a:solidFill>
                  <a:schemeClr val="tx1"/>
                </a:solidFill>
              </a:rPr>
              <a:t>Converts Carbon Monoxide (CO) to Carbon Dioxide (CO</a:t>
            </a:r>
            <a:r>
              <a:rPr lang="en-US" baseline="-25000" dirty="0" smtClean="0">
                <a:solidFill>
                  <a:schemeClr val="tx1"/>
                </a:solidFill>
              </a:rPr>
              <a:t>2</a:t>
            </a:r>
            <a:r>
              <a:rPr lang="en-US" dirty="0" smtClean="0">
                <a:solidFill>
                  <a:schemeClr val="tx1"/>
                </a:solidFill>
              </a:rPr>
              <a:t>)</a:t>
            </a:r>
          </a:p>
          <a:p>
            <a:pPr lvl="1"/>
            <a:r>
              <a:rPr lang="en-US" dirty="0" smtClean="0">
                <a:solidFill>
                  <a:schemeClr val="tx1"/>
                </a:solidFill>
              </a:rPr>
              <a:t>Converts Hydrocarbons (HC) to Water (H</a:t>
            </a:r>
            <a:r>
              <a:rPr lang="en-US" baseline="-25000" dirty="0" smtClean="0">
                <a:solidFill>
                  <a:schemeClr val="tx1"/>
                </a:solidFill>
              </a:rPr>
              <a:t>2</a:t>
            </a:r>
            <a:r>
              <a:rPr lang="en-US" dirty="0" smtClean="0">
                <a:solidFill>
                  <a:schemeClr val="tx1"/>
                </a:solidFill>
              </a:rPr>
              <a:t>O)</a:t>
            </a:r>
          </a:p>
          <a:p>
            <a:pPr lvl="1"/>
            <a:r>
              <a:rPr lang="en-US" dirty="0" smtClean="0">
                <a:solidFill>
                  <a:schemeClr val="tx1"/>
                </a:solidFill>
              </a:rPr>
              <a:t>Diesel Particulate Filter removes soot</a:t>
            </a:r>
          </a:p>
          <a:p>
            <a:pPr lvl="1"/>
            <a:r>
              <a:rPr lang="en-US" dirty="0" smtClean="0">
                <a:solidFill>
                  <a:schemeClr val="tx1"/>
                </a:solidFill>
              </a:rPr>
              <a:t>Passive Regeneration process</a:t>
            </a:r>
            <a:endParaRPr lang="en-US" dirty="0">
              <a:solidFill>
                <a:schemeClr val="tx1"/>
              </a:solidFill>
            </a:endParaRPr>
          </a:p>
        </p:txBody>
      </p:sp>
      <p:pic>
        <p:nvPicPr>
          <p:cNvPr id="4" name="Picture 3" descr="Image"/>
          <p:cNvPicPr>
            <a:picLocks noChangeAspect="1"/>
          </p:cNvPicPr>
          <p:nvPr/>
        </p:nvPicPr>
        <p:blipFill>
          <a:blip r:embed="rId3"/>
          <a:stretch>
            <a:fillRect/>
          </a:stretch>
        </p:blipFill>
        <p:spPr>
          <a:xfrm>
            <a:off x="9306129" y="3726836"/>
            <a:ext cx="1885950" cy="2466975"/>
          </a:xfrm>
          <a:prstGeom prst="rect">
            <a:avLst/>
          </a:prstGeom>
        </p:spPr>
      </p:pic>
      <p:sp>
        <p:nvSpPr>
          <p:cNvPr id="5" name="TextBox 4"/>
          <p:cNvSpPr txBox="1"/>
          <p:nvPr/>
        </p:nvSpPr>
        <p:spPr>
          <a:xfrm>
            <a:off x="8725104" y="6088858"/>
            <a:ext cx="3048000" cy="446276"/>
          </a:xfrm>
          <a:prstGeom prst="rect">
            <a:avLst/>
          </a:prstGeom>
        </p:spPr>
        <p:txBody>
          <a:bodyPr rtlCol="0">
            <a:spAutoFit/>
          </a:bodyPr>
          <a:lstStyle/>
          <a:p>
            <a:pPr algn="ctr"/>
            <a:endParaRPr lang="en-US" sz="1200" b="1" i="1" dirty="0">
              <a:cs typeface="Times New Roman"/>
            </a:endParaRPr>
          </a:p>
          <a:p>
            <a:pPr algn="ctr"/>
            <a:r>
              <a:rPr lang="en-US" sz="1100" dirty="0" smtClean="0">
                <a:cs typeface="Segoe UI"/>
              </a:rPr>
              <a:t>Volkswagen </a:t>
            </a:r>
            <a:r>
              <a:rPr lang="en-US" sz="1100" dirty="0">
                <a:cs typeface="Segoe UI"/>
              </a:rPr>
              <a:t>Wall Flow DOC/DPF system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8636" y="1312761"/>
            <a:ext cx="3854468" cy="1891066"/>
          </a:xfrm>
          <a:prstGeom prst="rect">
            <a:avLst/>
          </a:prstGeom>
        </p:spPr>
      </p:pic>
      <p:sp>
        <p:nvSpPr>
          <p:cNvPr id="7" name="TextBox 6"/>
          <p:cNvSpPr txBox="1"/>
          <p:nvPr/>
        </p:nvSpPr>
        <p:spPr>
          <a:xfrm>
            <a:off x="8321870" y="3213416"/>
            <a:ext cx="3048000" cy="276999"/>
          </a:xfrm>
          <a:prstGeom prst="rect">
            <a:avLst/>
          </a:prstGeom>
        </p:spPr>
        <p:txBody>
          <a:bodyPr rtlCol="0">
            <a:spAutoFit/>
          </a:bodyPr>
          <a:lstStyle/>
          <a:p>
            <a:pPr algn="ctr"/>
            <a:r>
              <a:rPr lang="en-US" sz="1200" dirty="0" smtClean="0">
                <a:cs typeface="Times New Roman"/>
              </a:rPr>
              <a:t>Emissions Results from CSC 2016</a:t>
            </a:r>
            <a:endParaRPr lang="en-US" sz="1200" dirty="0">
              <a:cs typeface="Times New Roman"/>
            </a:endParaRPr>
          </a:p>
        </p:txBody>
      </p:sp>
    </p:spTree>
    <p:extLst>
      <p:ext uri="{BB962C8B-B14F-4D97-AF65-F5344CB8AC3E}">
        <p14:creationId xmlns:p14="http://schemas.microsoft.com/office/powerpoint/2010/main" val="35494665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642</TotalTime>
  <Words>1290</Words>
  <Application>Microsoft Macintosh PowerPoint</Application>
  <PresentationFormat>Widescreen</PresentationFormat>
  <Paragraphs>225</Paragraphs>
  <Slides>16</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Calibri</vt:lpstr>
      <vt:lpstr>Century Gothic</vt:lpstr>
      <vt:lpstr>Mangal</vt:lpstr>
      <vt:lpstr>Segoe UI</vt:lpstr>
      <vt:lpstr>Times New Roman</vt:lpstr>
      <vt:lpstr>Arial</vt:lpstr>
      <vt:lpstr>Mesh</vt:lpstr>
      <vt:lpstr>North Dakota State university  Clean Snowmobile Challenge 2017</vt:lpstr>
      <vt:lpstr>Introduction </vt:lpstr>
      <vt:lpstr>Design Goals and Strategy</vt:lpstr>
      <vt:lpstr>Snowmobile Chassis</vt:lpstr>
      <vt:lpstr>Engine options</vt:lpstr>
      <vt:lpstr>Engine Selection: Yanmar</vt:lpstr>
      <vt:lpstr>REBUILD</vt:lpstr>
      <vt:lpstr>Clutching</vt:lpstr>
      <vt:lpstr>Emissions</vt:lpstr>
      <vt:lpstr>Emissions</vt:lpstr>
      <vt:lpstr>Noise Reduction</vt:lpstr>
      <vt:lpstr>LizardSkin Paint Testing</vt:lpstr>
      <vt:lpstr>Noise Reduction</vt:lpstr>
      <vt:lpstr>Manufacturers Suggested Retail Price</vt:lpstr>
      <vt:lpstr>Conclusion </vt:lpstr>
      <vt:lpstr>Questions?</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Dakota State university Clean Snowmobile Challenge 2017</dc:title>
  <cp:lastModifiedBy>Nicholas Dirnberger</cp:lastModifiedBy>
  <cp:revision>97</cp:revision>
  <dcterms:modified xsi:type="dcterms:W3CDTF">2017-03-09T13:01:23Z</dcterms:modified>
</cp:coreProperties>
</file>