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6.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7.xml" ContentType="application/vnd.openxmlformats-officedocument.presentationml.notesSlide+xml"/>
  <Override PartName="/ppt/comments/comment10.xml" ContentType="application/vnd.openxmlformats-officedocument.presentationml.comments+xml"/>
  <Override PartName="/ppt/notesSlides/notesSlide8.xml" ContentType="application/vnd.openxmlformats-officedocument.presentationml.notesSlide+xml"/>
  <Override PartName="/ppt/comments/comment11.xml" ContentType="application/vnd.openxmlformats-officedocument.presentationml.comments+xml"/>
  <Override PartName="/ppt/notesSlides/notesSlide9.xml" ContentType="application/vnd.openxmlformats-officedocument.presentationml.notesSlide+xml"/>
  <Override PartName="/ppt/comments/comment1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7"/>
  </p:notesMasterIdLst>
  <p:sldIdLst>
    <p:sldId id="256" r:id="rId2"/>
    <p:sldId id="257" r:id="rId3"/>
    <p:sldId id="258" r:id="rId4"/>
    <p:sldId id="279" r:id="rId5"/>
    <p:sldId id="259" r:id="rId6"/>
    <p:sldId id="276" r:id="rId7"/>
    <p:sldId id="273" r:id="rId8"/>
    <p:sldId id="274" r:id="rId9"/>
    <p:sldId id="278" r:id="rId10"/>
    <p:sldId id="275" r:id="rId11"/>
    <p:sldId id="262"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initials="N" lastIdx="12" clrIdx="0">
    <p:extLst>
      <p:ext uri="{19B8F6BF-5375-455C-9EA6-DF929625EA0E}">
        <p15:presenceInfo xmlns:p15="http://schemas.microsoft.com/office/powerpoint/2012/main" userId="N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AD76DC-C728-4D66-B981-D1702C19E88F}">
  <a:tblStyle styleId="{63AD76DC-C728-4D66-B981-D1702C19E88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6E6"/>
          </a:solidFill>
        </a:fill>
      </a:tcStyle>
    </a:wholeTbl>
    <a:band1H>
      <a:tcStyle>
        <a:tcBdr/>
        <a:fill>
          <a:solidFill>
            <a:srgbClr val="CACACA"/>
          </a:solidFill>
        </a:fill>
      </a:tcStyle>
    </a:band1H>
    <a:band1V>
      <a:tcStyle>
        <a:tcBdr/>
        <a:fill>
          <a:solidFill>
            <a:srgbClr val="CACACA"/>
          </a:solidFill>
        </a:fill>
      </a:tcStyle>
    </a:band1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dk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08T23:03:56.449" idx="1">
    <p:pos x="10" y="10"/>
    <p:text>Nick</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7-03-08T23:05:15.249" idx="10">
    <p:pos x="10" y="10"/>
    <p:text>Justin</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7-03-08T23:05:23.111" idx="11">
    <p:pos x="10" y="10"/>
    <p:text>Nick</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7-03-08T23:05:43.292" idx="12">
    <p:pos x="10" y="10"/>
    <p:text>Justin</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3-08T23:04:03.958" idx="2">
    <p:pos x="10" y="10"/>
    <p:text>Nick</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3-08T23:04:11.577" idx="3">
    <p:pos x="10" y="10"/>
    <p:text>Justin</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3-08T23:04:18.715" idx="4">
    <p:pos x="10" y="10"/>
    <p:text>Nick</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3-08T23:04:24.865" idx="5">
    <p:pos x="10" y="10"/>
    <p:text>Nick</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7-03-08T23:04:31.856" idx="6">
    <p:pos x="10" y="10"/>
    <p:text>Justin</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7-03-08T23:04:37.829" idx="7">
    <p:pos x="10" y="10"/>
    <p:text>Justin</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7-03-08T23:04:49.891" idx="8">
    <p:pos x="10" y="10"/>
    <p:text>Justin</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7-03-08T23:05:07.187" idx="9">
    <p:pos x="10" y="10"/>
    <p:text>Nick</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532896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9451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3341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36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6648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Paraphrase this, but show that their statement was the basis for the design.</a:t>
            </a:r>
          </a:p>
        </p:txBody>
      </p:sp>
    </p:spTree>
    <p:extLst>
      <p:ext uri="{BB962C8B-B14F-4D97-AF65-F5344CB8AC3E}">
        <p14:creationId xmlns:p14="http://schemas.microsoft.com/office/powerpoint/2010/main" val="149862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0528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7125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25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4959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14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9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599" cy="27368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00">
                <a:solidFill>
                  <a:schemeClr val="dk1"/>
                </a:solidFill>
              </a:defRPr>
            </a:lvl2pPr>
            <a:lvl3pPr lvl="2" indent="0" algn="ctr">
              <a:spcBef>
                <a:spcPts val="0"/>
              </a:spcBef>
              <a:buClr>
                <a:schemeClr val="dk1"/>
              </a:buClr>
              <a:buFont typeface="Arial"/>
              <a:buNone/>
              <a:defRPr sz="5200">
                <a:solidFill>
                  <a:schemeClr val="dk1"/>
                </a:solidFill>
              </a:defRPr>
            </a:lvl3pPr>
            <a:lvl4pPr lvl="3" indent="0" algn="ctr">
              <a:spcBef>
                <a:spcPts val="0"/>
              </a:spcBef>
              <a:buClr>
                <a:schemeClr val="dk1"/>
              </a:buClr>
              <a:buFont typeface="Arial"/>
              <a:buNone/>
              <a:defRPr sz="5200">
                <a:solidFill>
                  <a:schemeClr val="dk1"/>
                </a:solidFill>
              </a:defRPr>
            </a:lvl4pPr>
            <a:lvl5pPr lvl="4" indent="0" algn="ctr">
              <a:spcBef>
                <a:spcPts val="0"/>
              </a:spcBef>
              <a:buClr>
                <a:schemeClr val="dk1"/>
              </a:buClr>
              <a:buFont typeface="Arial"/>
              <a:buNone/>
              <a:defRPr sz="5200">
                <a:solidFill>
                  <a:schemeClr val="dk1"/>
                </a:solidFill>
              </a:defRPr>
            </a:lvl5pPr>
            <a:lvl6pPr lvl="5" indent="0" algn="ctr">
              <a:spcBef>
                <a:spcPts val="0"/>
              </a:spcBef>
              <a:buClr>
                <a:schemeClr val="dk1"/>
              </a:buClr>
              <a:buFont typeface="Arial"/>
              <a:buNone/>
              <a:defRPr sz="5200">
                <a:solidFill>
                  <a:schemeClr val="dk1"/>
                </a:solidFill>
              </a:defRPr>
            </a:lvl6pPr>
            <a:lvl7pPr lvl="6" indent="0" algn="ctr">
              <a:spcBef>
                <a:spcPts val="0"/>
              </a:spcBef>
              <a:buClr>
                <a:schemeClr val="dk1"/>
              </a:buClr>
              <a:buFont typeface="Arial"/>
              <a:buNone/>
              <a:defRPr sz="5200">
                <a:solidFill>
                  <a:schemeClr val="dk1"/>
                </a:solidFill>
              </a:defRPr>
            </a:lvl7pPr>
            <a:lvl8pPr lvl="7" indent="0" algn="ctr">
              <a:spcBef>
                <a:spcPts val="0"/>
              </a:spcBef>
              <a:buClr>
                <a:schemeClr val="dk1"/>
              </a:buClr>
              <a:buFont typeface="Arial"/>
              <a:buNone/>
              <a:defRPr sz="5200">
                <a:solidFill>
                  <a:schemeClr val="dk1"/>
                </a:solidFill>
              </a:defRPr>
            </a:lvl8pPr>
            <a:lvl9pPr lvl="8" indent="0" algn="ctr">
              <a:spcBef>
                <a:spcPts val="0"/>
              </a:spcBef>
              <a:buClr>
                <a:schemeClr val="dk1"/>
              </a:buClr>
              <a:buFont typeface="Arial"/>
              <a:buNone/>
              <a:defRPr sz="5200">
                <a:solidFill>
                  <a:schemeClr val="dk1"/>
                </a:solidFill>
              </a:defRPr>
            </a:lvl9pPr>
          </a:lstStyle>
          <a:p>
            <a:endParaRPr/>
          </a:p>
        </p:txBody>
      </p:sp>
      <p:sp>
        <p:nvSpPr>
          <p:cNvPr id="11" name="Shape 11"/>
          <p:cNvSpPr txBox="1">
            <a:spLocks noGrp="1"/>
          </p:cNvSpPr>
          <p:nvPr>
            <p:ph type="subTitle" idx="1"/>
          </p:nvPr>
        </p:nvSpPr>
        <p:spPr>
          <a:xfrm>
            <a:off x="311700" y="3778832"/>
            <a:ext cx="8520599" cy="10568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599" cy="26180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2000">
                <a:solidFill>
                  <a:schemeClr val="dk1"/>
                </a:solidFill>
              </a:defRPr>
            </a:lvl2pPr>
            <a:lvl3pPr lvl="2" indent="0" algn="ctr">
              <a:spcBef>
                <a:spcPts val="0"/>
              </a:spcBef>
              <a:buClr>
                <a:schemeClr val="dk1"/>
              </a:buClr>
              <a:buFont typeface="Arial"/>
              <a:buNone/>
              <a:defRPr sz="12000">
                <a:solidFill>
                  <a:schemeClr val="dk1"/>
                </a:solidFill>
              </a:defRPr>
            </a:lvl3pPr>
            <a:lvl4pPr lvl="3" indent="0" algn="ctr">
              <a:spcBef>
                <a:spcPts val="0"/>
              </a:spcBef>
              <a:buClr>
                <a:schemeClr val="dk1"/>
              </a:buClr>
              <a:buFont typeface="Arial"/>
              <a:buNone/>
              <a:defRPr sz="12000">
                <a:solidFill>
                  <a:schemeClr val="dk1"/>
                </a:solidFill>
              </a:defRPr>
            </a:lvl4pPr>
            <a:lvl5pPr lvl="4" indent="0" algn="ctr">
              <a:spcBef>
                <a:spcPts val="0"/>
              </a:spcBef>
              <a:buClr>
                <a:schemeClr val="dk1"/>
              </a:buClr>
              <a:buFont typeface="Arial"/>
              <a:buNone/>
              <a:defRPr sz="12000">
                <a:solidFill>
                  <a:schemeClr val="dk1"/>
                </a:solidFill>
              </a:defRPr>
            </a:lvl5pPr>
            <a:lvl6pPr lvl="5" indent="0" algn="ctr">
              <a:spcBef>
                <a:spcPts val="0"/>
              </a:spcBef>
              <a:buClr>
                <a:schemeClr val="dk1"/>
              </a:buClr>
              <a:buFont typeface="Arial"/>
              <a:buNone/>
              <a:defRPr sz="12000">
                <a:solidFill>
                  <a:schemeClr val="dk1"/>
                </a:solidFill>
              </a:defRPr>
            </a:lvl6pPr>
            <a:lvl7pPr lvl="6" indent="0" algn="ctr">
              <a:spcBef>
                <a:spcPts val="0"/>
              </a:spcBef>
              <a:buClr>
                <a:schemeClr val="dk1"/>
              </a:buClr>
              <a:buFont typeface="Arial"/>
              <a:buNone/>
              <a:defRPr sz="12000">
                <a:solidFill>
                  <a:schemeClr val="dk1"/>
                </a:solidFill>
              </a:defRPr>
            </a:lvl7pPr>
            <a:lvl8pPr lvl="7" indent="0" algn="ctr">
              <a:spcBef>
                <a:spcPts val="0"/>
              </a:spcBef>
              <a:buClr>
                <a:schemeClr val="dk1"/>
              </a:buClr>
              <a:buFont typeface="Arial"/>
              <a:buNone/>
              <a:defRPr sz="12000">
                <a:solidFill>
                  <a:schemeClr val="dk1"/>
                </a:solidFill>
              </a:defRPr>
            </a:lvl8pPr>
            <a:lvl9pPr lvl="8" indent="0" algn="ctr">
              <a:spcBef>
                <a:spcPts val="0"/>
              </a:spcBef>
              <a:buClr>
                <a:schemeClr val="dk1"/>
              </a:buClr>
              <a:buFont typeface="Arial"/>
              <a:buNone/>
              <a:defRPr sz="12000">
                <a:solidFill>
                  <a:schemeClr val="dk1"/>
                </a:solidFill>
              </a:defRPr>
            </a:lvl9pPr>
          </a:lstStyle>
          <a:p>
            <a:endParaRPr/>
          </a:p>
        </p:txBody>
      </p:sp>
      <p:sp>
        <p:nvSpPr>
          <p:cNvPr id="46" name="Shape 46"/>
          <p:cNvSpPr txBox="1">
            <a:spLocks noGrp="1"/>
          </p:cNvSpPr>
          <p:nvPr>
            <p:ph type="body" idx="1"/>
          </p:nvPr>
        </p:nvSpPr>
        <p:spPr>
          <a:xfrm>
            <a:off x="311700" y="4202966"/>
            <a:ext cx="8520599" cy="17343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867800"/>
            <a:ext cx="8520599" cy="11222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3600">
                <a:solidFill>
                  <a:schemeClr val="dk1"/>
                </a:solidFill>
              </a:defRPr>
            </a:lvl2pPr>
            <a:lvl3pPr lvl="2" indent="0" algn="ctr">
              <a:spcBef>
                <a:spcPts val="0"/>
              </a:spcBef>
              <a:buClr>
                <a:schemeClr val="dk1"/>
              </a:buClr>
              <a:buFont typeface="Arial"/>
              <a:buNone/>
              <a:defRPr sz="3600">
                <a:solidFill>
                  <a:schemeClr val="dk1"/>
                </a:solidFill>
              </a:defRPr>
            </a:lvl3pPr>
            <a:lvl4pPr lvl="3" indent="0" algn="ctr">
              <a:spcBef>
                <a:spcPts val="0"/>
              </a:spcBef>
              <a:buClr>
                <a:schemeClr val="dk1"/>
              </a:buClr>
              <a:buFont typeface="Arial"/>
              <a:buNone/>
              <a:defRPr sz="3600">
                <a:solidFill>
                  <a:schemeClr val="dk1"/>
                </a:solidFill>
              </a:defRPr>
            </a:lvl4pPr>
            <a:lvl5pPr lvl="4" indent="0" algn="ctr">
              <a:spcBef>
                <a:spcPts val="0"/>
              </a:spcBef>
              <a:buClr>
                <a:schemeClr val="dk1"/>
              </a:buClr>
              <a:buFont typeface="Arial"/>
              <a:buNone/>
              <a:defRPr sz="3600">
                <a:solidFill>
                  <a:schemeClr val="dk1"/>
                </a:solidFill>
              </a:defRPr>
            </a:lvl5pPr>
            <a:lvl6pPr lvl="5" indent="0" algn="ctr">
              <a:spcBef>
                <a:spcPts val="0"/>
              </a:spcBef>
              <a:buClr>
                <a:schemeClr val="dk1"/>
              </a:buClr>
              <a:buFont typeface="Arial"/>
              <a:buNone/>
              <a:defRPr sz="3600">
                <a:solidFill>
                  <a:schemeClr val="dk1"/>
                </a:solidFill>
              </a:defRPr>
            </a:lvl6pPr>
            <a:lvl7pPr lvl="6" indent="0" algn="ctr">
              <a:spcBef>
                <a:spcPts val="0"/>
              </a:spcBef>
              <a:buClr>
                <a:schemeClr val="dk1"/>
              </a:buClr>
              <a:buFont typeface="Arial"/>
              <a:buNone/>
              <a:defRPr sz="3600">
                <a:solidFill>
                  <a:schemeClr val="dk1"/>
                </a:solidFill>
              </a:defRPr>
            </a:lvl7pPr>
            <a:lvl8pPr lvl="7" indent="0" algn="ctr">
              <a:spcBef>
                <a:spcPts val="0"/>
              </a:spcBef>
              <a:buClr>
                <a:schemeClr val="dk1"/>
              </a:buClr>
              <a:buFont typeface="Arial"/>
              <a:buNone/>
              <a:defRPr sz="3600">
                <a:solidFill>
                  <a:schemeClr val="dk1"/>
                </a:solidFill>
              </a:defRPr>
            </a:lvl8pPr>
            <a:lvl9pPr lvl="8" indent="0" algn="ctr">
              <a:spcBef>
                <a:spcPts val="0"/>
              </a:spcBef>
              <a:buClr>
                <a:schemeClr val="dk1"/>
              </a:buClr>
              <a:buFont typeface="Arial"/>
              <a:buNone/>
              <a:defRPr sz="3600">
                <a:solidFill>
                  <a:schemeClr val="dk1"/>
                </a:solidFill>
              </a:defRPr>
            </a:lvl9pPr>
          </a:lstStyle>
          <a:p>
            <a:endParaRPr/>
          </a:p>
        </p:txBody>
      </p:sp>
      <p:sp>
        <p:nvSpPr>
          <p:cNvPr id="19" name="Shape 19"/>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2" name="Shape 22"/>
          <p:cNvSpPr txBox="1">
            <a:spLocks noGrp="1"/>
          </p:cNvSpPr>
          <p:nvPr>
            <p:ph type="body" idx="1"/>
          </p:nvPr>
        </p:nvSpPr>
        <p:spPr>
          <a:xfrm>
            <a:off x="311700" y="1536633"/>
            <a:ext cx="39998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2"/>
          </p:nvPr>
        </p:nvSpPr>
        <p:spPr>
          <a:xfrm>
            <a:off x="4832400" y="1536633"/>
            <a:ext cx="39998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7999" cy="1007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30" name="Shape 30"/>
          <p:cNvSpPr txBox="1">
            <a:spLocks noGrp="1"/>
          </p:cNvSpPr>
          <p:nvPr>
            <p:ph type="body" idx="1"/>
          </p:nvPr>
        </p:nvSpPr>
        <p:spPr>
          <a:xfrm>
            <a:off x="311700" y="1852800"/>
            <a:ext cx="2807999" cy="42393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34" name="Shape 34"/>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5"/>
            <a:ext cx="4572000" cy="68580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265500" y="1644233"/>
            <a:ext cx="4045199" cy="19764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38" name="Shape 38"/>
          <p:cNvSpPr txBox="1">
            <a:spLocks noGrp="1"/>
          </p:cNvSpPr>
          <p:nvPr>
            <p:ph type="subTitle" idx="1"/>
          </p:nvPr>
        </p:nvSpPr>
        <p:spPr>
          <a:xfrm>
            <a:off x="265500" y="3737432"/>
            <a:ext cx="4045199" cy="16467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939500" y="965433"/>
            <a:ext cx="3837000" cy="4926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0.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1442400" y="1348233"/>
            <a:ext cx="6259200" cy="12515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Impact"/>
              <a:buNone/>
            </a:pPr>
            <a:r>
              <a:rPr lang="en" sz="3800" b="0" i="1" u="sng" strike="noStrike" cap="none">
                <a:solidFill>
                  <a:srgbClr val="FFFFFF"/>
                </a:solidFill>
                <a:latin typeface="Impact"/>
                <a:ea typeface="Impact"/>
                <a:cs typeface="Impact"/>
                <a:sym typeface="Impact"/>
              </a:rPr>
              <a:t>Innovations in Zero Emissions Snowmobile Technology</a:t>
            </a:r>
          </a:p>
        </p:txBody>
      </p:sp>
      <p:sp>
        <p:nvSpPr>
          <p:cNvPr id="53" name="Shape 53"/>
          <p:cNvSpPr txBox="1">
            <a:spLocks noGrp="1"/>
          </p:cNvSpPr>
          <p:nvPr>
            <p:ph type="subTitle" idx="1"/>
          </p:nvPr>
        </p:nvSpPr>
        <p:spPr>
          <a:xfrm>
            <a:off x="7297282" y="3717787"/>
            <a:ext cx="1542600" cy="1056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 sz="1800" b="1">
                <a:solidFill>
                  <a:srgbClr val="FFFFFF"/>
                </a:solidFill>
              </a:rPr>
              <a:t>Justin</a:t>
            </a:r>
          </a:p>
          <a:p>
            <a:pPr marL="0" marR="0" lvl="0" indent="0" algn="l" rtl="0">
              <a:lnSpc>
                <a:spcPct val="100000"/>
              </a:lnSpc>
              <a:spcBef>
                <a:spcPts val="0"/>
              </a:spcBef>
              <a:spcAft>
                <a:spcPts val="0"/>
              </a:spcAft>
              <a:buClr>
                <a:schemeClr val="dk2"/>
              </a:buClr>
              <a:buSzPct val="25000"/>
              <a:buFont typeface="Arial"/>
              <a:buNone/>
            </a:pPr>
            <a:r>
              <a:rPr lang="en" sz="1800" b="1">
                <a:solidFill>
                  <a:srgbClr val="FFFFFF"/>
                </a:solidFill>
              </a:rPr>
              <a:t>Scholl</a:t>
            </a:r>
            <a:r>
              <a:rPr lang="en" sz="1800" b="1" i="0" u="none" strike="noStrike" cap="none">
                <a:solidFill>
                  <a:srgbClr val="FFFFFF"/>
                </a:solidFill>
                <a:latin typeface="Arial"/>
                <a:ea typeface="Arial"/>
                <a:cs typeface="Arial"/>
                <a:sym typeface="Arial"/>
              </a:rPr>
              <a:t>					                          </a:t>
            </a:r>
          </a:p>
        </p:txBody>
      </p:sp>
      <p:pic>
        <p:nvPicPr>
          <p:cNvPr id="54" name="Shape 54"/>
          <p:cNvPicPr preferRelativeResize="0"/>
          <p:nvPr/>
        </p:nvPicPr>
        <p:blipFill rotWithShape="1">
          <a:blip r:embed="rId3">
            <a:alphaModFix/>
          </a:blip>
          <a:srcRect/>
          <a:stretch/>
        </p:blipFill>
        <p:spPr>
          <a:xfrm>
            <a:off x="2478773" y="2811650"/>
            <a:ext cx="4186452" cy="2869163"/>
          </a:xfrm>
          <a:prstGeom prst="rect">
            <a:avLst/>
          </a:prstGeom>
          <a:noFill/>
          <a:ln>
            <a:noFill/>
          </a:ln>
        </p:spPr>
      </p:pic>
      <p:sp>
        <p:nvSpPr>
          <p:cNvPr id="55" name="Shape 55"/>
          <p:cNvSpPr txBox="1">
            <a:spLocks noGrp="1"/>
          </p:cNvSpPr>
          <p:nvPr>
            <p:ph type="subTitle" idx="1"/>
          </p:nvPr>
        </p:nvSpPr>
        <p:spPr>
          <a:xfrm>
            <a:off x="481582" y="3870175"/>
            <a:ext cx="1542599" cy="1056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 sz="1800" b="1">
                <a:solidFill>
                  <a:srgbClr val="FFFFFF"/>
                </a:solidFill>
              </a:rPr>
              <a:t>Nick</a:t>
            </a:r>
          </a:p>
          <a:p>
            <a:pPr marL="0" marR="0" lvl="0" indent="0" algn="l" rtl="0">
              <a:lnSpc>
                <a:spcPct val="100000"/>
              </a:lnSpc>
              <a:spcBef>
                <a:spcPts val="0"/>
              </a:spcBef>
              <a:spcAft>
                <a:spcPts val="0"/>
              </a:spcAft>
              <a:buClr>
                <a:schemeClr val="dk2"/>
              </a:buClr>
              <a:buSzPct val="25000"/>
              <a:buFont typeface="Arial"/>
              <a:buNone/>
            </a:pPr>
            <a:r>
              <a:rPr lang="en" sz="1800" b="1" i="0" u="none" strike="noStrike" cap="none">
                <a:solidFill>
                  <a:srgbClr val="FFFFFF"/>
                </a:solidFill>
                <a:latin typeface="Arial"/>
                <a:ea typeface="Arial"/>
                <a:cs typeface="Arial"/>
                <a:sym typeface="Arial"/>
              </a:rPr>
              <a:t>Brodowski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9" y="222502"/>
            <a:ext cx="8520599" cy="763500"/>
          </a:xfrm>
        </p:spPr>
        <p:txBody>
          <a:bodyPr/>
          <a:lstStyle/>
          <a:p>
            <a:r>
              <a:rPr lang="en-US" dirty="0">
                <a:solidFill>
                  <a:schemeClr val="bg1"/>
                </a:solidFill>
              </a:rPr>
              <a:t>Range and Performance </a:t>
            </a:r>
          </a:p>
        </p:txBody>
      </p:sp>
      <p:sp>
        <p:nvSpPr>
          <p:cNvPr id="3" name="Text Placeholder 2"/>
          <p:cNvSpPr>
            <a:spLocks noGrp="1"/>
          </p:cNvSpPr>
          <p:nvPr>
            <p:ph type="body" idx="1"/>
          </p:nvPr>
        </p:nvSpPr>
        <p:spPr>
          <a:xfrm>
            <a:off x="311699" y="789785"/>
            <a:ext cx="8520599" cy="4555199"/>
          </a:xfrm>
        </p:spPr>
        <p:txBody>
          <a:bodyPr/>
          <a:lstStyle/>
          <a:p>
            <a:pPr>
              <a:lnSpc>
                <a:spcPct val="100000"/>
              </a:lnSpc>
              <a:spcAft>
                <a:spcPts val="1000"/>
              </a:spcAft>
              <a:buClr>
                <a:schemeClr val="bg1"/>
              </a:buClr>
            </a:pPr>
            <a:r>
              <a:rPr lang="en-US" dirty="0" smtClean="0">
                <a:solidFill>
                  <a:schemeClr val="bg1"/>
                </a:solidFill>
              </a:rPr>
              <a:t>Range Test at Expected </a:t>
            </a:r>
            <a:r>
              <a:rPr lang="en-US" dirty="0">
                <a:solidFill>
                  <a:schemeClr val="bg1"/>
                </a:solidFill>
              </a:rPr>
              <a:t>Operating Conditions </a:t>
            </a:r>
            <a:endParaRPr lang="en-US" dirty="0" smtClean="0">
              <a:solidFill>
                <a:schemeClr val="bg1"/>
              </a:solidFill>
            </a:endParaRPr>
          </a:p>
          <a:p>
            <a:pPr marL="742950" lvl="1" indent="-285750">
              <a:lnSpc>
                <a:spcPct val="100000"/>
              </a:lnSpc>
              <a:spcAft>
                <a:spcPts val="1000"/>
              </a:spcAft>
              <a:buClr>
                <a:schemeClr val="bg1"/>
              </a:buClr>
              <a:buFont typeface="Arial" panose="020B0604020202020204" pitchFamily="34" charset="0"/>
              <a:buChar char="˗"/>
            </a:pPr>
            <a:r>
              <a:rPr lang="en-US" sz="1600" dirty="0" smtClean="0">
                <a:solidFill>
                  <a:schemeClr val="bg1"/>
                </a:solidFill>
              </a:rPr>
              <a:t>On Trail</a:t>
            </a:r>
          </a:p>
          <a:p>
            <a:pPr marL="742950" lvl="1" indent="-285750">
              <a:lnSpc>
                <a:spcPct val="100000"/>
              </a:lnSpc>
              <a:spcAft>
                <a:spcPts val="1000"/>
              </a:spcAft>
              <a:buClr>
                <a:schemeClr val="bg1"/>
              </a:buClr>
              <a:buFont typeface="Arial" panose="020B0604020202020204" pitchFamily="34" charset="0"/>
              <a:buChar char="˗"/>
            </a:pPr>
            <a:r>
              <a:rPr lang="en-US" sz="1600" dirty="0" smtClean="0">
                <a:solidFill>
                  <a:schemeClr val="bg1"/>
                </a:solidFill>
              </a:rPr>
              <a:t>4th gear</a:t>
            </a:r>
          </a:p>
          <a:p>
            <a:pPr marL="742950" lvl="1" indent="-285750">
              <a:lnSpc>
                <a:spcPct val="100000"/>
              </a:lnSpc>
              <a:spcAft>
                <a:spcPts val="1000"/>
              </a:spcAft>
              <a:buClr>
                <a:schemeClr val="bg1"/>
              </a:buClr>
              <a:buFont typeface="Arial" panose="020B0604020202020204" pitchFamily="34" charset="0"/>
              <a:buChar char="˗"/>
            </a:pPr>
            <a:r>
              <a:rPr lang="en-US" sz="1600" dirty="0" smtClean="0">
                <a:solidFill>
                  <a:schemeClr val="bg1"/>
                </a:solidFill>
              </a:rPr>
              <a:t>180lb rider</a:t>
            </a:r>
          </a:p>
          <a:p>
            <a:pPr marL="742950" lvl="1" indent="-285750">
              <a:lnSpc>
                <a:spcPct val="100000"/>
              </a:lnSpc>
              <a:spcAft>
                <a:spcPts val="1000"/>
              </a:spcAft>
              <a:buClr>
                <a:schemeClr val="bg1"/>
              </a:buClr>
              <a:buFont typeface="Arial" panose="020B0604020202020204" pitchFamily="34" charset="0"/>
              <a:buChar char="˗"/>
            </a:pPr>
            <a:r>
              <a:rPr lang="en-US" sz="1600" dirty="0" smtClean="0">
                <a:solidFill>
                  <a:schemeClr val="bg1"/>
                </a:solidFill>
              </a:rPr>
              <a:t>½ Mile between stops</a:t>
            </a:r>
            <a:endParaRPr lang="en-US" sz="1600" dirty="0">
              <a:solidFill>
                <a:schemeClr val="bg1"/>
              </a:solidFill>
            </a:endParaRPr>
          </a:p>
          <a:p>
            <a:pPr>
              <a:lnSpc>
                <a:spcPct val="100000"/>
              </a:lnSpc>
              <a:spcAft>
                <a:spcPts val="1000"/>
              </a:spcAft>
              <a:buClr>
                <a:schemeClr val="bg1"/>
              </a:buClr>
            </a:pPr>
            <a:r>
              <a:rPr lang="en-US" dirty="0" smtClean="0">
                <a:solidFill>
                  <a:schemeClr val="bg1"/>
                </a:solidFill>
              </a:rPr>
              <a:t>Relative Performance</a:t>
            </a:r>
          </a:p>
          <a:p>
            <a:pPr marL="800100" lvl="1" indent="-342900">
              <a:lnSpc>
                <a:spcPct val="100000"/>
              </a:lnSpc>
              <a:spcAft>
                <a:spcPts val="1000"/>
              </a:spcAft>
              <a:buClr>
                <a:schemeClr val="bg1"/>
              </a:buClr>
              <a:buFont typeface="Arial" panose="020B0604020202020204" pitchFamily="34" charset="0"/>
              <a:buChar char="˗"/>
            </a:pPr>
            <a:r>
              <a:rPr lang="en-US" dirty="0" smtClean="0">
                <a:solidFill>
                  <a:schemeClr val="bg1"/>
                </a:solidFill>
              </a:rPr>
              <a:t>In Comparison to a stock Polaris Indy 600</a:t>
            </a:r>
          </a:p>
          <a:p>
            <a:pPr marL="800100" lvl="1" indent="-342900">
              <a:lnSpc>
                <a:spcPct val="100000"/>
              </a:lnSpc>
              <a:spcAft>
                <a:spcPts val="1000"/>
              </a:spcAft>
              <a:buClr>
                <a:schemeClr val="bg1"/>
              </a:buClr>
              <a:buFont typeface="Arial" panose="020B0604020202020204" pitchFamily="34" charset="0"/>
              <a:buChar char="˗"/>
            </a:pPr>
            <a:r>
              <a:rPr lang="en-US" dirty="0" smtClean="0">
                <a:solidFill>
                  <a:schemeClr val="bg1"/>
                </a:solidFill>
              </a:rPr>
              <a:t>&gt;90% electrical system efficiency</a:t>
            </a:r>
          </a:p>
          <a:p>
            <a:pPr marL="800100" lvl="1" indent="-342900">
              <a:lnSpc>
                <a:spcPct val="100000"/>
              </a:lnSpc>
              <a:spcAft>
                <a:spcPts val="1000"/>
              </a:spcAft>
              <a:buClr>
                <a:schemeClr val="bg1"/>
              </a:buClr>
              <a:buFont typeface="Arial" panose="020B0604020202020204" pitchFamily="34" charset="0"/>
              <a:buChar char="˗"/>
            </a:pPr>
            <a:endParaRPr lang="en-US" dirty="0" smtClean="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50492601"/>
              </p:ext>
            </p:extLst>
          </p:nvPr>
        </p:nvGraphicFramePr>
        <p:xfrm>
          <a:off x="668740" y="4026090"/>
          <a:ext cx="3348253" cy="1790643"/>
        </p:xfrm>
        <a:graphic>
          <a:graphicData uri="http://schemas.openxmlformats.org/drawingml/2006/table">
            <a:tbl>
              <a:tblPr firstRow="1" bandRow="1">
                <a:tableStyleId>{63AD76DC-C728-4D66-B981-D1702C19E88F}</a:tableStyleId>
              </a:tblPr>
              <a:tblGrid>
                <a:gridCol w="1574045"/>
                <a:gridCol w="709683"/>
                <a:gridCol w="1064525"/>
              </a:tblGrid>
              <a:tr h="307283">
                <a:tc>
                  <a:txBody>
                    <a:bodyPr/>
                    <a:lstStyle/>
                    <a:p>
                      <a:r>
                        <a:rPr lang="en-US" dirty="0" smtClean="0"/>
                        <a:t>Parameter</a:t>
                      </a:r>
                      <a:endParaRPr lang="en-US" dirty="0"/>
                    </a:p>
                  </a:txBody>
                  <a:tcPr/>
                </a:tc>
                <a:tc>
                  <a:txBody>
                    <a:bodyPr/>
                    <a:lstStyle/>
                    <a:p>
                      <a:r>
                        <a:rPr lang="en-US" dirty="0" smtClean="0"/>
                        <a:t>Stock</a:t>
                      </a:r>
                      <a:endParaRPr lang="en-US" dirty="0"/>
                    </a:p>
                  </a:txBody>
                  <a:tcPr/>
                </a:tc>
                <a:tc>
                  <a:txBody>
                    <a:bodyPr/>
                    <a:lstStyle/>
                    <a:p>
                      <a:r>
                        <a:rPr lang="en-US" dirty="0" smtClean="0"/>
                        <a:t>Modified</a:t>
                      </a:r>
                      <a:endParaRPr lang="en-US" dirty="0"/>
                    </a:p>
                  </a:txBody>
                  <a:tcPr/>
                </a:tc>
              </a:tr>
              <a:tr h="370840">
                <a:tc>
                  <a:txBody>
                    <a:bodyPr/>
                    <a:lstStyle/>
                    <a:p>
                      <a:r>
                        <a:rPr lang="en-US" dirty="0" smtClean="0"/>
                        <a:t>Weight (</a:t>
                      </a:r>
                      <a:r>
                        <a:rPr lang="en-US" dirty="0" err="1" smtClean="0"/>
                        <a:t>Lbs</a:t>
                      </a:r>
                      <a:r>
                        <a:rPr lang="en-US" dirty="0" smtClean="0"/>
                        <a:t>)</a:t>
                      </a:r>
                      <a:endParaRPr lang="en-US" dirty="0"/>
                    </a:p>
                  </a:txBody>
                  <a:tcPr/>
                </a:tc>
                <a:tc>
                  <a:txBody>
                    <a:bodyPr/>
                    <a:lstStyle/>
                    <a:p>
                      <a:r>
                        <a:rPr lang="en-US" dirty="0" smtClean="0"/>
                        <a:t>522 </a:t>
                      </a:r>
                      <a:endParaRPr lang="en-US" dirty="0"/>
                    </a:p>
                  </a:txBody>
                  <a:tcPr/>
                </a:tc>
                <a:tc>
                  <a:txBody>
                    <a:bodyPr/>
                    <a:lstStyle/>
                    <a:p>
                      <a:r>
                        <a:rPr lang="en-US" dirty="0" smtClean="0"/>
                        <a:t>669</a:t>
                      </a:r>
                      <a:endParaRPr lang="en-US" dirty="0"/>
                    </a:p>
                  </a:txBody>
                  <a:tcPr/>
                </a:tc>
              </a:tr>
              <a:tr h="370840">
                <a:tc>
                  <a:txBody>
                    <a:bodyPr/>
                    <a:lstStyle/>
                    <a:p>
                      <a:r>
                        <a:rPr lang="en-US" dirty="0" smtClean="0"/>
                        <a:t>Range (Miles)</a:t>
                      </a:r>
                      <a:endParaRPr lang="en-US" dirty="0"/>
                    </a:p>
                  </a:txBody>
                  <a:tcPr/>
                </a:tc>
                <a:tc>
                  <a:txBody>
                    <a:bodyPr/>
                    <a:lstStyle/>
                    <a:p>
                      <a:r>
                        <a:rPr lang="en-US" dirty="0" smtClean="0"/>
                        <a:t>144</a:t>
                      </a:r>
                      <a:r>
                        <a:rPr lang="en-US" baseline="0" dirty="0" smtClean="0"/>
                        <a:t> </a:t>
                      </a:r>
                      <a:endParaRPr lang="en-US" dirty="0"/>
                    </a:p>
                  </a:txBody>
                  <a:tcPr/>
                </a:tc>
                <a:tc>
                  <a:txBody>
                    <a:bodyPr/>
                    <a:lstStyle/>
                    <a:p>
                      <a:r>
                        <a:rPr lang="en-US" dirty="0" smtClean="0"/>
                        <a:t>14.3</a:t>
                      </a:r>
                      <a:endParaRPr lang="en-US" dirty="0"/>
                    </a:p>
                  </a:txBody>
                  <a:tcPr/>
                </a:tc>
              </a:tr>
              <a:tr h="370840">
                <a:tc>
                  <a:txBody>
                    <a:bodyPr/>
                    <a:lstStyle/>
                    <a:p>
                      <a:r>
                        <a:rPr lang="en-US" dirty="0" smtClean="0"/>
                        <a:t>Noise (</a:t>
                      </a:r>
                      <a:r>
                        <a:rPr lang="en-US" dirty="0" err="1" smtClean="0"/>
                        <a:t>dBA</a:t>
                      </a:r>
                      <a:r>
                        <a:rPr lang="en-US" dirty="0" smtClean="0"/>
                        <a:t>)</a:t>
                      </a:r>
                    </a:p>
                  </a:txBody>
                  <a:tcPr/>
                </a:tc>
                <a:tc>
                  <a:txBody>
                    <a:bodyPr/>
                    <a:lstStyle/>
                    <a:p>
                      <a:r>
                        <a:rPr lang="en-US" dirty="0" smtClean="0"/>
                        <a:t>65</a:t>
                      </a:r>
                      <a:endParaRPr lang="en-US" dirty="0"/>
                    </a:p>
                  </a:txBody>
                  <a:tcPr/>
                </a:tc>
                <a:tc>
                  <a:txBody>
                    <a:bodyPr/>
                    <a:lstStyle/>
                    <a:p>
                      <a:r>
                        <a:rPr lang="en-US" dirty="0" smtClean="0"/>
                        <a:t>61 </a:t>
                      </a:r>
                      <a:endParaRPr lang="en-US" dirty="0"/>
                    </a:p>
                  </a:txBody>
                  <a:tcPr/>
                </a:tc>
              </a:tr>
              <a:tr h="370840">
                <a:tc>
                  <a:txBody>
                    <a:bodyPr/>
                    <a:lstStyle/>
                    <a:p>
                      <a:r>
                        <a:rPr lang="en-US" dirty="0" smtClean="0"/>
                        <a:t>Top Speed (mph)</a:t>
                      </a:r>
                      <a:endParaRPr lang="en-US" dirty="0"/>
                    </a:p>
                  </a:txBody>
                  <a:tcPr/>
                </a:tc>
                <a:tc>
                  <a:txBody>
                    <a:bodyPr/>
                    <a:lstStyle/>
                    <a:p>
                      <a:r>
                        <a:rPr lang="en-US" dirty="0" smtClean="0"/>
                        <a:t>90</a:t>
                      </a:r>
                      <a:endParaRPr lang="en-US" dirty="0"/>
                    </a:p>
                  </a:txBody>
                  <a:tcPr/>
                </a:tc>
                <a:tc>
                  <a:txBody>
                    <a:bodyPr/>
                    <a:lstStyle/>
                    <a:p>
                      <a:r>
                        <a:rPr lang="en-US" dirty="0" smtClean="0"/>
                        <a:t>45</a:t>
                      </a:r>
                      <a:endParaRPr lang="en-US" dirty="0"/>
                    </a:p>
                  </a:txBody>
                  <a:tcPr/>
                </a:tc>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16" t="22064" r="2509" b="9380"/>
          <a:stretch/>
        </p:blipFill>
        <p:spPr>
          <a:xfrm>
            <a:off x="5443146" y="1147220"/>
            <a:ext cx="3700852" cy="4765047"/>
          </a:xfrm>
          <a:prstGeom prst="rect">
            <a:avLst/>
          </a:prstGeom>
        </p:spPr>
      </p:pic>
    </p:spTree>
    <p:extLst>
      <p:ext uri="{BB962C8B-B14F-4D97-AF65-F5344CB8AC3E}">
        <p14:creationId xmlns:p14="http://schemas.microsoft.com/office/powerpoint/2010/main" val="47706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dirty="0">
                <a:solidFill>
                  <a:srgbClr val="FFFFFF"/>
                </a:solidFill>
              </a:rPr>
              <a:t>Environmental Perspective </a:t>
            </a:r>
            <a:endParaRPr lang="en" dirty="0">
              <a:solidFill>
                <a:srgbClr val="FFFFFF"/>
              </a:solidFill>
            </a:endParaRPr>
          </a:p>
        </p:txBody>
      </p:sp>
      <p:sp>
        <p:nvSpPr>
          <p:cNvPr id="92" name="Shape 92"/>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1000"/>
              </a:spcAft>
              <a:buClr>
                <a:srgbClr val="FFFFFF"/>
              </a:buClr>
              <a:buSzPct val="100000"/>
              <a:buFont typeface="Arial"/>
              <a:buChar char="-"/>
            </a:pPr>
            <a:r>
              <a:rPr lang="en-US" dirty="0" smtClean="0">
                <a:solidFill>
                  <a:srgbClr val="FFFFFF"/>
                </a:solidFill>
              </a:rPr>
              <a:t>N</a:t>
            </a:r>
            <a:r>
              <a:rPr lang="en" dirty="0" smtClean="0">
                <a:solidFill>
                  <a:srgbClr val="FFFFFF"/>
                </a:solidFill>
              </a:rPr>
              <a:t>o air quality impact due to the burning of fossile fuels  </a:t>
            </a:r>
          </a:p>
          <a:p>
            <a:pPr marL="457200" marR="0" lvl="0" indent="-342900" algn="l" rtl="0">
              <a:lnSpc>
                <a:spcPct val="115000"/>
              </a:lnSpc>
              <a:spcBef>
                <a:spcPts val="0"/>
              </a:spcBef>
              <a:spcAft>
                <a:spcPts val="1000"/>
              </a:spcAft>
              <a:buClr>
                <a:srgbClr val="FFFFFF"/>
              </a:buClr>
              <a:buSzPct val="100000"/>
              <a:buFont typeface="Arial"/>
              <a:buChar char="-"/>
            </a:pPr>
            <a:r>
              <a:rPr lang="en" sz="1800" b="0" i="0" u="none" strike="noStrike" cap="none" dirty="0" smtClean="0">
                <a:solidFill>
                  <a:srgbClr val="FFFFFF"/>
                </a:solidFill>
                <a:latin typeface="Arial"/>
                <a:ea typeface="Arial"/>
                <a:cs typeface="Arial"/>
                <a:sym typeface="Arial"/>
              </a:rPr>
              <a:t>Reduced risk of soil contamination from spilled fuel &amp; oil</a:t>
            </a:r>
          </a:p>
          <a:p>
            <a:pPr marL="457200" marR="0" lvl="0" indent="-342900" algn="l" rtl="0">
              <a:lnSpc>
                <a:spcPct val="115000"/>
              </a:lnSpc>
              <a:spcBef>
                <a:spcPts val="0"/>
              </a:spcBef>
              <a:spcAft>
                <a:spcPts val="1000"/>
              </a:spcAft>
              <a:buClr>
                <a:srgbClr val="FFFFFF"/>
              </a:buClr>
              <a:buSzPct val="100000"/>
              <a:buFont typeface="Arial"/>
              <a:buChar char="-"/>
            </a:pPr>
            <a:r>
              <a:rPr lang="en" dirty="0" smtClean="0">
                <a:solidFill>
                  <a:srgbClr val="FFFFFF"/>
                </a:solidFill>
              </a:rPr>
              <a:t>More acurate atmospheric research measurements</a:t>
            </a:r>
          </a:p>
          <a:p>
            <a:pPr marL="457200" marR="0" lvl="0" indent="-342900" algn="l" rtl="0">
              <a:lnSpc>
                <a:spcPct val="115000"/>
              </a:lnSpc>
              <a:spcBef>
                <a:spcPts val="0"/>
              </a:spcBef>
              <a:spcAft>
                <a:spcPts val="1000"/>
              </a:spcAft>
              <a:buClr>
                <a:srgbClr val="FFFFFF"/>
              </a:buClr>
              <a:buSzPct val="100000"/>
              <a:buFont typeface="Arial"/>
              <a:buChar char="-"/>
            </a:pPr>
            <a:r>
              <a:rPr lang="en-US" dirty="0" smtClean="0">
                <a:solidFill>
                  <a:srgbClr val="FFFFFF"/>
                </a:solidFill>
              </a:rPr>
              <a:t>Higher energy efficiency</a:t>
            </a:r>
            <a:r>
              <a:rPr lang="en" dirty="0" smtClean="0">
                <a:solidFill>
                  <a:srgbClr val="FFFFFF"/>
                </a:solidFill>
              </a:rPr>
              <a:t> </a:t>
            </a:r>
          </a:p>
          <a:p>
            <a:pPr marL="457200" marR="0" lvl="0" indent="-342900" algn="l" rtl="0">
              <a:lnSpc>
                <a:spcPct val="115000"/>
              </a:lnSpc>
              <a:spcBef>
                <a:spcPts val="0"/>
              </a:spcBef>
              <a:spcAft>
                <a:spcPts val="0"/>
              </a:spcAft>
              <a:buClr>
                <a:srgbClr val="FFFFFF"/>
              </a:buClr>
              <a:buSzPct val="100000"/>
              <a:buFont typeface="Arial"/>
              <a:buChar char="-"/>
            </a:pPr>
            <a:endParaRPr lang="en" sz="1800" b="0" i="0" u="none" strike="noStrike" cap="none" dirty="0" smtClean="0">
              <a:solidFill>
                <a:srgbClr val="FFFFFF"/>
              </a:solidFill>
              <a:latin typeface="Arial"/>
              <a:ea typeface="Arial"/>
              <a:cs typeface="Arial"/>
              <a:sym typeface="Arial"/>
            </a:endParaRPr>
          </a:p>
          <a:p>
            <a:pPr marL="457200" marR="0" lvl="0" indent="-342900" algn="l" rtl="0">
              <a:lnSpc>
                <a:spcPct val="115000"/>
              </a:lnSpc>
              <a:spcBef>
                <a:spcPts val="0"/>
              </a:spcBef>
              <a:spcAft>
                <a:spcPts val="0"/>
              </a:spcAft>
              <a:buClr>
                <a:srgbClr val="FFFFFF"/>
              </a:buClr>
              <a:buSzPct val="100000"/>
              <a:buFont typeface="Arial"/>
              <a:buChar char="-"/>
            </a:pPr>
            <a:endParaRPr lang="en" sz="1800" b="0" i="0" u="none" strike="noStrike" cap="none"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0" i="0" u="none" strike="noStrike" cap="none" dirty="0">
                <a:solidFill>
                  <a:srgbClr val="FFFFFF"/>
                </a:solidFill>
                <a:latin typeface="Arial"/>
                <a:ea typeface="Arial"/>
                <a:cs typeface="Arial"/>
                <a:sym typeface="Arial"/>
              </a:rPr>
              <a:t>MSRP </a:t>
            </a:r>
            <a:r>
              <a:rPr lang="en-US" sz="2800" b="0" i="0" u="none" strike="noStrike" cap="none" dirty="0">
                <a:solidFill>
                  <a:srgbClr val="FFFFFF"/>
                </a:solidFill>
                <a:latin typeface="Arial"/>
                <a:ea typeface="Arial"/>
                <a:cs typeface="Arial"/>
                <a:sym typeface="Arial"/>
              </a:rPr>
              <a:t>and Dealer Perspective </a:t>
            </a:r>
            <a:endParaRPr lang="en" sz="2800" b="0" i="0" u="none" strike="noStrike" cap="none" dirty="0">
              <a:solidFill>
                <a:srgbClr val="FFFFFF"/>
              </a:solidFill>
              <a:latin typeface="Arial"/>
              <a:ea typeface="Arial"/>
              <a:cs typeface="Arial"/>
              <a:sym typeface="Arial"/>
            </a:endParaRPr>
          </a:p>
        </p:txBody>
      </p:sp>
      <p:sp>
        <p:nvSpPr>
          <p:cNvPr id="124" name="Shape 124"/>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rgbClr val="FFFFFF"/>
              </a:buClr>
              <a:buSzPct val="100000"/>
              <a:buFont typeface="Arial"/>
              <a:buChar char="-"/>
            </a:pPr>
            <a:r>
              <a:rPr lang="en" sz="1800" b="0" i="0" u="none" strike="noStrike" cap="none" dirty="0">
                <a:solidFill>
                  <a:srgbClr val="FFFFFF"/>
                </a:solidFill>
                <a:latin typeface="Arial"/>
                <a:ea typeface="Arial"/>
                <a:cs typeface="Arial"/>
                <a:sym typeface="Arial"/>
              </a:rPr>
              <a:t>Final MSRP of the 2017 Zero Emission Sled was calculated to be </a:t>
            </a:r>
            <a:r>
              <a:rPr lang="en" sz="1800" b="0" i="0" u="none" strike="noStrike" cap="none" dirty="0" smtClean="0">
                <a:solidFill>
                  <a:srgbClr val="00FF00"/>
                </a:solidFill>
                <a:latin typeface="Arial"/>
                <a:ea typeface="Arial"/>
                <a:cs typeface="Arial"/>
                <a:sym typeface="Arial"/>
              </a:rPr>
              <a:t>$</a:t>
            </a:r>
            <a:r>
              <a:rPr lang="en" dirty="0" smtClean="0">
                <a:solidFill>
                  <a:srgbClr val="00FF00"/>
                </a:solidFill>
              </a:rPr>
              <a:t>18,071</a:t>
            </a:r>
          </a:p>
          <a:p>
            <a:pPr marL="914400" lvl="1" indent="-342900">
              <a:spcAft>
                <a:spcPts val="0"/>
              </a:spcAft>
              <a:buClr>
                <a:srgbClr val="FFFFFF"/>
              </a:buClr>
              <a:buSzPct val="100000"/>
              <a:buFont typeface="Arial"/>
              <a:buChar char="-"/>
            </a:pPr>
            <a:r>
              <a:rPr lang="en" dirty="0" smtClean="0">
                <a:solidFill>
                  <a:schemeClr val="bg1"/>
                </a:solidFill>
              </a:rPr>
              <a:t>Stock MSRP cost $8,399</a:t>
            </a:r>
          </a:p>
          <a:p>
            <a:pPr marL="914400" lvl="1" indent="-342900">
              <a:spcAft>
                <a:spcPts val="0"/>
              </a:spcAft>
              <a:buClr>
                <a:srgbClr val="FFFFFF"/>
              </a:buClr>
              <a:buSzPct val="100000"/>
              <a:buFont typeface="Arial"/>
              <a:buChar char="-"/>
            </a:pPr>
            <a:r>
              <a:rPr lang="en-US" dirty="0" smtClean="0">
                <a:solidFill>
                  <a:schemeClr val="bg1"/>
                </a:solidFill>
              </a:rPr>
              <a:t>P</a:t>
            </a:r>
            <a:r>
              <a:rPr lang="en" dirty="0" smtClean="0">
                <a:solidFill>
                  <a:schemeClr val="bg1"/>
                </a:solidFill>
              </a:rPr>
              <a:t>rice difference is consistent with increased cost of electric vehicles in the automotive industry</a:t>
            </a:r>
            <a:endParaRPr lang="en" dirty="0">
              <a:solidFill>
                <a:schemeClr val="bg1"/>
              </a:solidFill>
            </a:endParaRPr>
          </a:p>
          <a:p>
            <a:pPr marL="457200" marR="0" lvl="0" indent="-342900" algn="l" rtl="0">
              <a:lnSpc>
                <a:spcPct val="115000"/>
              </a:lnSpc>
              <a:spcBef>
                <a:spcPts val="0"/>
              </a:spcBef>
              <a:spcAft>
                <a:spcPts val="0"/>
              </a:spcAft>
              <a:buClr>
                <a:srgbClr val="FFFFFF"/>
              </a:buClr>
              <a:buSzPct val="100000"/>
              <a:buFont typeface="Arial"/>
              <a:buChar char="-"/>
            </a:pPr>
            <a:r>
              <a:rPr lang="en" sz="1800" b="0" i="0" u="none" strike="noStrike" cap="none" dirty="0">
                <a:solidFill>
                  <a:schemeClr val="bg1"/>
                </a:solidFill>
                <a:latin typeface="Arial"/>
                <a:ea typeface="Arial"/>
                <a:cs typeface="Arial"/>
                <a:sym typeface="Arial"/>
              </a:rPr>
              <a:t>Service</a:t>
            </a:r>
          </a:p>
          <a:p>
            <a:pPr marL="914400" lvl="1" indent="-342900">
              <a:spcAft>
                <a:spcPts val="0"/>
              </a:spcAft>
              <a:buClr>
                <a:srgbClr val="FFFFFF"/>
              </a:buClr>
              <a:buSzPct val="100000"/>
              <a:buFont typeface="Arial"/>
              <a:buChar char="-"/>
            </a:pPr>
            <a:r>
              <a:rPr lang="en-US" dirty="0">
                <a:solidFill>
                  <a:schemeClr val="bg1"/>
                </a:solidFill>
              </a:rPr>
              <a:t>C</a:t>
            </a:r>
            <a:r>
              <a:rPr lang="en" dirty="0">
                <a:solidFill>
                  <a:schemeClr val="bg1"/>
                </a:solidFill>
              </a:rPr>
              <a:t>lear Lexan </a:t>
            </a:r>
            <a:r>
              <a:rPr lang="en" dirty="0" smtClean="0">
                <a:solidFill>
                  <a:schemeClr val="bg1"/>
                </a:solidFill>
              </a:rPr>
              <a:t>construction </a:t>
            </a:r>
            <a:r>
              <a:rPr lang="en" dirty="0">
                <a:solidFill>
                  <a:schemeClr val="bg1"/>
                </a:solidFill>
              </a:rPr>
              <a:t>allows for </a:t>
            </a:r>
            <a:r>
              <a:rPr lang="en-US" dirty="0">
                <a:solidFill>
                  <a:schemeClr val="bg1"/>
                </a:solidFill>
              </a:rPr>
              <a:t>easy</a:t>
            </a:r>
            <a:r>
              <a:rPr lang="en" dirty="0">
                <a:solidFill>
                  <a:schemeClr val="bg1"/>
                </a:solidFill>
              </a:rPr>
              <a:t> inspection </a:t>
            </a:r>
            <a:endParaRPr lang="en" dirty="0" smtClean="0">
              <a:solidFill>
                <a:schemeClr val="bg1"/>
              </a:solidFill>
            </a:endParaRPr>
          </a:p>
          <a:p>
            <a:pPr marL="914400" lvl="1" indent="-342900">
              <a:spcAft>
                <a:spcPts val="0"/>
              </a:spcAft>
              <a:buClr>
                <a:srgbClr val="FFFFFF"/>
              </a:buClr>
              <a:buSzPct val="100000"/>
              <a:buFont typeface="Arial"/>
              <a:buChar char="-"/>
            </a:pPr>
            <a:r>
              <a:rPr lang="en" b="0" i="0" u="none" strike="noStrike" cap="none" dirty="0" smtClean="0">
                <a:solidFill>
                  <a:schemeClr val="bg1"/>
                </a:solidFill>
                <a:latin typeface="Arial"/>
                <a:ea typeface="Arial"/>
                <a:cs typeface="Arial"/>
                <a:sym typeface="Arial"/>
              </a:rPr>
              <a:t>Maintenance Disconnects allow safe working conditions</a:t>
            </a:r>
          </a:p>
          <a:p>
            <a:pPr marL="914400" lvl="1" indent="-342900">
              <a:spcAft>
                <a:spcPts val="0"/>
              </a:spcAft>
              <a:buClr>
                <a:srgbClr val="FFFFFF"/>
              </a:buClr>
              <a:buSzPct val="100000"/>
              <a:buFont typeface="Arial"/>
              <a:buChar char="-"/>
            </a:pPr>
            <a:r>
              <a:rPr lang="en" dirty="0" smtClean="0">
                <a:solidFill>
                  <a:schemeClr val="bg1"/>
                </a:solidFill>
              </a:rPr>
              <a:t>No structural Chassis modifications, parts and service for non electrical components are readily available and established</a:t>
            </a:r>
          </a:p>
          <a:p>
            <a:pPr marL="914400" lvl="1" indent="-342900">
              <a:spcAft>
                <a:spcPts val="0"/>
              </a:spcAft>
              <a:buClr>
                <a:srgbClr val="FFFFFF"/>
              </a:buClr>
              <a:buSzPct val="100000"/>
              <a:buFont typeface="Arial"/>
              <a:buChar char="-"/>
            </a:pPr>
            <a:r>
              <a:rPr lang="en" b="0" i="0" u="none" strike="noStrike" cap="none" dirty="0" smtClean="0">
                <a:solidFill>
                  <a:schemeClr val="bg1"/>
                </a:solidFill>
                <a:latin typeface="Arial"/>
                <a:ea typeface="Arial"/>
                <a:cs typeface="Arial"/>
                <a:sym typeface="Arial"/>
              </a:rPr>
              <a:t>Modular Design lowers service time and complexity, reducing the risk of reassembly </a:t>
            </a:r>
            <a:r>
              <a:rPr lang="en" b="0" i="0" u="none" strike="noStrike" cap="none" dirty="0" smtClean="0">
                <a:solidFill>
                  <a:schemeClr val="bg1"/>
                </a:solidFill>
                <a:latin typeface="Arial"/>
                <a:ea typeface="Arial"/>
                <a:cs typeface="Arial"/>
                <a:sym typeface="Arial"/>
              </a:rPr>
              <a:t>errors</a:t>
            </a:r>
            <a:endParaRPr lang="en" b="0" i="0" u="none" strike="noStrike" cap="none" dirty="0" smtClean="0">
              <a:solidFill>
                <a:schemeClr val="bg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0" i="0" u="none" strike="noStrike" cap="none">
                <a:solidFill>
                  <a:srgbClr val="FFFFFF"/>
                </a:solidFill>
                <a:latin typeface="Arial"/>
                <a:ea typeface="Arial"/>
                <a:cs typeface="Arial"/>
                <a:sym typeface="Arial"/>
              </a:rPr>
              <a:t>Conclusion</a:t>
            </a:r>
          </a:p>
        </p:txBody>
      </p:sp>
      <p:sp>
        <p:nvSpPr>
          <p:cNvPr id="130" name="Shape 130"/>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1000"/>
              </a:spcAft>
              <a:buClr>
                <a:srgbClr val="FFFFFF"/>
              </a:buClr>
              <a:buSzPct val="100000"/>
              <a:buFont typeface="Arial"/>
              <a:buChar char="-"/>
            </a:pPr>
            <a:r>
              <a:rPr lang="en" dirty="0" smtClean="0">
                <a:solidFill>
                  <a:srgbClr val="FFFFFF"/>
                </a:solidFill>
              </a:rPr>
              <a:t>Using a permanent magnet AC motor and Lithium Ion Batteries, a 14.3 mile average range was measured</a:t>
            </a:r>
          </a:p>
          <a:p>
            <a:pPr marL="457200" marR="0" lvl="0" indent="-342900" algn="l" rtl="0">
              <a:lnSpc>
                <a:spcPct val="115000"/>
              </a:lnSpc>
              <a:spcBef>
                <a:spcPts val="0"/>
              </a:spcBef>
              <a:spcAft>
                <a:spcPts val="1000"/>
              </a:spcAft>
              <a:buClr>
                <a:srgbClr val="FFFFFF"/>
              </a:buClr>
              <a:buSzPct val="100000"/>
              <a:buFont typeface="Arial"/>
              <a:buChar char="-"/>
            </a:pPr>
            <a:r>
              <a:rPr lang="en-US" dirty="0" smtClean="0">
                <a:solidFill>
                  <a:srgbClr val="FFFFFF"/>
                </a:solidFill>
              </a:rPr>
              <a:t>A</a:t>
            </a:r>
            <a:r>
              <a:rPr lang="en" dirty="0" smtClean="0">
                <a:solidFill>
                  <a:srgbClr val="FFFFFF"/>
                </a:solidFill>
              </a:rPr>
              <a:t>t 669 Lbs, the snowmobile remains menuverable without sacrificing traction.</a:t>
            </a:r>
          </a:p>
          <a:p>
            <a:pPr marL="457200" marR="0" lvl="0" indent="-342900" algn="l" rtl="0">
              <a:lnSpc>
                <a:spcPct val="115000"/>
              </a:lnSpc>
              <a:spcBef>
                <a:spcPts val="0"/>
              </a:spcBef>
              <a:spcAft>
                <a:spcPts val="1000"/>
              </a:spcAft>
              <a:buClr>
                <a:srgbClr val="FFFFFF"/>
              </a:buClr>
              <a:buSzPct val="100000"/>
              <a:buFont typeface="Arial"/>
              <a:buChar char="-"/>
            </a:pPr>
            <a:r>
              <a:rPr lang="en-US" dirty="0" smtClean="0">
                <a:solidFill>
                  <a:srgbClr val="FFFFFF"/>
                </a:solidFill>
              </a:rPr>
              <a:t>Electrical and Mechanical components can be installed without chassis modifications</a:t>
            </a:r>
            <a:r>
              <a:rPr lang="en-US" dirty="0" smtClean="0">
                <a:solidFill>
                  <a:srgbClr val="FFFFFF"/>
                </a:solidFill>
              </a:rPr>
              <a:t>.</a:t>
            </a:r>
          </a:p>
          <a:p>
            <a:pPr marL="914400" lvl="1" indent="-342900">
              <a:spcAft>
                <a:spcPts val="1000"/>
              </a:spcAft>
              <a:buClr>
                <a:srgbClr val="FFFFFF"/>
              </a:buClr>
              <a:buSzPct val="100000"/>
              <a:buFont typeface="Arial"/>
              <a:buChar char="-"/>
            </a:pPr>
            <a:r>
              <a:rPr lang="en" dirty="0">
                <a:solidFill>
                  <a:schemeClr val="bg1"/>
                </a:solidFill>
              </a:rPr>
              <a:t>C</a:t>
            </a:r>
            <a:r>
              <a:rPr lang="en" dirty="0" smtClean="0">
                <a:solidFill>
                  <a:schemeClr val="bg1"/>
                </a:solidFill>
              </a:rPr>
              <a:t>an </a:t>
            </a:r>
            <a:r>
              <a:rPr lang="en" dirty="0">
                <a:solidFill>
                  <a:schemeClr val="bg1"/>
                </a:solidFill>
              </a:rPr>
              <a:t>be packaged as a kit to convert existing snowmobiles</a:t>
            </a:r>
            <a:r>
              <a:rPr lang="en" dirty="0" smtClean="0">
                <a:solidFill>
                  <a:schemeClr val="bg1"/>
                </a:solidFill>
              </a:rPr>
              <a:t>.</a:t>
            </a:r>
            <a:endParaRPr lang="en-US" dirty="0" smtClean="0">
              <a:solidFill>
                <a:srgbClr val="FFFFFF"/>
              </a:solidFill>
            </a:endParaRPr>
          </a:p>
          <a:p>
            <a:pPr marL="457200" marR="0" lvl="0" indent="-342900" algn="l" rtl="0">
              <a:lnSpc>
                <a:spcPct val="115000"/>
              </a:lnSpc>
              <a:spcBef>
                <a:spcPts val="0"/>
              </a:spcBef>
              <a:spcAft>
                <a:spcPts val="1000"/>
              </a:spcAft>
              <a:buClr>
                <a:srgbClr val="FFFFFF"/>
              </a:buClr>
              <a:buSzPct val="100000"/>
              <a:buFont typeface="Arial"/>
              <a:buChar char="-"/>
            </a:pPr>
            <a:r>
              <a:rPr lang="en-US" dirty="0" smtClean="0">
                <a:solidFill>
                  <a:srgbClr val="FFFFFF"/>
                </a:solidFill>
              </a:rPr>
              <a:t>Design allows for use of existing service centers.</a:t>
            </a:r>
          </a:p>
          <a:p>
            <a:pPr marL="457200" marR="0" lvl="0" indent="-342900" algn="l" rtl="0">
              <a:lnSpc>
                <a:spcPct val="115000"/>
              </a:lnSpc>
              <a:spcBef>
                <a:spcPts val="0"/>
              </a:spcBef>
              <a:spcAft>
                <a:spcPts val="1000"/>
              </a:spcAft>
              <a:buClr>
                <a:srgbClr val="FFFFFF"/>
              </a:buClr>
              <a:buSzPct val="100000"/>
              <a:buFont typeface="Arial"/>
              <a:buChar char="-"/>
            </a:pPr>
            <a:endParaRPr lang="en-US" dirty="0" smtClean="0">
              <a:solidFill>
                <a:srgbClr val="FFFFFF"/>
              </a:solidFill>
            </a:endParaRPr>
          </a:p>
          <a:p>
            <a:pPr marL="457200" marR="0" lvl="0" indent="-342900" algn="l" rtl="0">
              <a:lnSpc>
                <a:spcPct val="115000"/>
              </a:lnSpc>
              <a:spcBef>
                <a:spcPts val="0"/>
              </a:spcBef>
              <a:spcAft>
                <a:spcPts val="1000"/>
              </a:spcAft>
              <a:buClr>
                <a:srgbClr val="FFFFFF"/>
              </a:buClr>
              <a:buSzPct val="100000"/>
              <a:buFont typeface="Arial"/>
              <a:buChar char="-"/>
            </a:pPr>
            <a:endParaRPr lang="en" dirty="0" smtClean="0">
              <a:solidFill>
                <a:srgbClr val="FFFFFF"/>
              </a:solidFill>
            </a:endParaRPr>
          </a:p>
          <a:p>
            <a:pPr marL="914400" lvl="1" indent="-342900">
              <a:spcAft>
                <a:spcPts val="1000"/>
              </a:spcAft>
              <a:buClr>
                <a:srgbClr val="FFFFFF"/>
              </a:buClr>
              <a:buSzPct val="100000"/>
              <a:buFont typeface="Arial"/>
              <a:buChar char="-"/>
            </a:pPr>
            <a:endParaRPr lang="en" dirty="0" smtClean="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0" i="0" u="none" strike="noStrike" cap="none">
                <a:solidFill>
                  <a:srgbClr val="FFFFFF"/>
                </a:solidFill>
                <a:latin typeface="Arial"/>
                <a:ea typeface="Arial"/>
                <a:cs typeface="Arial"/>
                <a:sym typeface="Arial"/>
              </a:rPr>
              <a:t>Specail Thanks To:</a:t>
            </a:r>
          </a:p>
        </p:txBody>
      </p:sp>
      <p:pic>
        <p:nvPicPr>
          <p:cNvPr id="136" name="Shape 136" descr="http://www.carlogos.org/logo/Ford-logo-2003-1366x768.png"/>
          <p:cNvPicPr preferRelativeResize="0"/>
          <p:nvPr/>
        </p:nvPicPr>
        <p:blipFill rotWithShape="1">
          <a:blip r:embed="rId3">
            <a:alphaModFix/>
          </a:blip>
          <a:srcRect/>
          <a:stretch/>
        </p:blipFill>
        <p:spPr>
          <a:xfrm>
            <a:off x="3758089" y="894148"/>
            <a:ext cx="2465472" cy="1386152"/>
          </a:xfrm>
          <a:prstGeom prst="rect">
            <a:avLst/>
          </a:prstGeom>
          <a:noFill/>
          <a:ln>
            <a:noFill/>
          </a:ln>
        </p:spPr>
      </p:pic>
      <p:pic>
        <p:nvPicPr>
          <p:cNvPr id="137" name="Shape 137"/>
          <p:cNvPicPr preferRelativeResize="0"/>
          <p:nvPr/>
        </p:nvPicPr>
        <p:blipFill rotWithShape="1">
          <a:blip r:embed="rId4">
            <a:alphaModFix/>
          </a:blip>
          <a:srcRect/>
          <a:stretch/>
        </p:blipFill>
        <p:spPr>
          <a:xfrm>
            <a:off x="4459228" y="2056136"/>
            <a:ext cx="1063194" cy="1063194"/>
          </a:xfrm>
          <a:prstGeom prst="rect">
            <a:avLst/>
          </a:prstGeom>
          <a:noFill/>
          <a:ln>
            <a:noFill/>
          </a:ln>
        </p:spPr>
      </p:pic>
      <p:pic>
        <p:nvPicPr>
          <p:cNvPr id="138" name="Shape 138" descr="http://brand.polaris.com/wp-content/uploads/2015/11/Polaris_corpId_logos_flat_696x150.png"/>
          <p:cNvPicPr preferRelativeResize="0"/>
          <p:nvPr/>
        </p:nvPicPr>
        <p:blipFill rotWithShape="1">
          <a:blip r:embed="rId5">
            <a:alphaModFix/>
          </a:blip>
          <a:srcRect/>
          <a:stretch/>
        </p:blipFill>
        <p:spPr>
          <a:xfrm>
            <a:off x="106806" y="1109020"/>
            <a:ext cx="3636137" cy="783650"/>
          </a:xfrm>
          <a:prstGeom prst="rect">
            <a:avLst/>
          </a:prstGeom>
          <a:noFill/>
          <a:ln>
            <a:noFill/>
          </a:ln>
        </p:spPr>
      </p:pic>
      <p:pic>
        <p:nvPicPr>
          <p:cNvPr id="139" name="Shape 139" descr="Image result for brammo logo"/>
          <p:cNvPicPr preferRelativeResize="0"/>
          <p:nvPr/>
        </p:nvPicPr>
        <p:blipFill rotWithShape="1">
          <a:blip r:embed="rId6">
            <a:alphaModFix/>
          </a:blip>
          <a:srcRect/>
          <a:stretch/>
        </p:blipFill>
        <p:spPr>
          <a:xfrm>
            <a:off x="1262920" y="1892669"/>
            <a:ext cx="1203691" cy="1195719"/>
          </a:xfrm>
          <a:prstGeom prst="rect">
            <a:avLst/>
          </a:prstGeom>
          <a:noFill/>
          <a:ln>
            <a:noFill/>
          </a:ln>
        </p:spPr>
      </p:pic>
      <p:pic>
        <p:nvPicPr>
          <p:cNvPr id="140" name="Shape 140" descr="Image result for te connectivity logo"/>
          <p:cNvPicPr preferRelativeResize="0"/>
          <p:nvPr/>
        </p:nvPicPr>
        <p:blipFill rotWithShape="1">
          <a:blip r:embed="rId7">
            <a:alphaModFix/>
          </a:blip>
          <a:srcRect/>
          <a:stretch/>
        </p:blipFill>
        <p:spPr>
          <a:xfrm>
            <a:off x="844457" y="3893255"/>
            <a:ext cx="1860229" cy="1240151"/>
          </a:xfrm>
          <a:prstGeom prst="rect">
            <a:avLst/>
          </a:prstGeom>
          <a:noFill/>
          <a:ln>
            <a:noFill/>
          </a:ln>
        </p:spPr>
      </p:pic>
      <p:pic>
        <p:nvPicPr>
          <p:cNvPr id="141" name="Shape 141" descr="Related image"/>
          <p:cNvPicPr preferRelativeResize="0"/>
          <p:nvPr/>
        </p:nvPicPr>
        <p:blipFill rotWithShape="1">
          <a:blip r:embed="rId8">
            <a:alphaModFix/>
          </a:blip>
          <a:srcRect/>
          <a:stretch/>
        </p:blipFill>
        <p:spPr>
          <a:xfrm>
            <a:off x="780189" y="3256881"/>
            <a:ext cx="2169151" cy="647189"/>
          </a:xfrm>
          <a:prstGeom prst="rect">
            <a:avLst/>
          </a:prstGeom>
          <a:noFill/>
          <a:ln>
            <a:noFill/>
          </a:ln>
        </p:spPr>
      </p:pic>
      <p:pic>
        <p:nvPicPr>
          <p:cNvPr id="142" name="Shape 142" descr="Image result for denso logo"/>
          <p:cNvPicPr preferRelativeResize="0"/>
          <p:nvPr/>
        </p:nvPicPr>
        <p:blipFill rotWithShape="1">
          <a:blip r:embed="rId9">
            <a:alphaModFix/>
          </a:blip>
          <a:srcRect/>
          <a:stretch/>
        </p:blipFill>
        <p:spPr>
          <a:xfrm>
            <a:off x="696010" y="5111410"/>
            <a:ext cx="2157124" cy="431845"/>
          </a:xfrm>
          <a:prstGeom prst="rect">
            <a:avLst/>
          </a:prstGeom>
          <a:noFill/>
          <a:ln>
            <a:noFill/>
          </a:ln>
        </p:spPr>
      </p:pic>
      <p:pic>
        <p:nvPicPr>
          <p:cNvPr id="143" name="Shape 143" descr="Image result for fiat chrysler logo transparent"/>
          <p:cNvPicPr preferRelativeResize="0"/>
          <p:nvPr/>
        </p:nvPicPr>
        <p:blipFill rotWithShape="1">
          <a:blip r:embed="rId10">
            <a:alphaModFix/>
          </a:blip>
          <a:srcRect/>
          <a:stretch/>
        </p:blipFill>
        <p:spPr>
          <a:xfrm>
            <a:off x="3929673" y="4093746"/>
            <a:ext cx="2122303" cy="809758"/>
          </a:xfrm>
          <a:prstGeom prst="rect">
            <a:avLst/>
          </a:prstGeom>
          <a:noFill/>
          <a:ln>
            <a:noFill/>
          </a:ln>
        </p:spPr>
      </p:pic>
      <p:pic>
        <p:nvPicPr>
          <p:cNvPr id="144" name="Shape 144" descr="Related image"/>
          <p:cNvPicPr preferRelativeResize="0"/>
          <p:nvPr/>
        </p:nvPicPr>
        <p:blipFill rotWithShape="1">
          <a:blip r:embed="rId11">
            <a:alphaModFix/>
          </a:blip>
          <a:srcRect/>
          <a:stretch/>
        </p:blipFill>
        <p:spPr>
          <a:xfrm>
            <a:off x="6897471" y="2398786"/>
            <a:ext cx="1717190" cy="1166393"/>
          </a:xfrm>
          <a:prstGeom prst="rect">
            <a:avLst/>
          </a:prstGeom>
          <a:noFill/>
          <a:ln>
            <a:noFill/>
          </a:ln>
        </p:spPr>
      </p:pic>
      <p:pic>
        <p:nvPicPr>
          <p:cNvPr id="145" name="Shape 145" descr="Image result for milwaukee logo"/>
          <p:cNvPicPr preferRelativeResize="0"/>
          <p:nvPr/>
        </p:nvPicPr>
        <p:blipFill rotWithShape="1">
          <a:blip r:embed="rId12">
            <a:alphaModFix/>
          </a:blip>
          <a:srcRect/>
          <a:stretch/>
        </p:blipFill>
        <p:spPr>
          <a:xfrm>
            <a:off x="6953517" y="4417807"/>
            <a:ext cx="1605098" cy="1125449"/>
          </a:xfrm>
          <a:prstGeom prst="rect">
            <a:avLst/>
          </a:prstGeom>
          <a:noFill/>
          <a:ln>
            <a:noFill/>
          </a:ln>
        </p:spPr>
      </p:pic>
      <p:pic>
        <p:nvPicPr>
          <p:cNvPr id="146" name="Shape 146" descr="Image result for nexteer logo"/>
          <p:cNvPicPr preferRelativeResize="0"/>
          <p:nvPr/>
        </p:nvPicPr>
        <p:blipFill rotWithShape="1">
          <a:blip r:embed="rId13">
            <a:alphaModFix/>
          </a:blip>
          <a:srcRect/>
          <a:stretch/>
        </p:blipFill>
        <p:spPr>
          <a:xfrm>
            <a:off x="6620750" y="3736235"/>
            <a:ext cx="2270632" cy="440570"/>
          </a:xfrm>
          <a:prstGeom prst="rect">
            <a:avLst/>
          </a:prstGeom>
          <a:noFill/>
          <a:ln>
            <a:noFill/>
          </a:ln>
        </p:spPr>
      </p:pic>
      <p:pic>
        <p:nvPicPr>
          <p:cNvPr id="147" name="Shape 147" descr="Image result for mitsubishi electric logo"/>
          <p:cNvPicPr preferRelativeResize="0"/>
          <p:nvPr/>
        </p:nvPicPr>
        <p:blipFill rotWithShape="1">
          <a:blip r:embed="rId14">
            <a:alphaModFix/>
          </a:blip>
          <a:srcRect/>
          <a:stretch/>
        </p:blipFill>
        <p:spPr>
          <a:xfrm>
            <a:off x="3886528" y="3263875"/>
            <a:ext cx="2131987" cy="633199"/>
          </a:xfrm>
          <a:prstGeom prst="rect">
            <a:avLst/>
          </a:prstGeom>
          <a:noFill/>
          <a:ln>
            <a:noFill/>
          </a:ln>
        </p:spPr>
      </p:pic>
      <p:pic>
        <p:nvPicPr>
          <p:cNvPr id="148" name="Shape 148" descr="Image result for meritor logo transparent"/>
          <p:cNvPicPr preferRelativeResize="0"/>
          <p:nvPr/>
        </p:nvPicPr>
        <p:blipFill rotWithShape="1">
          <a:blip r:embed="rId15">
            <a:alphaModFix/>
          </a:blip>
          <a:srcRect/>
          <a:stretch/>
        </p:blipFill>
        <p:spPr>
          <a:xfrm>
            <a:off x="3704639" y="5100173"/>
            <a:ext cx="2495767" cy="496778"/>
          </a:xfrm>
          <a:prstGeom prst="rect">
            <a:avLst/>
          </a:prstGeom>
          <a:noFill/>
          <a:ln>
            <a:noFill/>
          </a:ln>
        </p:spPr>
      </p:pic>
      <p:pic>
        <p:nvPicPr>
          <p:cNvPr id="149" name="Shape 149" descr="Image result for sae international logo transparent"/>
          <p:cNvPicPr preferRelativeResize="0"/>
          <p:nvPr/>
        </p:nvPicPr>
        <p:blipFill rotWithShape="1">
          <a:blip r:embed="rId16">
            <a:alphaModFix/>
          </a:blip>
          <a:srcRect/>
          <a:stretch/>
        </p:blipFill>
        <p:spPr>
          <a:xfrm>
            <a:off x="6698832" y="1024129"/>
            <a:ext cx="2086517" cy="160244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84852" y="1551063"/>
            <a:ext cx="8520599" cy="11222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600" b="0" i="0" u="none" strike="noStrike" cap="none">
                <a:solidFill>
                  <a:schemeClr val="lt1"/>
                </a:solidFill>
                <a:latin typeface="Arial"/>
                <a:ea typeface="Arial"/>
                <a:cs typeface="Arial"/>
                <a:sym typeface="Arial"/>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0" i="0" u="none" strike="noStrike" cap="none" dirty="0">
                <a:solidFill>
                  <a:srgbClr val="FFFFFF"/>
                </a:solidFill>
                <a:latin typeface="Arial"/>
                <a:ea typeface="Arial"/>
                <a:cs typeface="Arial"/>
                <a:sym typeface="Arial"/>
              </a:rPr>
              <a:t>Overview</a:t>
            </a:r>
          </a:p>
        </p:txBody>
      </p:sp>
      <p:sp>
        <p:nvSpPr>
          <p:cNvPr id="61" name="Shape 61"/>
          <p:cNvSpPr txBox="1">
            <a:spLocks noGrp="1"/>
          </p:cNvSpPr>
          <p:nvPr>
            <p:ph type="body" idx="1"/>
          </p:nvPr>
        </p:nvSpPr>
        <p:spPr>
          <a:xfrm>
            <a:off x="311699" y="1195257"/>
            <a:ext cx="8520599" cy="4555199"/>
          </a:xfrm>
          <a:prstGeom prst="rect">
            <a:avLst/>
          </a:prstGeom>
          <a:noFill/>
          <a:ln>
            <a:noFill/>
          </a:ln>
        </p:spPr>
        <p:txBody>
          <a:bodyPr lIns="91425" tIns="91425" rIns="91425" bIns="91425" anchor="t" anchorCtr="0">
            <a:noAutofit/>
          </a:bodyPr>
          <a:lstStyle/>
          <a:p>
            <a:pPr marL="514350" marR="0" lvl="0" indent="-285750" algn="l" rtl="0">
              <a:lnSpc>
                <a:spcPct val="115000"/>
              </a:lnSpc>
              <a:spcBef>
                <a:spcPts val="0"/>
              </a:spcBef>
              <a:spcAft>
                <a:spcPts val="0"/>
              </a:spcAft>
              <a:buClr>
                <a:srgbClr val="FFFFFF"/>
              </a:buClr>
              <a:buSzPct val="100000"/>
              <a:buFont typeface="Arial"/>
              <a:buChar char="-"/>
            </a:pPr>
            <a:r>
              <a:rPr lang="en" dirty="0" smtClean="0">
                <a:solidFill>
                  <a:srgbClr val="FFFFFF"/>
                </a:solidFill>
              </a:rPr>
              <a:t>Concept &amp; Objectives</a:t>
            </a:r>
            <a:endParaRPr lang="en" sz="1800" b="0" i="0" u="none" strike="noStrike" cap="none" dirty="0">
              <a:solidFill>
                <a:srgbClr val="FFFFFF"/>
              </a:solidFill>
              <a:latin typeface="Arial"/>
              <a:ea typeface="Arial"/>
              <a:cs typeface="Arial"/>
              <a:sym typeface="Arial"/>
            </a:endParaRPr>
          </a:p>
          <a:p>
            <a:pPr marL="457200" lvl="0" indent="-228600">
              <a:spcBef>
                <a:spcPts val="1600"/>
              </a:spcBef>
              <a:spcAft>
                <a:spcPts val="0"/>
              </a:spcAft>
              <a:buClr>
                <a:srgbClr val="FFFFFF"/>
              </a:buClr>
              <a:buSzPct val="100000"/>
              <a:buFont typeface="Arial"/>
              <a:buChar char="-"/>
            </a:pPr>
            <a:r>
              <a:rPr lang="en" dirty="0">
                <a:solidFill>
                  <a:srgbClr val="FFFFFF"/>
                </a:solidFill>
              </a:rPr>
              <a:t>Componet Overview</a:t>
            </a:r>
            <a:endParaRPr lang="en" b="0" i="0" u="none" strike="noStrike" cap="none" dirty="0">
              <a:solidFill>
                <a:srgbClr val="FFFFFF"/>
              </a:solidFill>
              <a:latin typeface="Arial"/>
              <a:ea typeface="Arial"/>
              <a:cs typeface="Arial"/>
              <a:sym typeface="Arial"/>
            </a:endParaRPr>
          </a:p>
          <a:p>
            <a:pPr marL="457200" marR="0" lvl="0" indent="-228600" algn="l" rtl="0">
              <a:lnSpc>
                <a:spcPct val="115000"/>
              </a:lnSpc>
              <a:spcBef>
                <a:spcPts val="1600"/>
              </a:spcBef>
              <a:spcAft>
                <a:spcPts val="0"/>
              </a:spcAft>
              <a:buClr>
                <a:srgbClr val="FFFFFF"/>
              </a:buClr>
              <a:buSzPct val="100000"/>
              <a:buFont typeface="Arial"/>
              <a:buChar char="-"/>
            </a:pPr>
            <a:r>
              <a:rPr lang="en" dirty="0">
                <a:solidFill>
                  <a:srgbClr val="FFFFFF"/>
                </a:solidFill>
              </a:rPr>
              <a:t>Design</a:t>
            </a:r>
          </a:p>
          <a:p>
            <a:pPr marL="914400" lvl="1" indent="-228600">
              <a:spcBef>
                <a:spcPts val="1600"/>
              </a:spcBef>
              <a:spcAft>
                <a:spcPts val="0"/>
              </a:spcAft>
              <a:buClr>
                <a:srgbClr val="FFFFFF"/>
              </a:buClr>
              <a:buSzPct val="100000"/>
              <a:buFont typeface="Arial"/>
              <a:buChar char="-"/>
            </a:pPr>
            <a:r>
              <a:rPr lang="en" b="0" i="0" u="none" strike="noStrike" cap="none" dirty="0">
                <a:solidFill>
                  <a:srgbClr val="FFFFFF"/>
                </a:solidFill>
                <a:latin typeface="Arial"/>
                <a:ea typeface="Arial"/>
                <a:cs typeface="Arial"/>
                <a:sym typeface="Arial"/>
              </a:rPr>
              <a:t>Battery </a:t>
            </a:r>
            <a:r>
              <a:rPr lang="en" dirty="0">
                <a:solidFill>
                  <a:srgbClr val="FFFFFF"/>
                </a:solidFill>
              </a:rPr>
              <a:t>S</a:t>
            </a:r>
            <a:r>
              <a:rPr lang="en" dirty="0" smtClean="0">
                <a:solidFill>
                  <a:srgbClr val="FFFFFF"/>
                </a:solidFill>
              </a:rPr>
              <a:t>ystem and Housing</a:t>
            </a:r>
            <a:endParaRPr lang="en" b="0" i="0" u="none" strike="noStrike" cap="none" dirty="0">
              <a:solidFill>
                <a:srgbClr val="FFFFFF"/>
              </a:solidFill>
              <a:latin typeface="Arial"/>
              <a:ea typeface="Arial"/>
              <a:cs typeface="Arial"/>
              <a:sym typeface="Arial"/>
            </a:endParaRPr>
          </a:p>
          <a:p>
            <a:pPr marL="914400" lvl="1" indent="-228600">
              <a:spcBef>
                <a:spcPts val="1600"/>
              </a:spcBef>
              <a:spcAft>
                <a:spcPts val="0"/>
              </a:spcAft>
              <a:buClr>
                <a:srgbClr val="FFFFFF"/>
              </a:buClr>
              <a:buSzPct val="100000"/>
              <a:buFont typeface="Arial"/>
              <a:buChar char="-"/>
            </a:pPr>
            <a:r>
              <a:rPr lang="en" dirty="0" smtClean="0">
                <a:solidFill>
                  <a:srgbClr val="FFFFFF"/>
                </a:solidFill>
              </a:rPr>
              <a:t>Motor and Drivetrain</a:t>
            </a:r>
            <a:endParaRPr lang="en" dirty="0">
              <a:solidFill>
                <a:srgbClr val="FFFFFF"/>
              </a:solidFill>
            </a:endParaRPr>
          </a:p>
          <a:p>
            <a:pPr marL="914400" lvl="1" indent="-228600">
              <a:spcBef>
                <a:spcPts val="1600"/>
              </a:spcBef>
              <a:spcAft>
                <a:spcPts val="0"/>
              </a:spcAft>
              <a:buClr>
                <a:srgbClr val="FFFFFF"/>
              </a:buClr>
              <a:buSzPct val="100000"/>
              <a:buFont typeface="Arial"/>
              <a:buChar char="-"/>
            </a:pPr>
            <a:r>
              <a:rPr lang="en" b="0" i="0" u="none" strike="noStrike" cap="none" dirty="0">
                <a:solidFill>
                  <a:srgbClr val="FFFFFF"/>
                </a:solidFill>
                <a:latin typeface="Arial"/>
                <a:ea typeface="Arial"/>
                <a:cs typeface="Arial"/>
                <a:sym typeface="Arial"/>
              </a:rPr>
              <a:t>Cooling System</a:t>
            </a:r>
          </a:p>
          <a:p>
            <a:pPr marL="457200" marR="0" lvl="0" indent="-228600" algn="l" rtl="0">
              <a:lnSpc>
                <a:spcPct val="115000"/>
              </a:lnSpc>
              <a:spcBef>
                <a:spcPts val="1600"/>
              </a:spcBef>
              <a:spcAft>
                <a:spcPts val="0"/>
              </a:spcAft>
              <a:buClr>
                <a:srgbClr val="FFFFFF"/>
              </a:buClr>
              <a:buSzPct val="100000"/>
              <a:buFont typeface="Arial"/>
              <a:buChar char="-"/>
            </a:pPr>
            <a:r>
              <a:rPr lang="en" dirty="0">
                <a:solidFill>
                  <a:srgbClr val="FFFFFF"/>
                </a:solidFill>
              </a:rPr>
              <a:t>Range and Performance </a:t>
            </a:r>
          </a:p>
          <a:p>
            <a:pPr marL="457200" marR="0" lvl="0" indent="-228600" algn="l" rtl="0">
              <a:lnSpc>
                <a:spcPct val="115000"/>
              </a:lnSpc>
              <a:spcBef>
                <a:spcPts val="1600"/>
              </a:spcBef>
              <a:spcAft>
                <a:spcPts val="0"/>
              </a:spcAft>
              <a:buClr>
                <a:srgbClr val="FFFFFF"/>
              </a:buClr>
              <a:buSzPct val="100000"/>
              <a:buFont typeface="Arial"/>
              <a:buChar char="-"/>
            </a:pPr>
            <a:r>
              <a:rPr lang="en" sz="1800" b="0" i="0" u="none" strike="noStrike" cap="none" dirty="0">
                <a:solidFill>
                  <a:srgbClr val="FFFFFF"/>
                </a:solidFill>
                <a:latin typeface="Arial"/>
                <a:ea typeface="Arial"/>
                <a:cs typeface="Arial"/>
                <a:sym typeface="Arial"/>
              </a:rPr>
              <a:t>Enviromental Impact </a:t>
            </a:r>
          </a:p>
          <a:p>
            <a:pPr marL="457200" marR="0" lvl="0" indent="-228600" algn="l" rtl="0">
              <a:lnSpc>
                <a:spcPct val="115000"/>
              </a:lnSpc>
              <a:spcBef>
                <a:spcPts val="1600"/>
              </a:spcBef>
              <a:spcAft>
                <a:spcPts val="0"/>
              </a:spcAft>
              <a:buClr>
                <a:srgbClr val="FFFFFF"/>
              </a:buClr>
              <a:buSzPct val="100000"/>
              <a:buFont typeface="Arial"/>
              <a:buChar char="-"/>
            </a:pPr>
            <a:r>
              <a:rPr lang="en" dirty="0">
                <a:solidFill>
                  <a:srgbClr val="FFFFFF"/>
                </a:solidFill>
              </a:rPr>
              <a:t>MSRP and Dealer Perspective </a:t>
            </a:r>
            <a:endParaRPr lang="en" sz="1800" b="0" i="0" u="none" strike="noStrike" cap="none"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0" i="0" u="none" strike="noStrike" cap="none">
                <a:solidFill>
                  <a:srgbClr val="FFFFFF"/>
                </a:solidFill>
                <a:latin typeface="Arial"/>
                <a:ea typeface="Arial"/>
                <a:cs typeface="Arial"/>
                <a:sym typeface="Arial"/>
              </a:rPr>
              <a:t>Introduction</a:t>
            </a:r>
          </a:p>
        </p:txBody>
      </p:sp>
      <p:sp>
        <p:nvSpPr>
          <p:cNvPr id="67" name="Shape 67"/>
          <p:cNvSpPr txBox="1">
            <a:spLocks noGrp="1"/>
          </p:cNvSpPr>
          <p:nvPr>
            <p:ph type="body" idx="1"/>
          </p:nvPr>
        </p:nvSpPr>
        <p:spPr>
          <a:xfrm>
            <a:off x="311699" y="1219641"/>
            <a:ext cx="8520599" cy="4555199"/>
          </a:xfrm>
          <a:prstGeom prst="rect">
            <a:avLst/>
          </a:prstGeom>
          <a:noFill/>
          <a:ln>
            <a:noFill/>
          </a:ln>
        </p:spPr>
        <p:txBody>
          <a:bodyPr lIns="91425" tIns="91425" rIns="91425" bIns="91425" anchor="t" anchorCtr="0">
            <a:noAutofit/>
          </a:bodyPr>
          <a:lstStyle/>
          <a:p>
            <a:pPr marL="457200" indent="-228600">
              <a:spcBef>
                <a:spcPts val="1600"/>
              </a:spcBef>
              <a:spcAft>
                <a:spcPts val="0"/>
              </a:spcAft>
              <a:buClr>
                <a:srgbClr val="FFFFFF"/>
              </a:buClr>
              <a:buSzPct val="100000"/>
              <a:buFont typeface="Arial"/>
              <a:buChar char="-"/>
            </a:pPr>
            <a:r>
              <a:rPr lang="en" sz="2000" dirty="0">
                <a:solidFill>
                  <a:schemeClr val="lt1"/>
                </a:solidFill>
              </a:rPr>
              <a:t>Our Goal</a:t>
            </a:r>
          </a:p>
          <a:p>
            <a:pPr marL="685800" lvl="1">
              <a:spcBef>
                <a:spcPts val="1600"/>
              </a:spcBef>
              <a:spcAft>
                <a:spcPts val="0"/>
              </a:spcAft>
              <a:buClr>
                <a:srgbClr val="FFFFFF"/>
              </a:buClr>
              <a:buSzPct val="100000"/>
            </a:pPr>
            <a:r>
              <a:rPr lang="en" sz="1800" dirty="0">
                <a:solidFill>
                  <a:schemeClr val="lt1"/>
                </a:solidFill>
              </a:rPr>
              <a:t>“To design a state of the art all electric snowmobile that is affordable, easy to maintain, </a:t>
            </a:r>
            <a:r>
              <a:rPr lang="en-US" sz="1800" dirty="0">
                <a:solidFill>
                  <a:schemeClr val="lt1"/>
                </a:solidFill>
              </a:rPr>
              <a:t>and useful for any </a:t>
            </a:r>
            <a:r>
              <a:rPr lang="en-US" sz="1800">
                <a:solidFill>
                  <a:schemeClr val="lt1"/>
                </a:solidFill>
              </a:rPr>
              <a:t>application</a:t>
            </a:r>
            <a:r>
              <a:rPr lang="en-US" sz="1800" smtClean="0">
                <a:solidFill>
                  <a:schemeClr val="lt1"/>
                </a:solidFill>
              </a:rPr>
              <a:t>”</a:t>
            </a:r>
            <a:endParaRPr lang="en" sz="1800" b="0" i="0" u="none" strike="noStrike" cap="none" dirty="0" smtClean="0">
              <a:solidFill>
                <a:srgbClr val="FFFFFF"/>
              </a:solidFill>
              <a:latin typeface="Arial"/>
              <a:ea typeface="Arial"/>
              <a:cs typeface="Arial"/>
              <a:sym typeface="Arial"/>
            </a:endParaRPr>
          </a:p>
          <a:p>
            <a:pPr marL="457200" marR="0" lvl="0" indent="-228600" algn="l" rtl="0">
              <a:lnSpc>
                <a:spcPct val="115000"/>
              </a:lnSpc>
              <a:spcBef>
                <a:spcPts val="0"/>
              </a:spcBef>
              <a:spcAft>
                <a:spcPts val="0"/>
              </a:spcAft>
              <a:buClr>
                <a:srgbClr val="FFFFFF"/>
              </a:buClr>
              <a:buSzPct val="100000"/>
              <a:buFont typeface="Arial"/>
              <a:buChar char="-"/>
            </a:pPr>
            <a:endParaRPr lang="en" dirty="0">
              <a:solidFill>
                <a:srgbClr val="FFFFFF"/>
              </a:solidFill>
            </a:endParaRPr>
          </a:p>
          <a:p>
            <a:pPr marL="457200" marR="0" lvl="0" indent="-228600" algn="l" rtl="0">
              <a:lnSpc>
                <a:spcPct val="115000"/>
              </a:lnSpc>
              <a:spcBef>
                <a:spcPts val="0"/>
              </a:spcBef>
              <a:spcAft>
                <a:spcPts val="0"/>
              </a:spcAft>
              <a:buClr>
                <a:srgbClr val="FFFFFF"/>
              </a:buClr>
              <a:buSzPct val="100000"/>
              <a:buFont typeface="Arial"/>
              <a:buChar char="-"/>
            </a:pPr>
            <a:r>
              <a:rPr lang="en" sz="1800" b="0" i="0" u="none" strike="noStrike" cap="none" dirty="0" smtClean="0">
                <a:solidFill>
                  <a:srgbClr val="FFFFFF"/>
                </a:solidFill>
                <a:latin typeface="Arial"/>
                <a:ea typeface="Arial"/>
                <a:cs typeface="Arial"/>
                <a:sym typeface="Arial"/>
              </a:rPr>
              <a:t>Competition </a:t>
            </a:r>
            <a:r>
              <a:rPr lang="en" sz="1800" b="0" i="0" u="none" strike="noStrike" cap="none" dirty="0">
                <a:solidFill>
                  <a:srgbClr val="FFFFFF"/>
                </a:solidFill>
                <a:latin typeface="Arial"/>
                <a:ea typeface="Arial"/>
                <a:cs typeface="Arial"/>
                <a:sym typeface="Arial"/>
              </a:rPr>
              <a:t>Objective-Zero Emission</a:t>
            </a:r>
          </a:p>
          <a:p>
            <a:pPr marL="914400" marR="0" lvl="1" indent="-228600" algn="l" rtl="0">
              <a:lnSpc>
                <a:spcPct val="115000"/>
              </a:lnSpc>
              <a:spcBef>
                <a:spcPts val="1600"/>
              </a:spcBef>
              <a:spcAft>
                <a:spcPts val="0"/>
              </a:spcAft>
              <a:buClr>
                <a:srgbClr val="FFFFFF"/>
              </a:buClr>
              <a:buSzPct val="100000"/>
              <a:buFont typeface="Arial"/>
              <a:buChar char="-"/>
            </a:pPr>
            <a:r>
              <a:rPr lang="en" sz="1400" b="0" i="0" u="none" strike="noStrike" cap="none" dirty="0">
                <a:solidFill>
                  <a:schemeClr val="lt1"/>
                </a:solidFill>
                <a:latin typeface="Arial"/>
                <a:ea typeface="Arial"/>
                <a:cs typeface="Arial"/>
                <a:sym typeface="Arial"/>
              </a:rPr>
              <a:t>The Greenland Ice Cap acts like a sponge, absorbing atmospheric chemicals produced naturally, or via anthropogenic activities. Many of these chemicals are also photoactive in the lower troposphere and even in the upper layers of the snow. Research underway at Summit Station seeks to understand the processes involved, and how it might play into the global cycling of these agents. Some of the chemical constituents under study are measured in parts per billion. Emissions resulting from the burning of fossil fuels on site can hopelessly skew the research results. Due to the sensitive nature of much of the research being conducted at Summit Station, NSF seeks to find a "zero-emissions" vehicle for transporting researchers and support staff to and from research </a:t>
            </a:r>
            <a:r>
              <a:rPr lang="en" sz="1400" b="0" i="0" u="none" strike="noStrike" cap="none" dirty="0" smtClean="0">
                <a:solidFill>
                  <a:schemeClr val="lt1"/>
                </a:solidFill>
                <a:latin typeface="Arial"/>
                <a:ea typeface="Arial"/>
                <a:cs typeface="Arial"/>
                <a:sym typeface="Arial"/>
              </a:rPr>
              <a:t>sites</a:t>
            </a:r>
            <a:endParaRPr lang="en" sz="1400" b="0"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Design Objectives</a:t>
            </a:r>
            <a:endParaRPr lang="en-US" dirty="0">
              <a:solidFill>
                <a:schemeClr val="bg1"/>
              </a:solidFill>
            </a:endParaRPr>
          </a:p>
        </p:txBody>
      </p:sp>
      <p:sp>
        <p:nvSpPr>
          <p:cNvPr id="3" name="Text Placeholder 2"/>
          <p:cNvSpPr>
            <a:spLocks noGrp="1"/>
          </p:cNvSpPr>
          <p:nvPr>
            <p:ph type="body" idx="1"/>
          </p:nvPr>
        </p:nvSpPr>
        <p:spPr/>
        <p:txBody>
          <a:bodyPr/>
          <a:lstStyle/>
          <a:p>
            <a:pPr marL="342900" indent="-342900">
              <a:lnSpc>
                <a:spcPct val="100000"/>
              </a:lnSpc>
              <a:spcAft>
                <a:spcPts val="1000"/>
              </a:spcAft>
              <a:buClr>
                <a:schemeClr val="bg1"/>
              </a:buClr>
              <a:buFont typeface="Arial" panose="020B0604020202020204" pitchFamily="34" charset="0"/>
              <a:buChar char="˗"/>
            </a:pPr>
            <a:r>
              <a:rPr lang="en-US" dirty="0" smtClean="0">
                <a:solidFill>
                  <a:schemeClr val="bg1"/>
                </a:solidFill>
              </a:rPr>
              <a:t>Minimize Weight</a:t>
            </a:r>
          </a:p>
          <a:p>
            <a:pPr marL="800100" lvl="1" indent="-342900">
              <a:lnSpc>
                <a:spcPct val="100000"/>
              </a:lnSpc>
              <a:spcAft>
                <a:spcPts val="1000"/>
              </a:spcAft>
              <a:buClr>
                <a:schemeClr val="bg1"/>
              </a:buClr>
              <a:buFont typeface="Arial" panose="020B0604020202020204" pitchFamily="34" charset="0"/>
              <a:buChar char="˗"/>
            </a:pPr>
            <a:r>
              <a:rPr lang="en-US" dirty="0" smtClean="0">
                <a:solidFill>
                  <a:schemeClr val="bg1"/>
                </a:solidFill>
              </a:rPr>
              <a:t>Target: </a:t>
            </a:r>
            <a:r>
              <a:rPr lang="en-US" smtClean="0">
                <a:solidFill>
                  <a:schemeClr val="bg1"/>
                </a:solidFill>
              </a:rPr>
              <a:t>Under 700 </a:t>
            </a:r>
            <a:r>
              <a:rPr lang="en-US" dirty="0" err="1" smtClean="0">
                <a:solidFill>
                  <a:schemeClr val="bg1"/>
                </a:solidFill>
              </a:rPr>
              <a:t>Lbs</a:t>
            </a:r>
            <a:endParaRPr lang="en-US" dirty="0" smtClean="0">
              <a:solidFill>
                <a:schemeClr val="bg1"/>
              </a:solidFill>
            </a:endParaRPr>
          </a:p>
          <a:p>
            <a:pPr marL="342900" indent="-342900">
              <a:lnSpc>
                <a:spcPct val="100000"/>
              </a:lnSpc>
              <a:spcAft>
                <a:spcPts val="1000"/>
              </a:spcAft>
              <a:buClr>
                <a:schemeClr val="bg1"/>
              </a:buClr>
              <a:buFont typeface="Arial" panose="020B0604020202020204" pitchFamily="34" charset="0"/>
              <a:buChar char="˗"/>
            </a:pPr>
            <a:r>
              <a:rPr lang="en-US" dirty="0" smtClean="0">
                <a:solidFill>
                  <a:schemeClr val="bg1"/>
                </a:solidFill>
              </a:rPr>
              <a:t>Maximize Range</a:t>
            </a:r>
          </a:p>
          <a:p>
            <a:pPr marL="800100" lvl="1" indent="-342900">
              <a:lnSpc>
                <a:spcPct val="100000"/>
              </a:lnSpc>
              <a:spcAft>
                <a:spcPts val="1000"/>
              </a:spcAft>
              <a:buClr>
                <a:schemeClr val="bg1"/>
              </a:buClr>
              <a:buFont typeface="Arial" panose="020B0604020202020204" pitchFamily="34" charset="0"/>
              <a:buChar char="˗"/>
            </a:pPr>
            <a:r>
              <a:rPr lang="en-US" dirty="0" smtClean="0">
                <a:solidFill>
                  <a:schemeClr val="bg1"/>
                </a:solidFill>
              </a:rPr>
              <a:t>Target: 20 Miles</a:t>
            </a:r>
          </a:p>
          <a:p>
            <a:pPr marL="1257300" lvl="2" indent="-342900">
              <a:lnSpc>
                <a:spcPct val="100000"/>
              </a:lnSpc>
              <a:spcAft>
                <a:spcPts val="1000"/>
              </a:spcAft>
              <a:buClr>
                <a:schemeClr val="bg1"/>
              </a:buClr>
              <a:buFont typeface="Arial" panose="020B0604020202020204" pitchFamily="34" charset="0"/>
              <a:buChar char="˗"/>
            </a:pPr>
            <a:r>
              <a:rPr lang="en-US" dirty="0" smtClean="0">
                <a:solidFill>
                  <a:schemeClr val="bg1"/>
                </a:solidFill>
              </a:rPr>
              <a:t>Maximize Battery Capacity</a:t>
            </a:r>
          </a:p>
          <a:p>
            <a:pPr marL="1257300" lvl="2" indent="-342900">
              <a:lnSpc>
                <a:spcPct val="100000"/>
              </a:lnSpc>
              <a:spcAft>
                <a:spcPts val="1000"/>
              </a:spcAft>
              <a:buClr>
                <a:schemeClr val="bg1"/>
              </a:buClr>
              <a:buFont typeface="Arial" panose="020B0604020202020204" pitchFamily="34" charset="0"/>
              <a:buChar char="˗"/>
            </a:pPr>
            <a:r>
              <a:rPr lang="en-US" dirty="0" smtClean="0">
                <a:solidFill>
                  <a:schemeClr val="bg1"/>
                </a:solidFill>
              </a:rPr>
              <a:t>Minimize Charge Time</a:t>
            </a:r>
            <a:endParaRPr lang="en-US" dirty="0">
              <a:solidFill>
                <a:schemeClr val="bg1"/>
              </a:solidFill>
            </a:endParaRPr>
          </a:p>
          <a:p>
            <a:pPr marL="342900" indent="-342900">
              <a:lnSpc>
                <a:spcPct val="100000"/>
              </a:lnSpc>
              <a:spcAft>
                <a:spcPts val="1000"/>
              </a:spcAft>
              <a:buClr>
                <a:schemeClr val="bg1"/>
              </a:buClr>
              <a:buFont typeface="Arial" panose="020B0604020202020204" pitchFamily="34" charset="0"/>
              <a:buChar char="˗"/>
            </a:pPr>
            <a:r>
              <a:rPr lang="en-US" dirty="0" smtClean="0">
                <a:solidFill>
                  <a:schemeClr val="bg1"/>
                </a:solidFill>
              </a:rPr>
              <a:t>Maintain user comfort and usability</a:t>
            </a:r>
          </a:p>
          <a:p>
            <a:pPr marL="800100" lvl="1" indent="-342900">
              <a:lnSpc>
                <a:spcPct val="100000"/>
              </a:lnSpc>
              <a:spcAft>
                <a:spcPts val="1000"/>
              </a:spcAft>
              <a:buClr>
                <a:schemeClr val="bg1"/>
              </a:buClr>
              <a:buFont typeface="Arial" panose="020B0604020202020204" pitchFamily="34" charset="0"/>
              <a:buChar char="˗"/>
            </a:pPr>
            <a:r>
              <a:rPr lang="en-US" dirty="0" smtClean="0">
                <a:solidFill>
                  <a:schemeClr val="bg1"/>
                </a:solidFill>
              </a:rPr>
              <a:t>Maintain OEM Style Aesthetics</a:t>
            </a:r>
          </a:p>
          <a:p>
            <a:pPr marL="800100" lvl="1" indent="-342900">
              <a:lnSpc>
                <a:spcPct val="100000"/>
              </a:lnSpc>
              <a:spcAft>
                <a:spcPts val="1000"/>
              </a:spcAft>
              <a:buClr>
                <a:schemeClr val="bg1"/>
              </a:buClr>
              <a:buFont typeface="Arial" panose="020B0604020202020204" pitchFamily="34" charset="0"/>
              <a:buChar char="˗"/>
            </a:pPr>
            <a:r>
              <a:rPr lang="en-US" dirty="0" smtClean="0">
                <a:solidFill>
                  <a:schemeClr val="bg1"/>
                </a:solidFill>
              </a:rPr>
              <a:t>Maintain OEM Handling Characteristics</a:t>
            </a:r>
          </a:p>
        </p:txBody>
      </p:sp>
    </p:spTree>
    <p:extLst>
      <p:ext uri="{BB962C8B-B14F-4D97-AF65-F5344CB8AC3E}">
        <p14:creationId xmlns:p14="http://schemas.microsoft.com/office/powerpoint/2010/main" val="3214239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0" i="0" u="none" strike="noStrike" cap="none" dirty="0">
                <a:solidFill>
                  <a:srgbClr val="FFFFFF"/>
                </a:solidFill>
                <a:latin typeface="Arial"/>
                <a:ea typeface="Arial"/>
                <a:cs typeface="Arial"/>
                <a:sym typeface="Arial"/>
              </a:rPr>
              <a:t>Componet Overview</a:t>
            </a:r>
          </a:p>
        </p:txBody>
      </p:sp>
      <p:graphicFrame>
        <p:nvGraphicFramePr>
          <p:cNvPr id="74" name="Shape 74"/>
          <p:cNvGraphicFramePr/>
          <p:nvPr>
            <p:extLst>
              <p:ext uri="{D42A27DB-BD31-4B8C-83A1-F6EECF244321}">
                <p14:modId xmlns:p14="http://schemas.microsoft.com/office/powerpoint/2010/main" val="397430618"/>
              </p:ext>
            </p:extLst>
          </p:nvPr>
        </p:nvGraphicFramePr>
        <p:xfrm>
          <a:off x="832513" y="2229053"/>
          <a:ext cx="7590352" cy="2865190"/>
        </p:xfrm>
        <a:graphic>
          <a:graphicData uri="http://schemas.openxmlformats.org/drawingml/2006/table">
            <a:tbl>
              <a:tblPr firstRow="1" bandRow="1">
                <a:noFill/>
                <a:tableStyleId>{63AD76DC-C728-4D66-B981-D1702C19E88F}</a:tableStyleId>
              </a:tblPr>
              <a:tblGrid>
                <a:gridCol w="2811439">
                  <a:extLst>
                    <a:ext uri="{9D8B030D-6E8A-4147-A177-3AD203B41FA5}">
                      <a16:colId xmlns="" xmlns:a16="http://schemas.microsoft.com/office/drawing/2014/main" val="20000"/>
                    </a:ext>
                  </a:extLst>
                </a:gridCol>
                <a:gridCol w="4778913">
                  <a:extLst>
                    <a:ext uri="{9D8B030D-6E8A-4147-A177-3AD203B41FA5}">
                      <a16:colId xmlns="" xmlns:a16="http://schemas.microsoft.com/office/drawing/2014/main" val="20001"/>
                    </a:ext>
                  </a:extLst>
                </a:gridCol>
              </a:tblGrid>
              <a:tr h="267794">
                <a:tc>
                  <a:txBody>
                    <a:bodyPr/>
                    <a:lstStyle/>
                    <a:p>
                      <a:pPr marL="0" marR="0" lvl="0" indent="0" algn="ctr" rtl="0">
                        <a:lnSpc>
                          <a:spcPct val="100000"/>
                        </a:lnSpc>
                        <a:spcBef>
                          <a:spcPts val="0"/>
                        </a:spcBef>
                        <a:spcAft>
                          <a:spcPts val="0"/>
                        </a:spcAft>
                        <a:buClr>
                          <a:srgbClr val="000000"/>
                        </a:buClr>
                        <a:buSzPct val="25000"/>
                        <a:buFont typeface="Arial"/>
                        <a:buNone/>
                      </a:pPr>
                      <a:r>
                        <a:rPr lang="en" sz="2000" u="none" strike="noStrike" cap="none" dirty="0"/>
                        <a:t>Component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 sz="2000" u="none" strike="noStrike" cap="none" dirty="0"/>
                        <a:t>Description</a:t>
                      </a:r>
                    </a:p>
                  </a:txBody>
                  <a:tcPr marL="91450" marR="91450" marT="45725" marB="45725"/>
                </a:tc>
                <a:extLst>
                  <a:ext uri="{0D108BD9-81ED-4DB2-BD59-A6C34878D82A}">
                    <a16:rowId xmlns="" xmlns:a16="http://schemas.microsoft.com/office/drawing/2014/main" val="10000"/>
                  </a:ext>
                </a:extLst>
              </a:tr>
              <a:tr h="247195">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dirty="0"/>
                        <a:t>Chassis</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a:t>2017 Polaris Indy 600</a:t>
                      </a:r>
                    </a:p>
                  </a:txBody>
                  <a:tcPr marL="91450" marR="91450" marT="45725" marB="45725"/>
                </a:tc>
                <a:extLst>
                  <a:ext uri="{0D108BD9-81ED-4DB2-BD59-A6C34878D82A}">
                    <a16:rowId xmlns="" xmlns:a16="http://schemas.microsoft.com/office/drawing/2014/main" val="10001"/>
                  </a:ext>
                </a:extLst>
              </a:tr>
              <a:tr h="247195">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dirty="0"/>
                        <a:t>Engine</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dirty="0"/>
                        <a:t>Parker GVM </a:t>
                      </a:r>
                      <a:r>
                        <a:rPr lang="en" sz="1800" u="none" strike="noStrike" cap="none" dirty="0" smtClean="0"/>
                        <a:t>142-75 PMAC</a:t>
                      </a:r>
                      <a:r>
                        <a:rPr lang="en" sz="1800" u="none" strike="noStrike" cap="none" baseline="0" dirty="0" smtClean="0"/>
                        <a:t> Motor</a:t>
                      </a:r>
                      <a:endParaRPr lang="en" sz="1800" u="none" strike="noStrike" cap="none" dirty="0" smtClean="0"/>
                    </a:p>
                  </a:txBody>
                  <a:tcPr marL="91450" marR="91450" marT="45725" marB="45725"/>
                </a:tc>
                <a:extLst>
                  <a:ext uri="{0D108BD9-81ED-4DB2-BD59-A6C34878D82A}">
                    <a16:rowId xmlns="" xmlns:a16="http://schemas.microsoft.com/office/drawing/2014/main" val="10002"/>
                  </a:ext>
                </a:extLst>
              </a:tr>
              <a:tr h="247195">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dirty="0" smtClean="0"/>
                        <a:t>Power Storage</a:t>
                      </a:r>
                      <a:endParaRPr lang="en"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dirty="0"/>
                        <a:t>Brammo 15/90 </a:t>
                      </a:r>
                      <a:r>
                        <a:rPr lang="en" sz="1800" u="none" strike="noStrike" cap="none" dirty="0" smtClean="0"/>
                        <a:t>Li-ion</a:t>
                      </a:r>
                      <a:endParaRPr lang="en" sz="1800" u="none" strike="noStrike" cap="none" dirty="0"/>
                    </a:p>
                  </a:txBody>
                  <a:tcPr marL="91450" marR="91450" marT="45725" marB="45725"/>
                </a:tc>
                <a:extLst>
                  <a:ext uri="{0D108BD9-81ED-4DB2-BD59-A6C34878D82A}">
                    <a16:rowId xmlns="" xmlns:a16="http://schemas.microsoft.com/office/drawing/2014/main" val="10003"/>
                  </a:ext>
                </a:extLst>
              </a:tr>
              <a:tr h="623047">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a:t>Drive Train</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dirty="0" smtClean="0"/>
                        <a:t>Transmission</a:t>
                      </a:r>
                      <a:r>
                        <a:rPr lang="en" sz="1800" u="none" strike="noStrike" cap="none" dirty="0"/>
                        <a:t>: Brammo GVM </a:t>
                      </a:r>
                      <a:r>
                        <a:rPr lang="en" sz="1800" u="none" strike="noStrike" cap="none" dirty="0" smtClean="0"/>
                        <a:t>6-Speed</a:t>
                      </a:r>
                      <a:endParaRPr lang="en" sz="1800" u="none" strike="noStrike" cap="none" dirty="0"/>
                    </a:p>
                    <a:p>
                      <a:pPr marL="0" marR="0" lvl="0" indent="0" algn="l" rtl="0">
                        <a:lnSpc>
                          <a:spcPct val="100000"/>
                        </a:lnSpc>
                        <a:spcBef>
                          <a:spcPts val="0"/>
                        </a:spcBef>
                        <a:spcAft>
                          <a:spcPts val="0"/>
                        </a:spcAft>
                        <a:buClr>
                          <a:srgbClr val="000000"/>
                        </a:buClr>
                        <a:buSzPct val="25000"/>
                        <a:buFont typeface="Arial"/>
                        <a:buNone/>
                      </a:pPr>
                      <a:r>
                        <a:rPr lang="en" sz="1800" u="none" strike="noStrike" cap="none" dirty="0"/>
                        <a:t>Drive: Direct Chain Drive</a:t>
                      </a:r>
                    </a:p>
                  </a:txBody>
                  <a:tcPr marL="91450" marR="91450" marT="45725" marB="45725"/>
                </a:tc>
                <a:extLst>
                  <a:ext uri="{0D108BD9-81ED-4DB2-BD59-A6C34878D82A}">
                    <a16:rowId xmlns="" xmlns:a16="http://schemas.microsoft.com/office/drawing/2014/main" val="10004"/>
                  </a:ext>
                </a:extLst>
              </a:tr>
              <a:tr h="346141">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dirty="0"/>
                        <a:t>Suspension</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dirty="0" smtClean="0"/>
                        <a:t>OEM </a:t>
                      </a:r>
                      <a:r>
                        <a:rPr lang="en" sz="1800" u="none" strike="noStrike" cap="none" dirty="0"/>
                        <a:t>Polaris</a:t>
                      </a:r>
                    </a:p>
                  </a:txBody>
                  <a:tcPr marL="91450" marR="91450" marT="45725" marB="45725"/>
                </a:tc>
                <a:extLst>
                  <a:ext uri="{0D108BD9-81ED-4DB2-BD59-A6C34878D82A}">
                    <a16:rowId xmlns="" xmlns:a16="http://schemas.microsoft.com/office/drawing/2014/main" val="10005"/>
                  </a:ext>
                </a:extLst>
              </a:tr>
              <a:tr h="346141">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a:t>Track</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dirty="0"/>
                        <a:t>Camoplast Ice Attack 121x15x1.063”</a:t>
                      </a:r>
                    </a:p>
                  </a:txBody>
                  <a:tcPr marL="91450" marR="91450" marT="45725" marB="45725"/>
                </a:tc>
                <a:extLst>
                  <a:ext uri="{0D108BD9-81ED-4DB2-BD59-A6C34878D82A}">
                    <a16:rowId xmlns="" xmlns:a16="http://schemas.microsoft.com/office/drawing/2014/main" val="10006"/>
                  </a:ext>
                </a:extLst>
              </a:tr>
            </a:tbl>
          </a:graphicData>
        </a:graphic>
      </p:graphicFrame>
      <p:sp>
        <p:nvSpPr>
          <p:cNvPr id="2" name="TextBox 1"/>
          <p:cNvSpPr txBox="1"/>
          <p:nvPr/>
        </p:nvSpPr>
        <p:spPr>
          <a:xfrm>
            <a:off x="608424" y="1142597"/>
            <a:ext cx="8038531" cy="646331"/>
          </a:xfrm>
          <a:prstGeom prst="rect">
            <a:avLst/>
          </a:prstGeom>
          <a:noFill/>
        </p:spPr>
        <p:txBody>
          <a:bodyPr wrap="square" rtlCol="0">
            <a:spAutoFit/>
          </a:bodyPr>
          <a:lstStyle/>
          <a:p>
            <a:r>
              <a:rPr lang="en-US" sz="1800" dirty="0" smtClean="0">
                <a:solidFill>
                  <a:schemeClr val="bg1"/>
                </a:solidFill>
              </a:rPr>
              <a:t>To Meet the design objectives and improve design feasibility, current production parts were selected based on their performance characteristics. </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699" y="224113"/>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dirty="0" smtClean="0">
                <a:solidFill>
                  <a:srgbClr val="FFFFFF"/>
                </a:solidFill>
              </a:rPr>
              <a:t>Design – Power Storage</a:t>
            </a:r>
            <a:endParaRPr lang="en" sz="2800" b="0" i="0" u="none" strike="noStrike" cap="none" dirty="0">
              <a:solidFill>
                <a:srgbClr val="FFFFFF"/>
              </a:solidFill>
              <a:latin typeface="Arial"/>
              <a:ea typeface="Arial"/>
              <a:cs typeface="Arial"/>
              <a:sym typeface="Arial"/>
            </a:endParaRPr>
          </a:p>
        </p:txBody>
      </p:sp>
      <p:sp>
        <p:nvSpPr>
          <p:cNvPr id="61" name="Shape 61"/>
          <p:cNvSpPr txBox="1">
            <a:spLocks noGrp="1"/>
          </p:cNvSpPr>
          <p:nvPr>
            <p:ph type="body" idx="1"/>
          </p:nvPr>
        </p:nvSpPr>
        <p:spPr>
          <a:xfrm>
            <a:off x="311699" y="1179057"/>
            <a:ext cx="4435525" cy="2424802"/>
          </a:xfrm>
          <a:prstGeom prst="rect">
            <a:avLst/>
          </a:prstGeom>
          <a:noFill/>
          <a:ln>
            <a:noFill/>
          </a:ln>
        </p:spPr>
        <p:txBody>
          <a:bodyPr lIns="91425" tIns="91425" rIns="91425" bIns="91425" anchor="t" anchorCtr="0">
            <a:noAutofit/>
          </a:bodyPr>
          <a:lstStyle/>
          <a:p>
            <a:pPr marL="228600">
              <a:lnSpc>
                <a:spcPct val="100000"/>
              </a:lnSpc>
              <a:spcAft>
                <a:spcPts val="0"/>
              </a:spcAft>
              <a:buClr>
                <a:srgbClr val="FFFFFF"/>
              </a:buClr>
              <a:buSzPct val="100000"/>
            </a:pPr>
            <a:r>
              <a:rPr lang="en-US" sz="2000" b="0" i="0" u="none" strike="noStrike" cap="none" dirty="0" err="1" smtClean="0">
                <a:solidFill>
                  <a:srgbClr val="FFFFFF"/>
                </a:solidFill>
                <a:latin typeface="Arial"/>
                <a:ea typeface="Arial"/>
                <a:cs typeface="Arial"/>
                <a:sym typeface="Arial"/>
              </a:rPr>
              <a:t>Brammo</a:t>
            </a:r>
            <a:r>
              <a:rPr lang="en-US" sz="2000" b="0" i="0" u="none" strike="noStrike" cap="none" dirty="0" smtClean="0">
                <a:solidFill>
                  <a:srgbClr val="FFFFFF"/>
                </a:solidFill>
                <a:latin typeface="Arial"/>
                <a:ea typeface="Arial"/>
                <a:cs typeface="Arial"/>
                <a:sym typeface="Arial"/>
              </a:rPr>
              <a:t> </a:t>
            </a:r>
            <a:r>
              <a:rPr lang="en-US" sz="2000" b="0" i="0" u="none" strike="noStrike" cap="none" dirty="0">
                <a:solidFill>
                  <a:srgbClr val="FFFFFF"/>
                </a:solidFill>
                <a:latin typeface="Arial"/>
                <a:ea typeface="Arial"/>
                <a:cs typeface="Arial"/>
                <a:sym typeface="Arial"/>
              </a:rPr>
              <a:t>15/90 </a:t>
            </a:r>
            <a:r>
              <a:rPr lang="en-US" sz="2000" b="0" i="0" u="none" strike="noStrike" cap="none" dirty="0" smtClean="0">
                <a:solidFill>
                  <a:srgbClr val="FFFFFF"/>
                </a:solidFill>
                <a:latin typeface="Arial"/>
                <a:ea typeface="Arial"/>
                <a:cs typeface="Arial"/>
                <a:sym typeface="Arial"/>
              </a:rPr>
              <a:t>Li-Ion Batteries</a:t>
            </a:r>
            <a:endParaRPr lang="en-US" sz="2000" b="0" i="0" u="none" strike="noStrike" cap="none" dirty="0">
              <a:solidFill>
                <a:srgbClr val="FFFFFF"/>
              </a:solidFill>
              <a:latin typeface="Arial"/>
              <a:ea typeface="Arial"/>
              <a:cs typeface="Arial"/>
              <a:sym typeface="Arial"/>
            </a:endParaRPr>
          </a:p>
          <a:p>
            <a:pPr marL="971550" lvl="1" indent="-285750">
              <a:lnSpc>
                <a:spcPct val="100000"/>
              </a:lnSpc>
              <a:spcAft>
                <a:spcPts val="0"/>
              </a:spcAft>
              <a:buClr>
                <a:srgbClr val="FFFFFF"/>
              </a:buClr>
              <a:buSzPct val="100000"/>
              <a:buFont typeface="Arial" panose="020B0604020202020204" pitchFamily="34" charset="0"/>
              <a:buChar char="˗"/>
            </a:pPr>
            <a:r>
              <a:rPr lang="en-US" sz="1600" dirty="0">
                <a:solidFill>
                  <a:srgbClr val="FFFFFF"/>
                </a:solidFill>
              </a:rPr>
              <a:t>Extruded Aluminum Case</a:t>
            </a:r>
          </a:p>
          <a:p>
            <a:pPr marL="971550" lvl="1" indent="-285750">
              <a:lnSpc>
                <a:spcPct val="100000"/>
              </a:lnSpc>
              <a:spcAft>
                <a:spcPts val="0"/>
              </a:spcAft>
              <a:buClr>
                <a:srgbClr val="FFFFFF"/>
              </a:buClr>
              <a:buSzPct val="100000"/>
              <a:buFont typeface="Arial" panose="020B0604020202020204" pitchFamily="34" charset="0"/>
              <a:buChar char="˗"/>
            </a:pPr>
            <a:r>
              <a:rPr lang="en-US" sz="1600" b="0" i="0" u="none" strike="noStrike" cap="none" dirty="0">
                <a:solidFill>
                  <a:srgbClr val="FFFFFF"/>
                </a:solidFill>
                <a:sym typeface="Arial"/>
              </a:rPr>
              <a:t>Internal Cell </a:t>
            </a:r>
            <a:r>
              <a:rPr lang="en-US" sz="1600" b="0" i="0" u="none" strike="noStrike" cap="none" dirty="0" smtClean="0">
                <a:solidFill>
                  <a:srgbClr val="FFFFFF"/>
                </a:solidFill>
                <a:sym typeface="Arial"/>
              </a:rPr>
              <a:t>Heater</a:t>
            </a:r>
            <a:r>
              <a:rPr lang="en-US" sz="1600" dirty="0" smtClean="0">
                <a:solidFill>
                  <a:srgbClr val="FFFFFF"/>
                </a:solidFill>
              </a:rPr>
              <a:t>s</a:t>
            </a:r>
          </a:p>
          <a:p>
            <a:pPr marL="971550" lvl="1" indent="-285750">
              <a:lnSpc>
                <a:spcPct val="100000"/>
              </a:lnSpc>
              <a:spcAft>
                <a:spcPts val="0"/>
              </a:spcAft>
              <a:buClr>
                <a:srgbClr val="FFFFFF"/>
              </a:buClr>
              <a:buSzPct val="100000"/>
              <a:buFont typeface="Arial" panose="020B0604020202020204" pitchFamily="34" charset="0"/>
              <a:buChar char="˗"/>
            </a:pPr>
            <a:r>
              <a:rPr lang="en-US" sz="1600" dirty="0" smtClean="0">
                <a:solidFill>
                  <a:srgbClr val="FFFFFF"/>
                </a:solidFill>
              </a:rPr>
              <a:t>Internal BMS –real time monitoring</a:t>
            </a:r>
          </a:p>
          <a:p>
            <a:pPr marL="971550" lvl="1" indent="-285750">
              <a:lnSpc>
                <a:spcPct val="100000"/>
              </a:lnSpc>
              <a:spcAft>
                <a:spcPts val="0"/>
              </a:spcAft>
              <a:buClr>
                <a:srgbClr val="FFFFFF"/>
              </a:buClr>
              <a:buSzPct val="100000"/>
              <a:buFont typeface="Arial" panose="020B0604020202020204" pitchFamily="34" charset="0"/>
              <a:buChar char="˗"/>
            </a:pPr>
            <a:r>
              <a:rPr lang="en-US" sz="1600" dirty="0" smtClean="0">
                <a:solidFill>
                  <a:srgbClr val="FFFFFF"/>
                </a:solidFill>
              </a:rPr>
              <a:t>CAN bus Communication</a:t>
            </a:r>
            <a:endParaRPr lang="en-US" sz="1600" dirty="0">
              <a:solidFill>
                <a:srgbClr val="FFFFFF"/>
              </a:solidFill>
            </a:endParaRPr>
          </a:p>
          <a:p>
            <a:pPr marL="971550" lvl="1" indent="-285750">
              <a:spcAft>
                <a:spcPts val="0"/>
              </a:spcAft>
              <a:buClr>
                <a:srgbClr val="FFFFFF"/>
              </a:buClr>
              <a:buSzPct val="100000"/>
              <a:buFont typeface="Arial"/>
              <a:buChar char="-"/>
            </a:pPr>
            <a:endParaRPr lang="en-US" sz="1600" dirty="0">
              <a:solidFill>
                <a:srgbClr val="FFFFFF"/>
              </a:solidFill>
            </a:endParaRPr>
          </a:p>
        </p:txBody>
      </p:sp>
      <p:pic>
        <p:nvPicPr>
          <p:cNvPr id="4" name="Picture 2" descr="https://lh6.googleusercontent.com/al3JOmVHEidGKMqXKSmDtohVm48eazO-VJnRXg9bKoBKMYYSLJ6ZiQAOGM9LVNmWGFg9le_MA8kGAXy0nYl8O5lKo9xnuH2_oh79pymv_PK8l6jBAPIoJhVecFB3E839luTb_Ano22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02755"/>
            <a:ext cx="4906697" cy="27842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624548848"/>
              </p:ext>
            </p:extLst>
          </p:nvPr>
        </p:nvGraphicFramePr>
        <p:xfrm>
          <a:off x="4995084" y="3302755"/>
          <a:ext cx="3862315" cy="2773680"/>
        </p:xfrm>
        <a:graphic>
          <a:graphicData uri="http://schemas.openxmlformats.org/drawingml/2006/table">
            <a:tbl>
              <a:tblPr firstRow="1" bandRow="1">
                <a:tableStyleId>{63AD76DC-C728-4D66-B981-D1702C19E88F}</a:tableStyleId>
              </a:tblPr>
              <a:tblGrid>
                <a:gridCol w="2157146">
                  <a:extLst>
                    <a:ext uri="{9D8B030D-6E8A-4147-A177-3AD203B41FA5}">
                      <a16:colId xmlns="" xmlns:a16="http://schemas.microsoft.com/office/drawing/2014/main" val="1991745367"/>
                    </a:ext>
                  </a:extLst>
                </a:gridCol>
                <a:gridCol w="1705169">
                  <a:extLst>
                    <a:ext uri="{9D8B030D-6E8A-4147-A177-3AD203B41FA5}">
                      <a16:colId xmlns="" xmlns:a16="http://schemas.microsoft.com/office/drawing/2014/main" val="1623165906"/>
                    </a:ext>
                  </a:extLst>
                </a:gridCol>
              </a:tblGrid>
              <a:tr h="327919">
                <a:tc>
                  <a:txBody>
                    <a:bodyPr/>
                    <a:lstStyle/>
                    <a:p>
                      <a:pPr algn="ctr"/>
                      <a:r>
                        <a:rPr lang="en-US" sz="1600" dirty="0"/>
                        <a:t>Component</a:t>
                      </a:r>
                    </a:p>
                  </a:txBody>
                  <a:tcPr/>
                </a:tc>
                <a:tc>
                  <a:txBody>
                    <a:bodyPr/>
                    <a:lstStyle/>
                    <a:p>
                      <a:pPr algn="ctr"/>
                      <a:r>
                        <a:rPr lang="en-US" sz="1600" dirty="0" smtClean="0"/>
                        <a:t>Weight(</a:t>
                      </a:r>
                      <a:r>
                        <a:rPr lang="en-US" sz="1600" dirty="0" err="1" smtClean="0"/>
                        <a:t>lb</a:t>
                      </a:r>
                      <a:r>
                        <a:rPr lang="en-US" sz="1600" dirty="0"/>
                        <a:t>)</a:t>
                      </a:r>
                    </a:p>
                  </a:txBody>
                  <a:tcPr/>
                </a:tc>
                <a:extLst>
                  <a:ext uri="{0D108BD9-81ED-4DB2-BD59-A6C34878D82A}">
                    <a16:rowId xmlns="" xmlns:a16="http://schemas.microsoft.com/office/drawing/2014/main" val="3202602191"/>
                  </a:ext>
                </a:extLst>
              </a:tr>
              <a:tr h="278038">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Batteries</a:t>
                      </a:r>
                      <a:endParaRPr lang="en-US" sz="2800" dirty="0">
                        <a:effectLst/>
                      </a:endParaRPr>
                    </a:p>
                  </a:txBody>
                  <a:tcPr marL="73025" marR="73025" anchor="ctr"/>
                </a:tc>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138.6</a:t>
                      </a:r>
                      <a:endParaRPr lang="en-US" sz="2800" dirty="0">
                        <a:effectLst/>
                      </a:endParaRPr>
                    </a:p>
                  </a:txBody>
                  <a:tcPr marL="73025" marR="73025" anchor="ctr"/>
                </a:tc>
                <a:extLst>
                  <a:ext uri="{0D108BD9-81ED-4DB2-BD59-A6C34878D82A}">
                    <a16:rowId xmlns="" xmlns:a16="http://schemas.microsoft.com/office/drawing/2014/main" val="1056303012"/>
                  </a:ext>
                </a:extLst>
              </a:tr>
              <a:tr h="278038">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Polycarbonate</a:t>
                      </a:r>
                      <a:endParaRPr lang="en-US" sz="2800" dirty="0">
                        <a:effectLst/>
                      </a:endParaRPr>
                    </a:p>
                  </a:txBody>
                  <a:tcPr marL="73025" marR="73025" anchor="ctr"/>
                </a:tc>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58</a:t>
                      </a:r>
                      <a:endParaRPr lang="en-US" sz="2800" dirty="0">
                        <a:effectLst/>
                      </a:endParaRPr>
                    </a:p>
                  </a:txBody>
                  <a:tcPr marL="73025" marR="73025" anchor="ctr"/>
                </a:tc>
                <a:extLst>
                  <a:ext uri="{0D108BD9-81ED-4DB2-BD59-A6C34878D82A}">
                    <a16:rowId xmlns="" xmlns:a16="http://schemas.microsoft.com/office/drawing/2014/main" val="1610252448"/>
                  </a:ext>
                </a:extLst>
              </a:tr>
              <a:tr h="278038">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Wires</a:t>
                      </a:r>
                      <a:endParaRPr lang="en-US" sz="2800" dirty="0">
                        <a:effectLst/>
                      </a:endParaRPr>
                    </a:p>
                  </a:txBody>
                  <a:tcPr marL="73025" marR="73025" anchor="ctr"/>
                </a:tc>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6.9</a:t>
                      </a:r>
                      <a:endParaRPr lang="en-US" sz="2800" dirty="0">
                        <a:effectLst/>
                      </a:endParaRPr>
                    </a:p>
                  </a:txBody>
                  <a:tcPr marL="73025" marR="73025" anchor="ctr"/>
                </a:tc>
                <a:extLst>
                  <a:ext uri="{0D108BD9-81ED-4DB2-BD59-A6C34878D82A}">
                    <a16:rowId xmlns="" xmlns:a16="http://schemas.microsoft.com/office/drawing/2014/main" val="2173985600"/>
                  </a:ext>
                </a:extLst>
              </a:tr>
              <a:tr h="278038">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Maintenance </a:t>
                      </a:r>
                      <a:r>
                        <a:rPr lang="en-US" sz="1400" b="0" i="0" u="none" strike="noStrike" dirty="0" smtClean="0">
                          <a:solidFill>
                            <a:srgbClr val="000000"/>
                          </a:solidFill>
                          <a:effectLst/>
                          <a:latin typeface="Times New Roman" panose="02020603050405020304" pitchFamily="18" charset="0"/>
                        </a:rPr>
                        <a:t>Disconnects</a:t>
                      </a:r>
                      <a:endParaRPr lang="en-US" sz="2800" dirty="0">
                        <a:effectLst/>
                      </a:endParaRPr>
                    </a:p>
                  </a:txBody>
                  <a:tcPr marL="73025" marR="73025" anchor="ctr"/>
                </a:tc>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7</a:t>
                      </a:r>
                      <a:endParaRPr lang="en-US" sz="2800" dirty="0">
                        <a:effectLst/>
                      </a:endParaRPr>
                    </a:p>
                  </a:txBody>
                  <a:tcPr marL="73025" marR="73025" anchor="ctr"/>
                </a:tc>
                <a:extLst>
                  <a:ext uri="{0D108BD9-81ED-4DB2-BD59-A6C34878D82A}">
                    <a16:rowId xmlns="" xmlns:a16="http://schemas.microsoft.com/office/drawing/2014/main" val="1013944191"/>
                  </a:ext>
                </a:extLst>
              </a:tr>
              <a:tr h="278038">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BIR</a:t>
                      </a:r>
                      <a:endParaRPr lang="en-US" sz="2800" dirty="0">
                        <a:effectLst/>
                      </a:endParaRPr>
                    </a:p>
                  </a:txBody>
                  <a:tcPr marL="73025" marR="73025" anchor="ctr"/>
                </a:tc>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1.9</a:t>
                      </a:r>
                      <a:endParaRPr lang="en-US" sz="2800" dirty="0">
                        <a:effectLst/>
                      </a:endParaRPr>
                    </a:p>
                  </a:txBody>
                  <a:tcPr marL="73025" marR="73025" anchor="ctr"/>
                </a:tc>
                <a:extLst>
                  <a:ext uri="{0D108BD9-81ED-4DB2-BD59-A6C34878D82A}">
                    <a16:rowId xmlns="" xmlns:a16="http://schemas.microsoft.com/office/drawing/2014/main" val="713151853"/>
                  </a:ext>
                </a:extLst>
              </a:tr>
              <a:tr h="278038">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DC-DC Converter</a:t>
                      </a:r>
                      <a:endParaRPr lang="en-US" sz="2800" dirty="0">
                        <a:effectLst/>
                      </a:endParaRPr>
                    </a:p>
                  </a:txBody>
                  <a:tcPr marL="73025" marR="73025" anchor="ctr"/>
                </a:tc>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2</a:t>
                      </a:r>
                      <a:endParaRPr lang="en-US" sz="2800" dirty="0">
                        <a:effectLst/>
                      </a:endParaRPr>
                    </a:p>
                  </a:txBody>
                  <a:tcPr marL="73025" marR="73025" anchor="ctr"/>
                </a:tc>
                <a:extLst>
                  <a:ext uri="{0D108BD9-81ED-4DB2-BD59-A6C34878D82A}">
                    <a16:rowId xmlns="" xmlns:a16="http://schemas.microsoft.com/office/drawing/2014/main" val="1946747201"/>
                  </a:ext>
                </a:extLst>
              </a:tr>
              <a:tr h="278038">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Other</a:t>
                      </a:r>
                      <a:endParaRPr lang="en-US" sz="2800" dirty="0">
                        <a:effectLst/>
                      </a:endParaRPr>
                    </a:p>
                  </a:txBody>
                  <a:tcPr marL="73025" marR="73025" anchor="ctr"/>
                </a:tc>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3</a:t>
                      </a:r>
                      <a:endParaRPr lang="en-US" sz="2800" dirty="0">
                        <a:effectLst/>
                      </a:endParaRPr>
                    </a:p>
                  </a:txBody>
                  <a:tcPr marL="73025" marR="73025" anchor="ctr"/>
                </a:tc>
                <a:extLst>
                  <a:ext uri="{0D108BD9-81ED-4DB2-BD59-A6C34878D82A}">
                    <a16:rowId xmlns="" xmlns:a16="http://schemas.microsoft.com/office/drawing/2014/main" val="3735649427"/>
                  </a:ext>
                </a:extLst>
              </a:tr>
              <a:tr h="278038">
                <a:tc>
                  <a:txBody>
                    <a:bodyPr/>
                    <a:lstStyle/>
                    <a:p>
                      <a:pPr algn="ctr" rtl="0" fontAlgn="ctr">
                        <a:spcBef>
                          <a:spcPts val="0"/>
                        </a:spcBef>
                        <a:spcAft>
                          <a:spcPts val="0"/>
                        </a:spcAft>
                      </a:pPr>
                      <a:r>
                        <a:rPr lang="en-US" sz="1400" b="0" i="0" u="none" strike="noStrike" dirty="0">
                          <a:solidFill>
                            <a:srgbClr val="000000"/>
                          </a:solidFill>
                          <a:effectLst/>
                          <a:latin typeface="Times New Roman" panose="02020603050405020304" pitchFamily="18" charset="0"/>
                        </a:rPr>
                        <a:t>Total</a:t>
                      </a:r>
                      <a:endParaRPr lang="en-US" sz="2800" dirty="0">
                        <a:effectLst/>
                      </a:endParaRPr>
                    </a:p>
                  </a:txBody>
                  <a:tcPr marL="73025" marR="73025" anchor="ctr"/>
                </a:tc>
                <a:tc>
                  <a:txBody>
                    <a:bodyPr/>
                    <a:lstStyle/>
                    <a:p>
                      <a:pPr algn="ctr"/>
                      <a:r>
                        <a:rPr lang="en-US" sz="1400" b="1" dirty="0"/>
                        <a:t>217.4</a:t>
                      </a:r>
                      <a:endParaRPr lang="en-US" sz="2400" b="1" dirty="0"/>
                    </a:p>
                  </a:txBody>
                  <a:tcPr/>
                </a:tc>
                <a:extLst>
                  <a:ext uri="{0D108BD9-81ED-4DB2-BD59-A6C34878D82A}">
                    <a16:rowId xmlns="" xmlns:a16="http://schemas.microsoft.com/office/drawing/2014/main" val="1309602881"/>
                  </a:ext>
                </a:extLst>
              </a:tr>
            </a:tbl>
          </a:graphicData>
        </a:graphic>
      </p:graphicFrame>
      <p:sp>
        <p:nvSpPr>
          <p:cNvPr id="5" name="TextBox 4"/>
          <p:cNvSpPr txBox="1"/>
          <p:nvPr/>
        </p:nvSpPr>
        <p:spPr>
          <a:xfrm>
            <a:off x="4995084" y="1179057"/>
            <a:ext cx="4148916" cy="1600438"/>
          </a:xfrm>
          <a:prstGeom prst="rect">
            <a:avLst/>
          </a:prstGeom>
          <a:noFill/>
        </p:spPr>
        <p:txBody>
          <a:bodyPr wrap="square" rtlCol="0">
            <a:spAutoFit/>
          </a:bodyPr>
          <a:lstStyle/>
          <a:p>
            <a:pPr marL="228600">
              <a:buClr>
                <a:srgbClr val="FFFFFF"/>
              </a:buClr>
              <a:buSzPct val="100000"/>
            </a:pPr>
            <a:r>
              <a:rPr lang="en-US" sz="2000" dirty="0">
                <a:solidFill>
                  <a:srgbClr val="FFFFFF"/>
                </a:solidFill>
              </a:rPr>
              <a:t>Lexan </a:t>
            </a:r>
            <a:r>
              <a:rPr lang="en-US" sz="2000" dirty="0" smtClean="0">
                <a:solidFill>
                  <a:srgbClr val="FFFFFF"/>
                </a:solidFill>
              </a:rPr>
              <a:t>Polycarbonate Housing</a:t>
            </a:r>
            <a:endParaRPr lang="en-US" sz="2000" dirty="0">
              <a:solidFill>
                <a:srgbClr val="FFFFFF"/>
              </a:solidFill>
            </a:endParaRPr>
          </a:p>
          <a:p>
            <a:pPr marL="971550" lvl="1" indent="-285750">
              <a:buClr>
                <a:srgbClr val="FFFFFF"/>
              </a:buClr>
              <a:buSzPct val="100000"/>
              <a:buFont typeface="Arial"/>
              <a:buChar char="-"/>
            </a:pPr>
            <a:r>
              <a:rPr lang="en-US" sz="1600" dirty="0">
                <a:solidFill>
                  <a:srgbClr val="FFFFFF"/>
                </a:solidFill>
              </a:rPr>
              <a:t>Non-conductive</a:t>
            </a:r>
          </a:p>
          <a:p>
            <a:pPr marL="971550" lvl="1" indent="-285750">
              <a:buClr>
                <a:srgbClr val="FFFFFF"/>
              </a:buClr>
              <a:buSzPct val="100000"/>
              <a:buFont typeface="Arial"/>
              <a:buChar char="-"/>
            </a:pPr>
            <a:r>
              <a:rPr lang="en-US" sz="1600" dirty="0">
                <a:solidFill>
                  <a:srgbClr val="FFFFFF"/>
                </a:solidFill>
              </a:rPr>
              <a:t>Fire resistant </a:t>
            </a:r>
          </a:p>
          <a:p>
            <a:pPr marL="971550" lvl="1" indent="-285750">
              <a:buClr>
                <a:srgbClr val="FFFFFF"/>
              </a:buClr>
              <a:buSzPct val="100000"/>
              <a:buFont typeface="Arial"/>
              <a:buChar char="-"/>
            </a:pPr>
            <a:r>
              <a:rPr lang="en-US" sz="1600" dirty="0">
                <a:solidFill>
                  <a:srgbClr val="FFFFFF"/>
                </a:solidFill>
              </a:rPr>
              <a:t>Easily removable </a:t>
            </a:r>
            <a:endParaRPr lang="en-US" sz="1600" dirty="0" smtClean="0">
              <a:solidFill>
                <a:srgbClr val="FFFFFF"/>
              </a:solidFill>
            </a:endParaRPr>
          </a:p>
          <a:p>
            <a:pPr marL="971550" lvl="1" indent="-285750">
              <a:buClr>
                <a:srgbClr val="FFFFFF"/>
              </a:buClr>
              <a:buSzPct val="100000"/>
              <a:buFont typeface="Arial"/>
              <a:buChar char="-"/>
            </a:pPr>
            <a:r>
              <a:rPr lang="en-US" sz="1600" dirty="0" smtClean="0">
                <a:solidFill>
                  <a:srgbClr val="FFFFFF"/>
                </a:solidFill>
              </a:rPr>
              <a:t>Clear for component visibility</a:t>
            </a:r>
            <a:endParaRPr lang="en-US" sz="1600" dirty="0">
              <a:solidFill>
                <a:srgbClr val="FFFFFF"/>
              </a:solidFill>
            </a:endParaRPr>
          </a:p>
          <a:p>
            <a:endParaRPr lang="en-US" dirty="0"/>
          </a:p>
        </p:txBody>
      </p:sp>
      <p:sp>
        <p:nvSpPr>
          <p:cNvPr id="6" name="TextBox 5"/>
          <p:cNvSpPr txBox="1"/>
          <p:nvPr/>
        </p:nvSpPr>
        <p:spPr>
          <a:xfrm>
            <a:off x="1201003" y="2779495"/>
            <a:ext cx="7792872" cy="369332"/>
          </a:xfrm>
          <a:prstGeom prst="rect">
            <a:avLst/>
          </a:prstGeom>
          <a:noFill/>
        </p:spPr>
        <p:txBody>
          <a:bodyPr wrap="square" rtlCol="0">
            <a:spAutoFit/>
          </a:bodyPr>
          <a:lstStyle/>
          <a:p>
            <a:r>
              <a:rPr lang="en-US" sz="1800" dirty="0" smtClean="0">
                <a:solidFill>
                  <a:schemeClr val="bg1"/>
                </a:solidFill>
              </a:rPr>
              <a:t>The batteries, container, and related components weigh 217.4 </a:t>
            </a:r>
            <a:r>
              <a:rPr lang="en-US" sz="1800" dirty="0" err="1" smtClean="0">
                <a:solidFill>
                  <a:schemeClr val="bg1"/>
                </a:solidFill>
              </a:rPr>
              <a:t>lbs</a:t>
            </a:r>
            <a:endParaRPr lang="en-US" sz="1800" dirty="0">
              <a:solidFill>
                <a:schemeClr val="bg1"/>
              </a:solidFill>
            </a:endParaRPr>
          </a:p>
        </p:txBody>
      </p:sp>
    </p:spTree>
    <p:extLst>
      <p:ext uri="{BB962C8B-B14F-4D97-AF65-F5344CB8AC3E}">
        <p14:creationId xmlns:p14="http://schemas.microsoft.com/office/powerpoint/2010/main" val="1830191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Design Cont.</a:t>
            </a:r>
          </a:p>
        </p:txBody>
      </p:sp>
      <p:sp>
        <p:nvSpPr>
          <p:cNvPr id="3" name="Text Placeholder 2"/>
          <p:cNvSpPr>
            <a:spLocks noGrp="1"/>
          </p:cNvSpPr>
          <p:nvPr>
            <p:ph type="body" idx="1"/>
          </p:nvPr>
        </p:nvSpPr>
        <p:spPr>
          <a:xfrm>
            <a:off x="311701" y="1268409"/>
            <a:ext cx="4410424" cy="4555199"/>
          </a:xfrm>
        </p:spPr>
        <p:txBody>
          <a:bodyPr/>
          <a:lstStyle/>
          <a:p>
            <a:pPr>
              <a:buClr>
                <a:schemeClr val="bg1"/>
              </a:buClr>
            </a:pPr>
            <a:r>
              <a:rPr lang="en-US" dirty="0">
                <a:solidFill>
                  <a:schemeClr val="bg1"/>
                </a:solidFill>
              </a:rPr>
              <a:t>Motor</a:t>
            </a:r>
            <a:r>
              <a:rPr lang="en-US" dirty="0" smtClean="0">
                <a:solidFill>
                  <a:schemeClr val="bg1"/>
                </a:solidFill>
              </a:rPr>
              <a:t>:</a:t>
            </a:r>
          </a:p>
          <a:p>
            <a:pPr marL="285750" indent="-285750">
              <a:spcAft>
                <a:spcPts val="1000"/>
              </a:spcAft>
              <a:buClr>
                <a:schemeClr val="bg1"/>
              </a:buClr>
              <a:buFont typeface="Arial" panose="020B0604020202020204" pitchFamily="34" charset="0"/>
              <a:buChar char="˗"/>
            </a:pPr>
            <a:r>
              <a:rPr lang="en-US" dirty="0" smtClean="0">
                <a:solidFill>
                  <a:schemeClr val="bg1"/>
                </a:solidFill>
              </a:rPr>
              <a:t>Stock </a:t>
            </a:r>
            <a:r>
              <a:rPr lang="en-US" dirty="0" smtClean="0">
                <a:solidFill>
                  <a:schemeClr val="bg1"/>
                </a:solidFill>
              </a:rPr>
              <a:t>mounting </a:t>
            </a:r>
            <a:r>
              <a:rPr lang="en-US" dirty="0">
                <a:solidFill>
                  <a:schemeClr val="bg1"/>
                </a:solidFill>
              </a:rPr>
              <a:t>p</a:t>
            </a:r>
            <a:r>
              <a:rPr lang="en-US" dirty="0" smtClean="0">
                <a:solidFill>
                  <a:schemeClr val="bg1"/>
                </a:solidFill>
              </a:rPr>
              <a:t>oints </a:t>
            </a:r>
            <a:r>
              <a:rPr lang="en-US" dirty="0" smtClean="0">
                <a:solidFill>
                  <a:schemeClr val="bg1"/>
                </a:solidFill>
              </a:rPr>
              <a:t>with custom mounting brackets</a:t>
            </a:r>
          </a:p>
          <a:p>
            <a:pPr marL="285750" indent="-285750">
              <a:spcAft>
                <a:spcPts val="1000"/>
              </a:spcAft>
              <a:buClr>
                <a:schemeClr val="bg1"/>
              </a:buClr>
              <a:buFont typeface="Arial" panose="020B0604020202020204" pitchFamily="34" charset="0"/>
              <a:buChar char="˗"/>
            </a:pPr>
            <a:r>
              <a:rPr lang="en-US" dirty="0" smtClean="0">
                <a:solidFill>
                  <a:schemeClr val="bg1"/>
                </a:solidFill>
              </a:rPr>
              <a:t>Uses stock jackshaft and chain case</a:t>
            </a:r>
          </a:p>
          <a:p>
            <a:pPr marL="285750" indent="-285750">
              <a:spcAft>
                <a:spcPts val="1000"/>
              </a:spcAft>
              <a:buClr>
                <a:schemeClr val="bg1"/>
              </a:buClr>
              <a:buFont typeface="Arial" panose="020B0604020202020204" pitchFamily="34" charset="0"/>
              <a:buChar char="˗"/>
            </a:pPr>
            <a:r>
              <a:rPr lang="en-US" dirty="0" smtClean="0">
                <a:solidFill>
                  <a:schemeClr val="bg1"/>
                </a:solidFill>
              </a:rPr>
              <a:t>Direct Chain Drive</a:t>
            </a:r>
          </a:p>
          <a:p>
            <a:pPr marL="285750" indent="-285750">
              <a:spcAft>
                <a:spcPts val="1000"/>
              </a:spcAft>
              <a:buClr>
                <a:schemeClr val="bg1"/>
              </a:buClr>
              <a:buFont typeface="Arial" panose="020B0604020202020204" pitchFamily="34" charset="0"/>
              <a:buChar char="˗"/>
            </a:pPr>
            <a:r>
              <a:rPr lang="en-US" dirty="0" smtClean="0">
                <a:solidFill>
                  <a:schemeClr val="bg1"/>
                </a:solidFill>
              </a:rPr>
              <a:t>6 selectable gears to optimize performance in varying </a:t>
            </a:r>
            <a:r>
              <a:rPr lang="en-US" dirty="0" smtClean="0">
                <a:solidFill>
                  <a:schemeClr val="bg1"/>
                </a:solidFill>
              </a:rPr>
              <a:t>conditions</a:t>
            </a:r>
          </a:p>
          <a:p>
            <a:pPr marL="285750" indent="-285750">
              <a:spcAft>
                <a:spcPts val="1000"/>
              </a:spcAft>
              <a:buClr>
                <a:schemeClr val="bg1"/>
              </a:buClr>
              <a:buFont typeface="Arial" panose="020B0604020202020204" pitchFamily="34" charset="0"/>
              <a:buChar char="˗"/>
            </a:pPr>
            <a:r>
              <a:rPr lang="en-US" dirty="0" smtClean="0">
                <a:solidFill>
                  <a:schemeClr val="bg1"/>
                </a:solidFill>
              </a:rPr>
              <a:t>Peak 56 horsepower</a:t>
            </a:r>
            <a:endParaRPr lang="en-US" dirty="0" smtClean="0">
              <a:solidFill>
                <a:schemeClr val="bg1"/>
              </a:solidFill>
            </a:endParaRPr>
          </a:p>
          <a:p>
            <a:pPr marL="285750" indent="-285750">
              <a:spcAft>
                <a:spcPts val="1000"/>
              </a:spcAft>
              <a:buClr>
                <a:schemeClr val="bg1"/>
              </a:buClr>
              <a:buFont typeface="Arial" panose="020B0604020202020204" pitchFamily="34" charset="0"/>
              <a:buChar char="•"/>
            </a:pPr>
            <a:endParaRPr lang="en-US" dirty="0">
              <a:solidFill>
                <a:schemeClr val="bg1"/>
              </a:solidFill>
            </a:endParaRPr>
          </a:p>
          <a:p>
            <a:pPr marL="285750" indent="-285750">
              <a:spcAft>
                <a:spcPts val="1000"/>
              </a:spcAft>
              <a:buClr>
                <a:schemeClr val="bg1"/>
              </a:buClr>
              <a:buFont typeface="Arial" panose="020B0604020202020204" pitchFamily="34" charset="0"/>
              <a:buChar char="•"/>
            </a:pPr>
            <a:endParaRPr lang="en-US" dirty="0" smtClean="0">
              <a:solidFill>
                <a:schemeClr val="bg1"/>
              </a:solidFill>
            </a:endParaRPr>
          </a:p>
        </p:txBody>
      </p:sp>
      <p:pic>
        <p:nvPicPr>
          <p:cNvPr id="3076" name="Picture 4" descr="https://lh5.googleusercontent.com/hNuZ66WGHSiV4n0X6EZI8ZSEAD6aMgX8R3O74uW7GC1GesOipIJFVku2WIEtHO_g7D0L1WEsTaNVOzGn5CNzjzzddQgn359VxCSXxXfnozqpcpfS9MB67ehaKY7uBizoBwgZE4Frk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337" y="3764841"/>
            <a:ext cx="3870438" cy="2192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4.googleusercontent.com/m3-lr8X-KQuGCQ5cdQGgn2mquusJwMvEmxqkfVjtnu4AuZwqoi69qdIOj0s0WkEoslTXeDETa3p7z8pm1RUyaEl27j1EDpQDplTO178tTwIp1wQn8pAGDKvJALZP9E5soGv6-A1YqRqN7y8j"/>
          <p:cNvPicPr>
            <a:picLocks noChangeAspect="1" noChangeArrowheads="1"/>
          </p:cNvPicPr>
          <p:nvPr/>
        </p:nvPicPr>
        <p:blipFill rotWithShape="1">
          <a:blip r:embed="rId3">
            <a:extLst>
              <a:ext uri="{28A0092B-C50C-407E-A947-70E740481C1C}">
                <a14:useLocalDpi xmlns:a14="http://schemas.microsoft.com/office/drawing/2010/main" val="0"/>
              </a:ext>
            </a:extLst>
          </a:blip>
          <a:srcRect l="32918" t="14220" r="2101" b="10660"/>
          <a:stretch/>
        </p:blipFill>
        <p:spPr bwMode="auto">
          <a:xfrm>
            <a:off x="4897337" y="1088949"/>
            <a:ext cx="3870438" cy="250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63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Design Cont.</a:t>
            </a:r>
            <a:endParaRPr lang="en-US" dirty="0"/>
          </a:p>
        </p:txBody>
      </p:sp>
      <p:sp>
        <p:nvSpPr>
          <p:cNvPr id="3" name="Text Placeholder 2"/>
          <p:cNvSpPr>
            <a:spLocks noGrp="1"/>
          </p:cNvSpPr>
          <p:nvPr>
            <p:ph type="body" idx="1"/>
          </p:nvPr>
        </p:nvSpPr>
        <p:spPr>
          <a:xfrm>
            <a:off x="311699" y="1356866"/>
            <a:ext cx="8520599" cy="4555199"/>
          </a:xfrm>
        </p:spPr>
        <p:txBody>
          <a:bodyPr/>
          <a:lstStyle/>
          <a:p>
            <a:pPr>
              <a:spcAft>
                <a:spcPts val="1000"/>
              </a:spcAft>
            </a:pPr>
            <a:r>
              <a:rPr lang="en-US" dirty="0">
                <a:solidFill>
                  <a:schemeClr val="bg1"/>
                </a:solidFill>
              </a:rPr>
              <a:t>Cooling System</a:t>
            </a:r>
            <a:r>
              <a:rPr lang="en-US" dirty="0" smtClean="0">
                <a:solidFill>
                  <a:schemeClr val="bg1"/>
                </a:solidFill>
              </a:rPr>
              <a:t>:</a:t>
            </a:r>
          </a:p>
          <a:p>
            <a:pPr marL="285750" indent="-285750">
              <a:spcAft>
                <a:spcPts val="1000"/>
              </a:spcAft>
              <a:buClr>
                <a:schemeClr val="bg1"/>
              </a:buClr>
              <a:buFont typeface="Arial" panose="020B0604020202020204" pitchFamily="34" charset="0"/>
              <a:buChar char="˗"/>
            </a:pPr>
            <a:r>
              <a:rPr lang="en-US" dirty="0" smtClean="0">
                <a:solidFill>
                  <a:schemeClr val="bg1"/>
                </a:solidFill>
              </a:rPr>
              <a:t>Motor Controller: External Water cooling, Copper Core Chill Plate</a:t>
            </a:r>
          </a:p>
          <a:p>
            <a:pPr marL="285750" indent="-285750">
              <a:spcAft>
                <a:spcPts val="1000"/>
              </a:spcAft>
              <a:buClr>
                <a:schemeClr val="bg1"/>
              </a:buClr>
              <a:buFont typeface="Arial" panose="020B0604020202020204" pitchFamily="34" charset="0"/>
              <a:buChar char="˗"/>
            </a:pPr>
            <a:r>
              <a:rPr lang="en-US" dirty="0" smtClean="0">
                <a:solidFill>
                  <a:schemeClr val="bg1"/>
                </a:solidFill>
              </a:rPr>
              <a:t>Motor: Internal Water cooling</a:t>
            </a:r>
          </a:p>
          <a:p>
            <a:pPr marL="742950" lvl="1" indent="-285750">
              <a:spcAft>
                <a:spcPts val="1000"/>
              </a:spcAft>
              <a:buClr>
                <a:schemeClr val="bg1"/>
              </a:buClr>
              <a:buFont typeface="Arial" panose="020B0604020202020204" pitchFamily="34" charset="0"/>
              <a:buChar char="˗"/>
            </a:pPr>
            <a:r>
              <a:rPr lang="en-US" dirty="0" smtClean="0">
                <a:solidFill>
                  <a:schemeClr val="bg1"/>
                </a:solidFill>
              </a:rPr>
              <a:t>Improves towing capacity and performance by reducing heat buildup in the system</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4102" name="Picture 6" descr="https://lh6.googleusercontent.com/lNvyicDMgxGoiqJmo1Bd1kvSCJZOKr0YLvjtXw-4f04rEY2VqtrRXJHydtxELLYxLG0TUJ0gRcmen21zsZmL9x8RpvzeYVBbIExwXynaG3kBxsUo7qBYtx328xjy2TfKajx_2Z1ba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0" y="3136498"/>
            <a:ext cx="4000693" cy="277556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5.googleusercontent.com/8-20pqFB0vXysA1iWS6cIIv1RroJ7hWwLtIQTkIfAvxerfVU3jOmbOvGb1O8EwAIUFJB90VEfAWLijFYnDhJwCcq4ZAVWJ2LvSwQUqG9deHClLdNJ8cMOdOG14yimhDqRRo2fuwbF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538" y="3136499"/>
            <a:ext cx="3581802" cy="277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227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dirty="0" smtClean="0">
                <a:solidFill>
                  <a:srgbClr val="FFFFFF"/>
                </a:solidFill>
              </a:rPr>
              <a:t>Design Cont.</a:t>
            </a:r>
            <a:endParaRPr lang="en" sz="2800" b="0" i="0" u="none" strike="noStrike" cap="none" dirty="0">
              <a:solidFill>
                <a:srgbClr val="FFFFFF"/>
              </a:solidFill>
              <a:latin typeface="Arial"/>
              <a:ea typeface="Arial"/>
              <a:cs typeface="Arial"/>
              <a:sym typeface="Arial"/>
            </a:endParaRPr>
          </a:p>
        </p:txBody>
      </p:sp>
      <p:sp>
        <p:nvSpPr>
          <p:cNvPr id="61" name="Shape 61"/>
          <p:cNvSpPr txBox="1">
            <a:spLocks noGrp="1"/>
          </p:cNvSpPr>
          <p:nvPr>
            <p:ph type="body" idx="1"/>
          </p:nvPr>
        </p:nvSpPr>
        <p:spPr>
          <a:xfrm>
            <a:off x="311699" y="1195257"/>
            <a:ext cx="8520599" cy="4555199"/>
          </a:xfrm>
          <a:prstGeom prst="rect">
            <a:avLst/>
          </a:prstGeom>
          <a:noFill/>
          <a:ln>
            <a:noFill/>
          </a:ln>
        </p:spPr>
        <p:txBody>
          <a:bodyPr lIns="91425" tIns="91425" rIns="91425" bIns="91425" anchor="t" anchorCtr="0">
            <a:noAutofit/>
          </a:bodyPr>
          <a:lstStyle/>
          <a:p>
            <a:pPr marL="228600" marR="0" lvl="0" algn="l" rtl="0">
              <a:lnSpc>
                <a:spcPct val="115000"/>
              </a:lnSpc>
              <a:spcBef>
                <a:spcPts val="0"/>
              </a:spcBef>
              <a:spcAft>
                <a:spcPts val="1000"/>
              </a:spcAft>
              <a:buClr>
                <a:srgbClr val="FFFFFF"/>
              </a:buClr>
              <a:buSzPct val="100000"/>
            </a:pPr>
            <a:r>
              <a:rPr lang="en-US" b="0" i="0" u="none" strike="noStrike" cap="none" dirty="0">
                <a:solidFill>
                  <a:srgbClr val="FFFFFF"/>
                </a:solidFill>
                <a:sym typeface="Arial"/>
              </a:rPr>
              <a:t>Bosch </a:t>
            </a:r>
            <a:r>
              <a:rPr lang="en-US" b="0" i="0" u="none" strike="noStrike" cap="none" dirty="0" smtClean="0">
                <a:solidFill>
                  <a:srgbClr val="FFFFFF"/>
                </a:solidFill>
                <a:sym typeface="Arial"/>
              </a:rPr>
              <a:t>Display</a:t>
            </a:r>
          </a:p>
          <a:p>
            <a:pPr marL="1028700" lvl="1" indent="-342900">
              <a:spcAft>
                <a:spcPts val="1000"/>
              </a:spcAft>
              <a:buClr>
                <a:srgbClr val="FFFFFF"/>
              </a:buClr>
              <a:buSzPct val="100000"/>
              <a:buFont typeface="Arial" panose="020B0604020202020204" pitchFamily="34" charset="0"/>
              <a:buChar char="˗"/>
            </a:pPr>
            <a:r>
              <a:rPr lang="en-US" sz="1800" dirty="0" smtClean="0">
                <a:solidFill>
                  <a:srgbClr val="FFFFFF"/>
                </a:solidFill>
              </a:rPr>
              <a:t>Easy and user friendly</a:t>
            </a:r>
          </a:p>
          <a:p>
            <a:pPr marL="1028700" lvl="1" indent="-342900">
              <a:spcAft>
                <a:spcPts val="1000"/>
              </a:spcAft>
              <a:buClr>
                <a:srgbClr val="FFFFFF"/>
              </a:buClr>
              <a:buSzPct val="100000"/>
              <a:buFont typeface="Arial" panose="020B0604020202020204" pitchFamily="34" charset="0"/>
              <a:buChar char="˗"/>
            </a:pPr>
            <a:r>
              <a:rPr lang="en-US" sz="1800" dirty="0" smtClean="0">
                <a:solidFill>
                  <a:srgbClr val="FFFFFF"/>
                </a:solidFill>
              </a:rPr>
              <a:t>Multi page selection from stock switches   </a:t>
            </a:r>
            <a:endParaRPr lang="en-US" sz="1800" b="0" i="0" u="none" strike="noStrike" cap="none" dirty="0">
              <a:solidFill>
                <a:srgbClr val="FFFFFF"/>
              </a:solidFill>
              <a:sym typeface="Arial"/>
            </a:endParaRPr>
          </a:p>
          <a:p>
            <a:pPr marL="1028700" lvl="1" indent="-342900">
              <a:spcAft>
                <a:spcPts val="1000"/>
              </a:spcAft>
              <a:buClr>
                <a:srgbClr val="FFFFFF"/>
              </a:buClr>
              <a:buSzPct val="100000"/>
              <a:buFont typeface="Arial" panose="020B0604020202020204" pitchFamily="34" charset="0"/>
              <a:buChar char="˗"/>
            </a:pPr>
            <a:r>
              <a:rPr lang="en-US" sz="1800" dirty="0">
                <a:solidFill>
                  <a:srgbClr val="FFFFFF"/>
                </a:solidFill>
              </a:rPr>
              <a:t>Real time temperature and voltage monitoring for </a:t>
            </a:r>
            <a:r>
              <a:rPr lang="en-US" sz="1800" dirty="0" smtClean="0">
                <a:solidFill>
                  <a:srgbClr val="FFFFFF"/>
                </a:solidFill>
              </a:rPr>
              <a:t>safety</a:t>
            </a:r>
          </a:p>
          <a:p>
            <a:pPr marL="1028700" lvl="1" indent="-342900">
              <a:spcAft>
                <a:spcPts val="1000"/>
              </a:spcAft>
              <a:buClr>
                <a:srgbClr val="FFFFFF"/>
              </a:buClr>
              <a:buSzPct val="100000"/>
              <a:buFont typeface="Arial" panose="020B0604020202020204" pitchFamily="34" charset="0"/>
              <a:buChar char="˗"/>
            </a:pPr>
            <a:r>
              <a:rPr lang="en-US" sz="1800" dirty="0" smtClean="0">
                <a:solidFill>
                  <a:srgbClr val="FFFFFF"/>
                </a:solidFill>
              </a:rPr>
              <a:t>Advanced  safety system warnings </a:t>
            </a:r>
            <a:endParaRPr lang="en-US" sz="1800" dirty="0">
              <a:solidFill>
                <a:srgbClr val="FFFFFF"/>
              </a:solidFill>
            </a:endParaRPr>
          </a:p>
        </p:txBody>
      </p:sp>
      <p:pic>
        <p:nvPicPr>
          <p:cNvPr id="2" name="Picture 1"/>
          <p:cNvPicPr>
            <a:picLocks noChangeAspect="1"/>
          </p:cNvPicPr>
          <p:nvPr/>
        </p:nvPicPr>
        <p:blipFill>
          <a:blip r:embed="rId3">
            <a:clrChange>
              <a:clrFrom>
                <a:srgbClr val="C7CFDC"/>
              </a:clrFrom>
              <a:clrTo>
                <a:srgbClr val="C7CFDC">
                  <a:alpha val="0"/>
                </a:srgbClr>
              </a:clrTo>
            </a:clrChange>
            <a:extLst>
              <a:ext uri="{28A0092B-C50C-407E-A947-70E740481C1C}">
                <a14:useLocalDpi xmlns:a14="http://schemas.microsoft.com/office/drawing/2010/main" val="0"/>
              </a:ext>
            </a:extLst>
          </a:blip>
          <a:stretch>
            <a:fillRect/>
          </a:stretch>
        </p:blipFill>
        <p:spPr>
          <a:xfrm>
            <a:off x="843960" y="3578528"/>
            <a:ext cx="3072947" cy="2439088"/>
          </a:xfrm>
          <a:prstGeom prst="rect">
            <a:avLst/>
          </a:prstGeom>
        </p:spPr>
      </p:pic>
      <p:pic>
        <p:nvPicPr>
          <p:cNvPr id="3" name="Picture 2"/>
          <p:cNvPicPr>
            <a:picLocks noChangeAspect="1"/>
          </p:cNvPicPr>
          <p:nvPr/>
        </p:nvPicPr>
        <p:blipFill>
          <a:blip r:embed="rId4">
            <a:clrChange>
              <a:clrFrom>
                <a:srgbClr val="C7CFDC"/>
              </a:clrFrom>
              <a:clrTo>
                <a:srgbClr val="C7CFDC">
                  <a:alpha val="0"/>
                </a:srgbClr>
              </a:clrTo>
            </a:clrChange>
            <a:extLst>
              <a:ext uri="{28A0092B-C50C-407E-A947-70E740481C1C}">
                <a14:useLocalDpi xmlns:a14="http://schemas.microsoft.com/office/drawing/2010/main" val="0"/>
              </a:ext>
            </a:extLst>
          </a:blip>
          <a:stretch>
            <a:fillRect/>
          </a:stretch>
        </p:blipFill>
        <p:spPr>
          <a:xfrm>
            <a:off x="4759546" y="3472856"/>
            <a:ext cx="3230112" cy="2695959"/>
          </a:xfrm>
          <a:prstGeom prst="rect">
            <a:avLst/>
          </a:prstGeom>
        </p:spPr>
      </p:pic>
    </p:spTree>
    <p:extLst>
      <p:ext uri="{BB962C8B-B14F-4D97-AF65-F5344CB8AC3E}">
        <p14:creationId xmlns:p14="http://schemas.microsoft.com/office/powerpoint/2010/main" val="686124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718</Words>
  <Application>Microsoft Office PowerPoint</Application>
  <PresentationFormat>On-screen Show (4:3)</PresentationFormat>
  <Paragraphs>145</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Impact</vt:lpstr>
      <vt:lpstr>Times New Roman</vt:lpstr>
      <vt:lpstr>simple-light-2</vt:lpstr>
      <vt:lpstr>Innovations in Zero Emissions Snowmobile Technology</vt:lpstr>
      <vt:lpstr>Overview</vt:lpstr>
      <vt:lpstr>Introduction</vt:lpstr>
      <vt:lpstr>Design Objectives</vt:lpstr>
      <vt:lpstr>Componet Overview</vt:lpstr>
      <vt:lpstr>Design – Power Storage</vt:lpstr>
      <vt:lpstr>Design Cont.</vt:lpstr>
      <vt:lpstr>Design Cont.</vt:lpstr>
      <vt:lpstr>Design Cont.</vt:lpstr>
      <vt:lpstr>Range and Performance </vt:lpstr>
      <vt:lpstr>Environmental Perspective </vt:lpstr>
      <vt:lpstr>MSRP and Dealer Perspective </vt:lpstr>
      <vt:lpstr>Conclusion</vt:lpstr>
      <vt:lpstr>Specail Thanks To:</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in Zero Emissions Snowmobile Technology</dc:title>
  <dc:creator>MTU Clean Snow</dc:creator>
  <cp:lastModifiedBy>Nick</cp:lastModifiedBy>
  <cp:revision>50</cp:revision>
  <dcterms:modified xsi:type="dcterms:W3CDTF">2017-03-09T16:49:36Z</dcterms:modified>
</cp:coreProperties>
</file>