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86" r:id="rId2"/>
    <p:sldId id="291" r:id="rId3"/>
    <p:sldId id="292" r:id="rId4"/>
    <p:sldId id="258" r:id="rId5"/>
    <p:sldId id="259" r:id="rId6"/>
    <p:sldId id="271" r:id="rId7"/>
    <p:sldId id="285" r:id="rId8"/>
    <p:sldId id="294" r:id="rId9"/>
    <p:sldId id="280" r:id="rId10"/>
    <p:sldId id="264" r:id="rId11"/>
    <p:sldId id="290" r:id="rId12"/>
    <p:sldId id="283" r:id="rId13"/>
    <p:sldId id="261" r:id="rId14"/>
    <p:sldId id="265" r:id="rId15"/>
    <p:sldId id="278" r:id="rId16"/>
    <p:sldId id="263" r:id="rId17"/>
    <p:sldId id="281" r:id="rId18"/>
    <p:sldId id="266" r:id="rId19"/>
    <p:sldId id="269" r:id="rId20"/>
    <p:sldId id="287" r:id="rId21"/>
    <p:sldId id="293" r:id="rId22"/>
    <p:sldId id="289" r:id="rId23"/>
    <p:sldId id="28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91E5B-2FB1-6C48-80D4-5CB894AD7E82}" type="datetimeFigureOut">
              <a:rPr lang="en-US" smtClean="0"/>
              <a:t>03/10/2016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4B3F7-052C-0C40-8708-3EF99CCD6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64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Both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162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HVD picture</a:t>
            </a:r>
            <a:r>
              <a:rPr lang="en-US" baseline="0" dirty="0" smtClean="0"/>
              <a:t> snipped from (https://www.google.com/url?sa=i&amp;rct=j&amp;q=&amp;esrc=s&amp;source=images&amp;cd=&amp;ved=0ahUKEwigiqLk4rHLAhUjs4MKHeOuBjsQ5TUICQ&amp;url=http%3A%2F%2Fwww.te.com%2Fcontent%2Fdam%2Fte-com%2Fdocuments%2Fhybrid-and-electric-mobility-solutions%2Fglobal%2F8-1773462-2-msd.pdf&amp;psig=AFQjCNG3f0Ws8GjmaXfwb52soD3T_xDmBw&amp;ust=1457549859301727&amp;cad=rj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54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Picture^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25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pictures^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4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Strikethrough</a:t>
            </a:r>
            <a:r>
              <a:rPr lang="en-US" baseline="0" dirty="0" smtClean="0"/>
              <a:t> indicates my uncertainty of importance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06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84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93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456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Bryce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352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Chad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466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4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6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^Picture^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08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^Change Picture^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4B3F7-052C-0C40-8708-3EF99CCD6F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13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1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609601" y="1600200"/>
            <a:ext cx="5326033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6256365" y="1600200"/>
            <a:ext cx="5326033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1106912" y="6096001"/>
            <a:ext cx="97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312129F-0586-41E9-9762-14EBFD5DDE84}" type="slidenum">
              <a:rPr lang="en-US" sz="2400" smtClean="0">
                <a:solidFill>
                  <a:schemeClr val="bg1"/>
                </a:solidFill>
              </a:rPr>
              <a:t>‹#›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35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609585">
              <a:defRPr/>
            </a:lvl2pPr>
            <a:lvl3pPr indent="1219170">
              <a:defRPr/>
            </a:lvl3pPr>
            <a:lvl4pPr indent="1828754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11106912" y="6096001"/>
            <a:ext cx="97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312129F-0586-41E9-9762-14EBFD5DDE84}" type="slidenum">
              <a:rPr lang="en-US" sz="2400" smtClean="0">
                <a:solidFill>
                  <a:schemeClr val="bg1"/>
                </a:solidFill>
              </a:rPr>
              <a:t>‹#›</a:t>
            </a:fld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0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9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9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29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3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7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E0411-6087-3744-8192-BDCE6036A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8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0" y="99237"/>
            <a:ext cx="12192000" cy="8256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buNone/>
            </a:pPr>
            <a:r>
              <a:rPr lang="en" sz="5333" dirty="0">
                <a:latin typeface="Calibri" panose="020F0502020204030204" pitchFamily="34" charset="0"/>
                <a:cs typeface="Times New Roman" panose="02020603050405020304" pitchFamily="18" charset="0"/>
              </a:rPr>
              <a:t>Michigan Technological University</a:t>
            </a:r>
          </a:p>
        </p:txBody>
      </p:sp>
      <p:sp>
        <p:nvSpPr>
          <p:cNvPr id="25" name="Shape 25"/>
          <p:cNvSpPr txBox="1"/>
          <p:nvPr/>
        </p:nvSpPr>
        <p:spPr>
          <a:xfrm>
            <a:off x="969769" y="737919"/>
            <a:ext cx="10296799" cy="14852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None/>
            </a:pPr>
            <a:endParaRPr lang="en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-457199" y="2998385"/>
            <a:ext cx="3545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Nicholas </a:t>
            </a:r>
            <a:r>
              <a:rPr lang="en-US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Brodowski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11507" y="2987905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Paul </a:t>
            </a:r>
            <a:r>
              <a:rPr lang="en-US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Hanafin</a:t>
            </a:r>
            <a:endParaRPr lang="en-US" sz="2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049" y="4676828"/>
            <a:ext cx="115602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Innovations </a:t>
            </a:r>
            <a:r>
              <a:rPr lang="en-US" sz="2667" dirty="0">
                <a:latin typeface="Calibri" panose="020F0502020204030204" pitchFamily="34" charset="0"/>
                <a:cs typeface="Times New Roman" panose="02020603050405020304" pitchFamily="18" charset="0"/>
              </a:rPr>
              <a:t>For A Greener Tomorrow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044" t="6087" r="11701" b="13307"/>
          <a:stretch/>
        </p:blipFill>
        <p:spPr>
          <a:xfrm>
            <a:off x="4096854" y="1118672"/>
            <a:ext cx="4042621" cy="34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57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Containment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99925"/>
            <a:ext cx="8085909" cy="3816211"/>
          </a:xfrm>
        </p:spPr>
        <p:txBody>
          <a:bodyPr>
            <a:normAutofit/>
          </a:bodyPr>
          <a:lstStyle/>
          <a:p>
            <a:r>
              <a:rPr lang="en-US" sz="2400" dirty="0"/>
              <a:t>Goal to improve accessibility and modularity</a:t>
            </a:r>
          </a:p>
          <a:p>
            <a:r>
              <a:rPr lang="en-US" sz="2400" dirty="0"/>
              <a:t>Constructed from 3/8” polycarbonate with a 1/8 inch 6061-T6 Exoskeleton</a:t>
            </a:r>
          </a:p>
          <a:p>
            <a:r>
              <a:rPr lang="en-US" sz="2400" dirty="0"/>
              <a:t>Polycarbonate box had an FEA analysis performed to ensure structural integrity</a:t>
            </a:r>
          </a:p>
          <a:p>
            <a:r>
              <a:rPr lang="en-US" sz="2400" dirty="0"/>
              <a:t>Additional emergency fire safety testing was completed</a:t>
            </a:r>
          </a:p>
          <a:p>
            <a:r>
              <a:rPr lang="en-US" sz="2400" dirty="0"/>
              <a:t>Designed to maintain stability and control</a:t>
            </a:r>
          </a:p>
          <a:p>
            <a:r>
              <a:rPr lang="en-US" sz="2400" dirty="0"/>
              <a:t>Contains BMS system</a:t>
            </a:r>
          </a:p>
        </p:txBody>
      </p:sp>
      <p:pic>
        <p:nvPicPr>
          <p:cNvPr id="5" name="Shape 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160" y="3007947"/>
            <a:ext cx="3911589" cy="22195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2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Skid Mounting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38263"/>
            <a:ext cx="8085909" cy="38162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Created to allow Yamaha Venture skid to fit into the viper chassis</a:t>
            </a:r>
          </a:p>
          <a:p>
            <a:r>
              <a:rPr lang="en-US" sz="2400" dirty="0" smtClean="0"/>
              <a:t>Bracket was analyzed using FEA to stress and strain experienced throughout the part.</a:t>
            </a:r>
          </a:p>
          <a:p>
            <a:r>
              <a:rPr lang="en-US" sz="2400" dirty="0" smtClean="0"/>
              <a:t>Cut-outs to attempt to lighten the component</a:t>
            </a:r>
          </a:p>
          <a:p>
            <a:endParaRPr lang="en-US" sz="2400" dirty="0"/>
          </a:p>
        </p:txBody>
      </p:sp>
      <p:pic>
        <p:nvPicPr>
          <p:cNvPr id="5" name="Shape 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749" y="3146369"/>
            <a:ext cx="2876720" cy="2292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226" y="942469"/>
            <a:ext cx="3525767" cy="2076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Electrical Design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8520"/>
            <a:ext cx="7990764" cy="4525963"/>
          </a:xfrm>
        </p:spPr>
        <p:txBody>
          <a:bodyPr/>
          <a:lstStyle/>
          <a:p>
            <a:r>
              <a:rPr lang="en-US" dirty="0"/>
              <a:t>“All-in-one” modular design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All electrical components are designed to be easily removable for service</a:t>
            </a:r>
            <a:endParaRPr lang="en-US" dirty="0"/>
          </a:p>
          <a:p>
            <a:pPr lvl="1"/>
            <a:r>
              <a:rPr lang="en-US" dirty="0" smtClean="0"/>
              <a:t>96V (tractive) electrical system</a:t>
            </a:r>
          </a:p>
          <a:p>
            <a:pPr lvl="1"/>
            <a:r>
              <a:rPr lang="en-US" dirty="0" smtClean="0"/>
              <a:t>12V (accessories) electrical system</a:t>
            </a:r>
          </a:p>
          <a:p>
            <a:pPr marL="457200" lvl="1" indent="0">
              <a:buNone/>
            </a:pPr>
            <a:r>
              <a:rPr lang="en-US" dirty="0" smtClean="0"/>
              <a:t>Complete isolation between the two systems.</a:t>
            </a:r>
            <a:endParaRPr lang="en-US" dirty="0"/>
          </a:p>
          <a:p>
            <a:endParaRPr lang="en-US" dirty="0"/>
          </a:p>
        </p:txBody>
      </p:sp>
      <p:pic>
        <p:nvPicPr>
          <p:cNvPr id="6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5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Accumulator System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436425"/>
            <a:ext cx="860053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/>
              <a:t>Battery Pack</a:t>
            </a:r>
          </a:p>
          <a:p>
            <a:r>
              <a:rPr lang="en-US" sz="2400" dirty="0"/>
              <a:t>Optima D34 12V lead acid (Blue Top)</a:t>
            </a:r>
          </a:p>
          <a:p>
            <a:r>
              <a:rPr lang="en-US" sz="2400" dirty="0"/>
              <a:t>8 Cells total</a:t>
            </a:r>
          </a:p>
          <a:p>
            <a:r>
              <a:rPr lang="en-US" sz="2400" dirty="0"/>
              <a:t>96VDC Nominal</a:t>
            </a:r>
          </a:p>
          <a:p>
            <a:r>
              <a:rPr lang="en-US" sz="2400" dirty="0"/>
              <a:t>Maintenance disconnect</a:t>
            </a:r>
          </a:p>
          <a:p>
            <a:pPr lvl="1"/>
            <a:r>
              <a:rPr lang="en-US" sz="2000" dirty="0"/>
              <a:t>Splits Batteries into </a:t>
            </a:r>
            <a:r>
              <a:rPr lang="en-US" sz="2000" dirty="0" smtClean="0"/>
              <a:t>2 </a:t>
            </a:r>
            <a:r>
              <a:rPr lang="en-US" sz="2000" dirty="0"/>
              <a:t>separate 4 cell segments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3"/>
          <a:stretch/>
        </p:blipFill>
        <p:spPr>
          <a:xfrm>
            <a:off x="7508822" y="1987691"/>
            <a:ext cx="4073578" cy="1711715"/>
          </a:xfrm>
          <a:prstGeom prst="rect">
            <a:avLst/>
          </a:prstGeom>
        </p:spPr>
      </p:pic>
      <p:pic>
        <p:nvPicPr>
          <p:cNvPr id="7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683"/>
            <a:ext cx="8229600" cy="1143000"/>
          </a:xfrm>
        </p:spPr>
        <p:txBody>
          <a:bodyPr/>
          <a:lstStyle/>
          <a:p>
            <a:r>
              <a:rPr lang="en-US" dirty="0" smtClean="0"/>
              <a:t>Safety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29" y="960438"/>
            <a:ext cx="8563970" cy="4525963"/>
          </a:xfrm>
        </p:spPr>
        <p:txBody>
          <a:bodyPr/>
          <a:lstStyle/>
          <a:p>
            <a:r>
              <a:rPr lang="en-US" sz="2800" dirty="0"/>
              <a:t>Isolated motor controller LV system prevents </a:t>
            </a:r>
          </a:p>
          <a:p>
            <a:r>
              <a:rPr lang="en-US" sz="2800" dirty="0"/>
              <a:t>Nonconductive Polycarbonate battery box and shielding</a:t>
            </a:r>
          </a:p>
          <a:p>
            <a:r>
              <a:rPr lang="en-US" sz="2800" dirty="0"/>
              <a:t>Bender IR155-3203 Isolation Monitoring Device</a:t>
            </a:r>
          </a:p>
          <a:p>
            <a:r>
              <a:rPr lang="en-US" sz="2800" dirty="0"/>
              <a:t>BMS fault latching circuitry</a:t>
            </a:r>
            <a:endParaRPr lang="en-US" dirty="0" smtClean="0"/>
          </a:p>
          <a:p>
            <a:r>
              <a:rPr lang="en-US" sz="2800" dirty="0"/>
              <a:t>Emergency high voltage disconnect.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64" y="4031780"/>
            <a:ext cx="1867728" cy="1407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82" y="3595146"/>
            <a:ext cx="3010619" cy="1778751"/>
          </a:xfrm>
          <a:prstGeom prst="rect">
            <a:avLst/>
          </a:prstGeom>
        </p:spPr>
      </p:pic>
      <p:pic>
        <p:nvPicPr>
          <p:cNvPr id="7" name="Shape 2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64485"/>
            <a:ext cx="8229600" cy="1143000"/>
          </a:xfrm>
        </p:spPr>
        <p:txBody>
          <a:bodyPr/>
          <a:lstStyle/>
          <a:p>
            <a:r>
              <a:rPr lang="en-US" dirty="0" smtClean="0"/>
              <a:t>Safety </a:t>
            </a:r>
            <a:r>
              <a:rPr lang="en-US" dirty="0"/>
              <a:t>S</a:t>
            </a:r>
            <a:r>
              <a:rPr lang="en-US" dirty="0" smtClean="0"/>
              <a:t>hutdown </a:t>
            </a:r>
            <a:r>
              <a:rPr lang="en-US" dirty="0"/>
              <a:t>D</a:t>
            </a:r>
            <a:r>
              <a:rPr lang="en-US" dirty="0" smtClean="0"/>
              <a:t>evices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4537" y="128268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Location of shut down devices</a:t>
            </a:r>
          </a:p>
          <a:p>
            <a:pPr lvl="1"/>
            <a:r>
              <a:rPr lang="en-US" dirty="0" smtClean="0"/>
              <a:t>Handlebars</a:t>
            </a:r>
          </a:p>
          <a:p>
            <a:pPr lvl="2"/>
            <a:r>
              <a:rPr lang="en-US" dirty="0" smtClean="0"/>
              <a:t>Tether</a:t>
            </a:r>
          </a:p>
          <a:p>
            <a:pPr lvl="2"/>
            <a:r>
              <a:rPr lang="en-US" dirty="0" smtClean="0"/>
              <a:t>Kill Switch</a:t>
            </a:r>
          </a:p>
          <a:p>
            <a:pPr lvl="1"/>
            <a:r>
              <a:rPr lang="en-US" dirty="0" smtClean="0"/>
              <a:t>Dash</a:t>
            </a:r>
          </a:p>
          <a:p>
            <a:pPr lvl="2"/>
            <a:r>
              <a:rPr lang="en-US" dirty="0" smtClean="0"/>
              <a:t>Key Switch</a:t>
            </a:r>
          </a:p>
          <a:p>
            <a:pPr lvl="1"/>
            <a:r>
              <a:rPr lang="en-US" dirty="0" smtClean="0"/>
              <a:t>Battery Box</a:t>
            </a:r>
          </a:p>
          <a:p>
            <a:pPr lvl="2"/>
            <a:r>
              <a:rPr lang="en-US" dirty="0" smtClean="0"/>
              <a:t>TSMS</a:t>
            </a:r>
          </a:p>
          <a:p>
            <a:pPr lvl="2"/>
            <a:r>
              <a:rPr lang="en-US" dirty="0" smtClean="0"/>
              <a:t>HVD</a:t>
            </a:r>
          </a:p>
          <a:p>
            <a:r>
              <a:rPr lang="en-US" dirty="0" smtClean="0"/>
              <a:t>Electrical fault latches</a:t>
            </a:r>
          </a:p>
          <a:p>
            <a:pPr lvl="1"/>
            <a:r>
              <a:rPr lang="en-US" dirty="0" smtClean="0"/>
              <a:t>BMS over temperature</a:t>
            </a:r>
          </a:p>
          <a:p>
            <a:pPr lvl="1"/>
            <a:r>
              <a:rPr lang="en-US" dirty="0" smtClean="0"/>
              <a:t>IMD low isolation</a:t>
            </a:r>
            <a:endParaRPr lang="en-US" dirty="0"/>
          </a:p>
        </p:txBody>
      </p:sp>
      <p:pic>
        <p:nvPicPr>
          <p:cNvPr id="8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Management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55471"/>
            <a:ext cx="5424985" cy="4525963"/>
          </a:xfrm>
        </p:spPr>
        <p:txBody>
          <a:bodyPr>
            <a:normAutofit/>
          </a:bodyPr>
          <a:lstStyle/>
          <a:p>
            <a:r>
              <a:rPr lang="en-US" sz="2400" dirty="0"/>
              <a:t>Ensures safe charging and discharging of the accumulator</a:t>
            </a:r>
          </a:p>
          <a:p>
            <a:r>
              <a:rPr lang="en-US" sz="2400" dirty="0"/>
              <a:t>Manzanita Micro mk3s lead regulators</a:t>
            </a:r>
          </a:p>
          <a:p>
            <a:r>
              <a:rPr lang="en-US" sz="2400" dirty="0"/>
              <a:t>Monitors voltage and temperature</a:t>
            </a:r>
          </a:p>
          <a:p>
            <a:r>
              <a:rPr lang="en-US" sz="2400" dirty="0"/>
              <a:t>Balance charges within the pack via charge regulation</a:t>
            </a:r>
          </a:p>
          <a:p>
            <a:r>
              <a:rPr lang="en-US" sz="2400" dirty="0"/>
              <a:t>New BMS Housing and wiring</a:t>
            </a:r>
          </a:p>
        </p:txBody>
      </p:sp>
      <p:pic>
        <p:nvPicPr>
          <p:cNvPr id="5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11" y="1655471"/>
            <a:ext cx="5113160" cy="33737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Modular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dirty="0"/>
              <a:t>Low Voltage and High Voltage Systems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Modular Design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dirty="0"/>
              <a:t>Professional Look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Waterproofs the entire circuit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400" dirty="0"/>
              <a:t>Rated for high current transfer</a:t>
            </a:r>
            <a:endParaRPr lang="en-US" sz="2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16173" r="19788" b="13121"/>
          <a:stretch/>
        </p:blipFill>
        <p:spPr>
          <a:xfrm rot="5400000">
            <a:off x="7981542" y="2468184"/>
            <a:ext cx="3340910" cy="2235201"/>
          </a:xfrm>
          <a:prstGeom prst="rect">
            <a:avLst/>
          </a:prstGeom>
        </p:spPr>
      </p:pic>
      <p:pic>
        <p:nvPicPr>
          <p:cNvPr id="6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6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Motor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972"/>
            <a:ext cx="8229600" cy="4525963"/>
          </a:xfrm>
        </p:spPr>
        <p:txBody>
          <a:bodyPr/>
          <a:lstStyle/>
          <a:p>
            <a:r>
              <a:rPr lang="en-US" sz="2400" dirty="0"/>
              <a:t>Curtis 1239-7501e motor controller</a:t>
            </a:r>
          </a:p>
          <a:p>
            <a:pPr lvl="1"/>
            <a:r>
              <a:rPr lang="en-US" sz="2000" dirty="0"/>
              <a:t>Fully Isolated</a:t>
            </a:r>
          </a:p>
          <a:p>
            <a:pPr lvl="1"/>
            <a:r>
              <a:rPr lang="en-US" sz="2000" dirty="0"/>
              <a:t>Relocated above motor</a:t>
            </a:r>
          </a:p>
          <a:p>
            <a:r>
              <a:rPr lang="en-US" sz="2400" dirty="0"/>
              <a:t>Curtis Spyglass 840 for operator to monitor speed and charge</a:t>
            </a:r>
          </a:p>
          <a:p>
            <a:r>
              <a:rPr lang="en-US" sz="2400" dirty="0"/>
              <a:t>Programmed for optimal acceleration, power, and handling</a:t>
            </a:r>
          </a:p>
          <a:p>
            <a:r>
              <a:rPr lang="en-US" sz="2400" dirty="0" smtClean="0"/>
              <a:t>Forced air cooling</a:t>
            </a:r>
          </a:p>
          <a:p>
            <a:r>
              <a:rPr lang="en-US" sz="2400" dirty="0" smtClean="0"/>
              <a:t>Custom </a:t>
            </a:r>
            <a:r>
              <a:rPr lang="en-US" sz="2400" dirty="0"/>
              <a:t>aluminum heatsink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38" y="3297569"/>
            <a:ext cx="3596639" cy="2023110"/>
          </a:xfrm>
          <a:prstGeom prst="rect">
            <a:avLst/>
          </a:prstGeom>
        </p:spPr>
      </p:pic>
      <p:pic>
        <p:nvPicPr>
          <p:cNvPr id="6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96"/>
            <a:ext cx="3835021" cy="298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74" y="0"/>
            <a:ext cx="4601423" cy="3111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4670"/>
            <a:ext cx="8229600" cy="1143000"/>
          </a:xfrm>
        </p:spPr>
        <p:txBody>
          <a:bodyPr/>
          <a:lstStyle/>
          <a:p>
            <a:r>
              <a:rPr lang="en-US" dirty="0" smtClean="0"/>
              <a:t>System Charging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04" y="2817181"/>
            <a:ext cx="4866638" cy="4525963"/>
          </a:xfrm>
        </p:spPr>
        <p:txBody>
          <a:bodyPr>
            <a:normAutofit/>
          </a:bodyPr>
          <a:lstStyle/>
          <a:p>
            <a:r>
              <a:rPr lang="en-US" sz="2400" dirty="0"/>
              <a:t>On-board battery charging system</a:t>
            </a:r>
          </a:p>
          <a:p>
            <a:r>
              <a:rPr lang="en-US" sz="2400" dirty="0"/>
              <a:t>1 kW delta-q, qui-q charger (10.7A maximum)</a:t>
            </a:r>
          </a:p>
          <a:p>
            <a:r>
              <a:rPr lang="en-US" sz="2400" dirty="0"/>
              <a:t>BMS operates BIR with a “safe-to-charge” signal</a:t>
            </a:r>
          </a:p>
          <a:p>
            <a:endParaRPr lang="en-US" sz="2400" dirty="0"/>
          </a:p>
        </p:txBody>
      </p:sp>
      <p:pic>
        <p:nvPicPr>
          <p:cNvPr id="6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6349621" y="2779696"/>
            <a:ext cx="58423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Mean Well SD-150D-12</a:t>
            </a:r>
          </a:p>
          <a:p>
            <a:r>
              <a:rPr lang="en-US" sz="2400" dirty="0" smtClean="0"/>
              <a:t>Charges low voltage battery</a:t>
            </a:r>
          </a:p>
          <a:p>
            <a:r>
              <a:rPr lang="en-US" sz="2400" dirty="0" smtClean="0"/>
              <a:t>Provides power to the low voltage circuitry</a:t>
            </a:r>
          </a:p>
          <a:p>
            <a:r>
              <a:rPr lang="en-US" sz="2400" dirty="0" smtClean="0"/>
              <a:t>Complete system isolation</a:t>
            </a:r>
          </a:p>
          <a:p>
            <a:r>
              <a:rPr lang="en-US" sz="2400" dirty="0" smtClean="0"/>
              <a:t>Input Range: 72-144VDC</a:t>
            </a:r>
          </a:p>
          <a:p>
            <a:r>
              <a:rPr lang="en-US" sz="2400" dirty="0" smtClean="0"/>
              <a:t>Adjustable DC output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5372736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609600" y="412515"/>
            <a:ext cx="10972800" cy="725199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>
              <a:buNone/>
            </a:pPr>
            <a:r>
              <a:rPr lang="en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Overview</a:t>
            </a:r>
            <a:endParaRPr lang="en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09600" y="1137714"/>
            <a:ext cx="10972800" cy="4581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Introduction </a:t>
            </a:r>
          </a:p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Chassis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Electrical </a:t>
            </a: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MSRP</a:t>
            </a:r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Conclusion </a:t>
            </a:r>
          </a:p>
          <a:p>
            <a:pPr marL="558786" indent="-457189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Questions</a:t>
            </a:r>
          </a:p>
          <a:p>
            <a:pPr marL="558786" indent="-457189"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146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MSRP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418" y="1204966"/>
            <a:ext cx="10561675" cy="4156231"/>
          </a:xfrm>
        </p:spPr>
        <p:txBody>
          <a:bodyPr>
            <a:normAutofit lnSpcReduction="10000"/>
          </a:bodyPr>
          <a:lstStyle/>
          <a:p>
            <a:pPr marL="863578" indent="-60958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Final MSRP value of the 2016 MTU ZE entry was calculated to be $19,040.49 </a:t>
            </a:r>
          </a:p>
          <a:p>
            <a:pPr marL="863578" indent="-60958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Additional $5,541.49 over stock MSRP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Battery Management System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Motor Controller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Base sled circuitry 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Modular Design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Suspension modification (weight management)</a:t>
            </a:r>
          </a:p>
          <a:p>
            <a:pPr marL="253994" indent="0"/>
            <a:endParaRPr lang="en-US" dirty="0" smtClean="0"/>
          </a:p>
        </p:txBody>
      </p:sp>
      <p:pic>
        <p:nvPicPr>
          <p:cNvPr id="5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882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Conclusion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5560"/>
            <a:ext cx="10561675" cy="4156231"/>
          </a:xfrm>
        </p:spPr>
        <p:txBody>
          <a:bodyPr>
            <a:normAutofit/>
          </a:bodyPr>
          <a:lstStyle/>
          <a:p>
            <a:pPr marL="253994" indent="0"/>
            <a:r>
              <a:rPr lang="en-US" dirty="0"/>
              <a:t> </a:t>
            </a:r>
            <a:r>
              <a:rPr lang="en-US" dirty="0" smtClean="0"/>
              <a:t>Snowmobile met design goals for this competition year</a:t>
            </a:r>
          </a:p>
          <a:p>
            <a:pPr marL="654044" lvl="1" indent="0"/>
            <a:r>
              <a:rPr lang="en-US" dirty="0"/>
              <a:t> </a:t>
            </a:r>
            <a:r>
              <a:rPr lang="en-US" dirty="0" smtClean="0"/>
              <a:t>Electrical Systems Technical inspection was passed</a:t>
            </a:r>
          </a:p>
          <a:p>
            <a:pPr marL="654044" lvl="1" indent="0"/>
            <a:r>
              <a:rPr lang="en-US" dirty="0"/>
              <a:t> </a:t>
            </a:r>
            <a:r>
              <a:rPr lang="en-US" dirty="0" smtClean="0"/>
              <a:t>Components and wiring were improved over previous design</a:t>
            </a:r>
          </a:p>
          <a:p>
            <a:pPr marL="654044" lvl="1" indent="0"/>
            <a:r>
              <a:rPr lang="en-US" dirty="0" smtClean="0"/>
              <a:t> Testing was completed to discover and eliminate weak portions 	 of the design</a:t>
            </a:r>
          </a:p>
        </p:txBody>
      </p:sp>
      <p:pic>
        <p:nvPicPr>
          <p:cNvPr id="4" name="Shape 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5372734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Shape 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5372734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-11113"/>
            <a:ext cx="8229600" cy="85725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dirty="0" smtClean="0">
                <a:latin typeface="Calibri" panose="020F0502020204030204" pitchFamily="34" charset="0"/>
              </a:rPr>
              <a:t>Questions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79" t="19008" r="-379" b="9669"/>
          <a:stretch/>
        </p:blipFill>
        <p:spPr>
          <a:xfrm>
            <a:off x="2331011" y="1023558"/>
            <a:ext cx="7529977" cy="4029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47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2800033" y="72633"/>
            <a:ext cx="6592000" cy="1143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>
              <a:buNone/>
            </a:pPr>
            <a:r>
              <a:rPr lang="en" i="1" u="sng" dirty="0">
                <a:latin typeface="Calibri" panose="020F0502020204030204" pitchFamily="34" charset="0"/>
              </a:rPr>
              <a:t>Thank You Sponsors!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918210" y="3747370"/>
            <a:ext cx="4325481" cy="1259205"/>
          </a:xfrm>
          <a:prstGeom prst="rect">
            <a:avLst/>
          </a:prstGeom>
        </p:spPr>
      </p:pic>
      <p:pic>
        <p:nvPicPr>
          <p:cNvPr id="77" name="Shape 7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84332" y="2835846"/>
            <a:ext cx="2853032" cy="1038665"/>
          </a:xfrm>
          <a:prstGeom prst="rect">
            <a:avLst/>
          </a:prstGeom>
        </p:spPr>
      </p:pic>
      <p:pic>
        <p:nvPicPr>
          <p:cNvPr id="78" name="Shape 78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624377" y="1119833"/>
            <a:ext cx="4943236" cy="1143200"/>
          </a:xfrm>
          <a:prstGeom prst="rect">
            <a:avLst/>
          </a:prstGeom>
        </p:spPr>
      </p:pic>
      <p:pic>
        <p:nvPicPr>
          <p:cNvPr id="80" name="Shape 8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22037" y="4122778"/>
            <a:ext cx="2425064" cy="970025"/>
          </a:xfrm>
          <a:prstGeom prst="rect">
            <a:avLst/>
          </a:prstGeom>
        </p:spPr>
      </p:pic>
      <p:pic>
        <p:nvPicPr>
          <p:cNvPr id="81" name="Shape 8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9122901" y="4284567"/>
            <a:ext cx="2746033" cy="1268232"/>
          </a:xfrm>
          <a:prstGeom prst="rect">
            <a:avLst/>
          </a:prstGeom>
        </p:spPr>
      </p:pic>
      <p:pic>
        <p:nvPicPr>
          <p:cNvPr id="83" name="Shape 8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9015901" y="5792092"/>
            <a:ext cx="2853032" cy="606144"/>
          </a:xfrm>
          <a:prstGeom prst="rect">
            <a:avLst/>
          </a:prstGeom>
        </p:spPr>
      </p:pic>
      <p:pic>
        <p:nvPicPr>
          <p:cNvPr id="84" name="Shape 8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895679" y="3192350"/>
            <a:ext cx="4295388" cy="668476"/>
          </a:xfrm>
          <a:prstGeom prst="rect">
            <a:avLst/>
          </a:prstGeom>
        </p:spPr>
      </p:pic>
      <p:pic>
        <p:nvPicPr>
          <p:cNvPr id="85" name="Shape 85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9352900" y="1814450"/>
            <a:ext cx="2286000" cy="825500"/>
          </a:xfrm>
          <a:prstGeom prst="rect">
            <a:avLst/>
          </a:prstGeom>
        </p:spPr>
      </p:pic>
      <p:pic>
        <p:nvPicPr>
          <p:cNvPr id="86" name="Shape 86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658583" y="1319381"/>
            <a:ext cx="1875772" cy="1268199"/>
          </a:xfrm>
          <a:prstGeom prst="rect">
            <a:avLst/>
          </a:prstGeom>
        </p:spPr>
      </p:pic>
      <p:pic>
        <p:nvPicPr>
          <p:cNvPr id="87" name="Shape 87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698100" y="217350"/>
            <a:ext cx="1568203" cy="853799"/>
          </a:xfrm>
          <a:prstGeom prst="rect">
            <a:avLst/>
          </a:prstGeom>
        </p:spPr>
      </p:pic>
      <p:pic>
        <p:nvPicPr>
          <p:cNvPr id="88" name="Shape 88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9864784" y="217367"/>
            <a:ext cx="1346041" cy="1412199"/>
          </a:xfrm>
          <a:prstGeom prst="rect">
            <a:avLst/>
          </a:prstGeom>
        </p:spPr>
      </p:pic>
      <p:pic>
        <p:nvPicPr>
          <p:cNvPr id="91" name="Shape 91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4435522" y="5887084"/>
            <a:ext cx="3347827" cy="738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/>
          <a:srcRect t="13163" b="27566"/>
          <a:stretch/>
        </p:blipFill>
        <p:spPr>
          <a:xfrm>
            <a:off x="3808833" y="2166556"/>
            <a:ext cx="4445000" cy="844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815" y="2894927"/>
            <a:ext cx="2690416" cy="1345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40" y="4741985"/>
            <a:ext cx="4318000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2" y="5264220"/>
            <a:ext cx="2853032" cy="141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49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09600" y="109496"/>
            <a:ext cx="10972800" cy="11430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3999613"/>
          </a:xfrm>
        </p:spPr>
        <p:txBody>
          <a:bodyPr/>
          <a:lstStyle/>
          <a:p>
            <a:pPr marL="863578" indent="-60958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MTU’s ZE Entry: </a:t>
            </a:r>
          </a:p>
          <a:p>
            <a:pPr marL="1396965" lvl="1" indent="-609585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2014 Yamaha Viper </a:t>
            </a:r>
            <a:r>
              <a:rPr lang="en-US" sz="2400" dirty="0" smtClean="0">
                <a:latin typeface="Calibri" panose="020F0502020204030204" pitchFamily="34" charset="0"/>
              </a:rPr>
              <a:t>XTX</a:t>
            </a:r>
            <a:endParaRPr lang="en-US" sz="2933" dirty="0">
              <a:latin typeface="Calibri" panose="020F0502020204030204" pitchFamily="34" charset="0"/>
            </a:endParaRPr>
          </a:p>
          <a:p>
            <a:pPr marL="863578" indent="-60958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Goals for 2016 Competition </a:t>
            </a:r>
          </a:p>
          <a:p>
            <a:pPr marL="1447764" lvl="1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Develop a competitive ZE platform</a:t>
            </a:r>
          </a:p>
          <a:p>
            <a:pPr marL="1981150" lvl="2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Improve Circuitry</a:t>
            </a:r>
          </a:p>
          <a:p>
            <a:pPr marL="1981150" lvl="2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Meet Rules and Regulations</a:t>
            </a:r>
          </a:p>
          <a:p>
            <a:pPr marL="1447764" lvl="1" indent="-457189">
              <a:buFont typeface="Arial" panose="020B0604020202020204" pitchFamily="34" charset="0"/>
              <a:buChar char="•"/>
            </a:pPr>
            <a:r>
              <a:rPr lang="en-US" sz="2667" dirty="0">
                <a:latin typeface="Calibri" panose="020F0502020204030204" pitchFamily="34" charset="0"/>
              </a:rPr>
              <a:t>Receive and collect testing data</a:t>
            </a:r>
          </a:p>
          <a:p>
            <a:pPr lvl="1" indent="0"/>
            <a:endParaRPr lang="en-US" sz="2667" dirty="0">
              <a:latin typeface="Calibri" panose="020F0502020204030204" pitchFamily="34" charset="0"/>
            </a:endParaRPr>
          </a:p>
          <a:p>
            <a:pPr marL="863578" indent="-609585">
              <a:buFont typeface="Arial" panose="020B0604020202020204" pitchFamily="34" charset="0"/>
              <a:buChar char="•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hape 4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5372736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cdn1.vnexttech.com/units/images/md/2014-yamaha-sr-viper-xtx-se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86" y="1600200"/>
            <a:ext cx="4379631" cy="291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05792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14" y="261727"/>
            <a:ext cx="10972800" cy="1143000"/>
          </a:xfrm>
        </p:spPr>
        <p:txBody>
          <a:bodyPr/>
          <a:lstStyle/>
          <a:p>
            <a:r>
              <a:rPr lang="en-US" dirty="0" smtClean="0"/>
              <a:t>Design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1189189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Optimization and maximizing:</a:t>
            </a:r>
          </a:p>
          <a:p>
            <a:pPr lvl="1"/>
            <a:r>
              <a:rPr lang="en-US" dirty="0" smtClean="0"/>
              <a:t>Simplicity</a:t>
            </a:r>
          </a:p>
          <a:p>
            <a:pPr lvl="1"/>
            <a:r>
              <a:rPr lang="en-US" dirty="0" smtClean="0"/>
              <a:t>Range</a:t>
            </a:r>
          </a:p>
          <a:p>
            <a:pPr lvl="1"/>
            <a:r>
              <a:rPr lang="en-US" dirty="0" smtClean="0"/>
              <a:t>Towing capacity</a:t>
            </a:r>
          </a:p>
          <a:p>
            <a:pPr lvl="1"/>
            <a:r>
              <a:rPr lang="en-US" dirty="0" smtClean="0"/>
              <a:t>Weight</a:t>
            </a:r>
            <a:endParaRPr lang="en-US" dirty="0"/>
          </a:p>
          <a:p>
            <a:pPr lvl="1"/>
            <a:r>
              <a:rPr lang="en-US" dirty="0" smtClean="0"/>
              <a:t>Performance</a:t>
            </a:r>
          </a:p>
          <a:p>
            <a:pPr marL="457200" lvl="1" indent="0">
              <a:buNone/>
            </a:pPr>
            <a:r>
              <a:rPr lang="en-US" sz="2400" i="1" dirty="0" smtClean="0"/>
              <a:t>“Without sacrificing reliability, and maintaining industry Safety standards”</a:t>
            </a:r>
            <a:endParaRPr lang="en-US" sz="2400" i="1" dirty="0"/>
          </a:p>
        </p:txBody>
      </p:sp>
      <p:pic>
        <p:nvPicPr>
          <p:cNvPr id="5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376" b="11102"/>
          <a:stretch/>
        </p:blipFill>
        <p:spPr>
          <a:xfrm>
            <a:off x="8440867" y="951881"/>
            <a:ext cx="3054563" cy="3158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498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Chassis Design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8930"/>
            <a:ext cx="7062716" cy="4140200"/>
          </a:xfrm>
        </p:spPr>
        <p:txBody>
          <a:bodyPr>
            <a:normAutofit/>
          </a:bodyPr>
          <a:lstStyle/>
          <a:p>
            <a:r>
              <a:rPr lang="en-US" dirty="0" smtClean="0"/>
              <a:t>2014 Yamaha Viper SRV Chassis</a:t>
            </a:r>
          </a:p>
          <a:p>
            <a:pPr lvl="1"/>
            <a:r>
              <a:rPr lang="en-US" dirty="0" smtClean="0"/>
              <a:t>Estimated at 759lbs</a:t>
            </a:r>
          </a:p>
          <a:p>
            <a:pPr lvl="1"/>
            <a:r>
              <a:rPr lang="en-US" dirty="0" smtClean="0"/>
              <a:t>Heavy duty touring suspension</a:t>
            </a:r>
          </a:p>
          <a:p>
            <a:r>
              <a:rPr lang="en-US" dirty="0"/>
              <a:t>Original motor mounting location</a:t>
            </a:r>
          </a:p>
          <a:p>
            <a:pPr lvl="1"/>
            <a:r>
              <a:rPr lang="en-US" dirty="0"/>
              <a:t>Direct belt drive system</a:t>
            </a:r>
          </a:p>
          <a:p>
            <a:pPr lvl="1"/>
            <a:r>
              <a:rPr lang="en-US" dirty="0"/>
              <a:t>Easily adjustable belt </a:t>
            </a:r>
            <a:r>
              <a:rPr lang="en-US" dirty="0" smtClean="0"/>
              <a:t>tensioner</a:t>
            </a:r>
          </a:p>
          <a:p>
            <a:r>
              <a:rPr lang="en-US" dirty="0"/>
              <a:t>Battery box added onto </a:t>
            </a:r>
            <a:r>
              <a:rPr lang="en-US" dirty="0" smtClean="0"/>
              <a:t>tunnel</a:t>
            </a:r>
            <a:endParaRPr lang="en-US" dirty="0"/>
          </a:p>
          <a:p>
            <a:r>
              <a:rPr lang="en-US" dirty="0" smtClean="0"/>
              <a:t>Rear skid mounting brackets</a:t>
            </a:r>
          </a:p>
        </p:txBody>
      </p:sp>
      <p:pic>
        <p:nvPicPr>
          <p:cNvPr id="6" name="Shape 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5404646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54" t="13128" b="10226"/>
          <a:stretch/>
        </p:blipFill>
        <p:spPr>
          <a:xfrm>
            <a:off x="7402286" y="1210492"/>
            <a:ext cx="3317966" cy="4065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733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Weight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00086"/>
              </p:ext>
            </p:extLst>
          </p:nvPr>
        </p:nvGraphicFramePr>
        <p:xfrm>
          <a:off x="1981199" y="1259070"/>
          <a:ext cx="8229602" cy="4217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1"/>
                <a:gridCol w="4114801"/>
              </a:tblGrid>
              <a:tr h="594776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component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weight</a:t>
                      </a:r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Batteries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368lbs</a:t>
                      </a:r>
                      <a:endParaRPr lang="en-US" sz="3200" dirty="0"/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Chassis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250lbs</a:t>
                      </a:r>
                      <a:endParaRPr lang="en-US" sz="3200" dirty="0"/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Motor and controller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65lbs</a:t>
                      </a:r>
                      <a:endParaRPr lang="en-US" sz="3200" dirty="0"/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Battery Box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46lbs</a:t>
                      </a:r>
                      <a:endParaRPr lang="en-US" sz="3200" dirty="0"/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Wires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30lbs</a:t>
                      </a:r>
                      <a:endParaRPr lang="en-US" sz="3200" dirty="0"/>
                    </a:p>
                  </a:txBody>
                  <a:tcPr/>
                </a:tc>
              </a:tr>
              <a:tr h="603731">
                <a:tc>
                  <a:txBody>
                    <a:bodyPr/>
                    <a:lstStyle/>
                    <a:p>
                      <a:r>
                        <a:rPr lang="en-US" sz="3200" b="1" u="sng" dirty="0" smtClean="0"/>
                        <a:t>Total:</a:t>
                      </a:r>
                      <a:endParaRPr lang="en-US" sz="32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u="sng" dirty="0" smtClean="0"/>
                        <a:t>759lbs</a:t>
                      </a:r>
                      <a:endParaRPr lang="en-US" sz="3200" b="1" u="sng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Shape 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2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2513" y="-542514"/>
            <a:ext cx="2347415" cy="3432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 Electric Motor</a:t>
            </a:r>
            <a:endParaRPr lang="en-US" dirty="0"/>
          </a:p>
        </p:txBody>
      </p:sp>
      <p:sp>
        <p:nvSpPr>
          <p:cNvPr id="9" name="Content Placeholder 17"/>
          <p:cNvSpPr>
            <a:spLocks noGrp="1"/>
          </p:cNvSpPr>
          <p:nvPr>
            <p:ph sz="quarter" idx="4"/>
          </p:nvPr>
        </p:nvSpPr>
        <p:spPr>
          <a:xfrm>
            <a:off x="479557" y="2250572"/>
            <a:ext cx="5130665" cy="3951288"/>
          </a:xfrm>
        </p:spPr>
        <p:txBody>
          <a:bodyPr/>
          <a:lstStyle/>
          <a:p>
            <a:r>
              <a:rPr lang="en-US" sz="2800" dirty="0" smtClean="0"/>
              <a:t>3 Phase Induction motor</a:t>
            </a:r>
          </a:p>
          <a:p>
            <a:r>
              <a:rPr lang="en-US" sz="2800" dirty="0" smtClean="0"/>
              <a:t>65 peak HP</a:t>
            </a:r>
          </a:p>
          <a:p>
            <a:r>
              <a:rPr lang="en-US" sz="2800" dirty="0" smtClean="0"/>
              <a:t>82Ft-Lbs of torque</a:t>
            </a:r>
          </a:p>
          <a:p>
            <a:r>
              <a:rPr lang="en-US" sz="2800" dirty="0" smtClean="0"/>
              <a:t>Direct drive with machined aluminum mount.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1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359" y="1417638"/>
            <a:ext cx="7037642" cy="40127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Mounting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05" y="1964758"/>
            <a:ext cx="4501042" cy="2531836"/>
          </a:xfrm>
          <a:prstGeom prst="rect">
            <a:avLst/>
          </a:prstGeom>
        </p:spPr>
      </p:pic>
      <p:sp>
        <p:nvSpPr>
          <p:cNvPr id="9" name="Content Placeholder 17"/>
          <p:cNvSpPr>
            <a:spLocks noGrp="1"/>
          </p:cNvSpPr>
          <p:nvPr>
            <p:ph sz="quarter" idx="4"/>
          </p:nvPr>
        </p:nvSpPr>
        <p:spPr>
          <a:xfrm>
            <a:off x="609600" y="1417638"/>
            <a:ext cx="4041775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Machined aluminum mounting bracket</a:t>
            </a:r>
          </a:p>
          <a:p>
            <a:r>
              <a:rPr lang="en-US" dirty="0" smtClean="0"/>
              <a:t>Two piece system allows adjustable positioning for tensioning needs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1" name="Shape 2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567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Voltage Enclosure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Enclosed by 1/8” polycarbonate</a:t>
            </a:r>
          </a:p>
          <a:p>
            <a:r>
              <a:rPr lang="en-US" sz="2400" dirty="0"/>
              <a:t>User protected from HV components</a:t>
            </a:r>
          </a:p>
          <a:p>
            <a:r>
              <a:rPr lang="en-US" sz="2400" dirty="0"/>
              <a:t>Electrical components in motor compartment:</a:t>
            </a:r>
          </a:p>
          <a:p>
            <a:pPr lvl="1"/>
            <a:r>
              <a:rPr lang="en-US" sz="2000" dirty="0"/>
              <a:t>Motor</a:t>
            </a:r>
          </a:p>
          <a:p>
            <a:pPr lvl="1"/>
            <a:r>
              <a:rPr lang="en-US" sz="2000" dirty="0"/>
              <a:t>Motor Controller</a:t>
            </a:r>
          </a:p>
          <a:p>
            <a:pPr lvl="1"/>
            <a:r>
              <a:rPr lang="en-US" sz="2000" dirty="0"/>
              <a:t>Charger</a:t>
            </a:r>
          </a:p>
          <a:p>
            <a:pPr lvl="1"/>
            <a:r>
              <a:rPr lang="en-US" sz="2000" dirty="0"/>
              <a:t>Bender</a:t>
            </a:r>
          </a:p>
        </p:txBody>
      </p:sp>
      <p:pic>
        <p:nvPicPr>
          <p:cNvPr id="6" name="Shape 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3" y="5438802"/>
            <a:ext cx="12192000" cy="148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768" y="1417638"/>
            <a:ext cx="2813520" cy="3752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4895" y="6432835"/>
            <a:ext cx="300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4067</TotalTime>
  <Words>680</Words>
  <Application>Microsoft Office PowerPoint</Application>
  <PresentationFormat>Widescreen</PresentationFormat>
  <Paragraphs>199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Michigan Technological University</vt:lpstr>
      <vt:lpstr>Overview</vt:lpstr>
      <vt:lpstr>Introduction </vt:lpstr>
      <vt:lpstr>Design Strategy</vt:lpstr>
      <vt:lpstr>Chassis Design Overview</vt:lpstr>
      <vt:lpstr>Estimated Weight</vt:lpstr>
      <vt:lpstr>AC Electric Motor</vt:lpstr>
      <vt:lpstr>Motor Mounting</vt:lpstr>
      <vt:lpstr>High Voltage Enclosure</vt:lpstr>
      <vt:lpstr>Battery Containment</vt:lpstr>
      <vt:lpstr>Rear Skid Mounting</vt:lpstr>
      <vt:lpstr>Electrical Design Overview</vt:lpstr>
      <vt:lpstr>Accumulator System</vt:lpstr>
      <vt:lpstr>Safety Precautions</vt:lpstr>
      <vt:lpstr>Safety Shutdown Devices</vt:lpstr>
      <vt:lpstr>Battery Management System</vt:lpstr>
      <vt:lpstr>Modular Electronics</vt:lpstr>
      <vt:lpstr>Motor Controller</vt:lpstr>
      <vt:lpstr>System Charging</vt:lpstr>
      <vt:lpstr>MSRP</vt:lpstr>
      <vt:lpstr>Conclusion</vt:lpstr>
      <vt:lpstr> </vt:lpstr>
      <vt:lpstr>Thank You Sponsors!</vt:lpstr>
    </vt:vector>
  </TitlesOfParts>
  <Company>Corunna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Michigan Tech’s E-Rush</dc:title>
  <dc:creator>Terry Gregoricka</dc:creator>
  <cp:lastModifiedBy>Nick</cp:lastModifiedBy>
  <cp:revision>77</cp:revision>
  <cp:lastPrinted>2014-03-06T02:30:03Z</cp:lastPrinted>
  <dcterms:created xsi:type="dcterms:W3CDTF">2014-03-05T19:54:32Z</dcterms:created>
  <dcterms:modified xsi:type="dcterms:W3CDTF">2016-03-10T18:45:26Z</dcterms:modified>
</cp:coreProperties>
</file>