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9" r:id="rId4"/>
    <p:sldId id="273" r:id="rId5"/>
    <p:sldId id="274" r:id="rId6"/>
    <p:sldId id="275" r:id="rId7"/>
    <p:sldId id="269" r:id="rId8"/>
    <p:sldId id="271" r:id="rId9"/>
    <p:sldId id="272" r:id="rId10"/>
    <p:sldId id="264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5973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52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90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63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68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453289"/>
            <a:ext cx="9144000" cy="61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>
                <a:latin typeface="Cambria" panose="02040503050406030204" pitchFamily="18" charset="0"/>
              </a:rPr>
              <a:t>Michigan Technological </a:t>
            </a:r>
            <a:r>
              <a:rPr lang="en" sz="3600" dirty="0" smtClean="0">
                <a:latin typeface="Cambria" panose="02040503050406030204" pitchFamily="18" charset="0"/>
              </a:rPr>
              <a:t>University</a:t>
            </a:r>
            <a:br>
              <a:rPr lang="en" sz="3600" dirty="0" smtClean="0">
                <a:latin typeface="Cambria" panose="02040503050406030204" pitchFamily="18" charset="0"/>
              </a:rPr>
            </a:br>
            <a:r>
              <a:rPr lang="en" sz="3600" dirty="0" smtClean="0">
                <a:latin typeface="Cambria" panose="02040503050406030204" pitchFamily="18" charset="0"/>
              </a:rPr>
              <a:t>Clean Snowmobile Enterprise</a:t>
            </a:r>
            <a:endParaRPr lang="en" sz="3600" dirty="0">
              <a:latin typeface="Cambria" panose="02040503050406030204" pitchFamily="18" charset="0"/>
            </a:endParaRP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10700" y="528500"/>
            <a:ext cx="7722599" cy="11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38819"/>
            <a:ext cx="26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Adrienne </a:t>
            </a:r>
            <a:r>
              <a:rPr lang="en-US" dirty="0" err="1" smtClean="0"/>
              <a:t>Piron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238819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Ethan Hill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4962" y="944451"/>
            <a:ext cx="5424755" cy="52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Zero Emissions Team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9047" b="18096"/>
          <a:stretch/>
        </p:blipFill>
        <p:spPr>
          <a:xfrm>
            <a:off x="2382442" y="1473779"/>
            <a:ext cx="4727275" cy="22285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100025" y="54475"/>
            <a:ext cx="49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i="1" u="sng"/>
              <a:t>Thank You Sponsors!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8657" y="2912887"/>
            <a:ext cx="3244111" cy="944404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8249" y="2126884"/>
            <a:ext cx="2139774" cy="778999"/>
          </a:xfrm>
          <a:prstGeom prst="rect">
            <a:avLst/>
          </a:prstGeom>
        </p:spPr>
      </p:pic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18282" y="839875"/>
            <a:ext cx="3707427" cy="85740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36151" y="1697275"/>
            <a:ext cx="3871691" cy="730750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87952" y="3220646"/>
            <a:ext cx="1818798" cy="727519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842175" y="3213425"/>
            <a:ext cx="2059525" cy="951174"/>
          </a:xfrm>
          <a:prstGeom prst="rect">
            <a:avLst/>
          </a:prstGeom>
        </p:spPr>
      </p:pic>
      <p:pic>
        <p:nvPicPr>
          <p:cNvPr id="82" name="Shape 8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27451" y="4266973"/>
            <a:ext cx="2392824" cy="693900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61926" y="4344069"/>
            <a:ext cx="2139774" cy="454608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2961227" y="2451283"/>
            <a:ext cx="3221541" cy="4546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014675" y="1360837"/>
            <a:ext cx="1714500" cy="619125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493937" y="989535"/>
            <a:ext cx="1406829" cy="951149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23575" y="163012"/>
            <a:ext cx="1176152" cy="640349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7398587" y="163025"/>
            <a:ext cx="1009531" cy="1059149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3444688" y="3795833"/>
            <a:ext cx="2392824" cy="508881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7014675" y="2183637"/>
            <a:ext cx="1714500" cy="769003"/>
          </a:xfrm>
          <a:prstGeom prst="rect">
            <a:avLst/>
          </a:prstGeom>
        </p:spPr>
      </p:pic>
      <p:pic>
        <p:nvPicPr>
          <p:cNvPr id="91" name="Shape 91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3475312" y="4425550"/>
            <a:ext cx="2362200" cy="41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83326"/>
            <a:ext cx="8229600" cy="543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Overview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548675"/>
            <a:ext cx="7703389" cy="31779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 smtClean="0"/>
              <a:t>Chassis Selection</a:t>
            </a:r>
            <a:endParaRPr lang="en-US" sz="1600" dirty="0" smtClean="0"/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Battery Design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Performance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Driver Interface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Serviceability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Durability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Low Environment Impact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600" dirty="0" smtClean="0"/>
              <a:t>Conclusion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sz="2400" dirty="0" smtClean="0"/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sz="2400" dirty="0"/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maxsled.com/wp-content/uploads/2014/02/2015-SR-Viper-RTX-LE-Orange-prof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6725"/>
            <a:ext cx="5732996" cy="24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85725"/>
            <a:ext cx="8229600" cy="5214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/>
              <a:t>Chassis Selection</a:t>
            </a:r>
            <a:endParaRPr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607219"/>
            <a:ext cx="6070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Meets our requirements </a:t>
            </a:r>
            <a:r>
              <a:rPr lang="en-US" sz="2000" dirty="0">
                <a:latin typeface="Cambria" panose="02040503050406030204" pitchFamily="18" charset="0"/>
              </a:rPr>
              <a:t>b</a:t>
            </a:r>
            <a:r>
              <a:rPr lang="en-US" sz="2000" dirty="0" smtClean="0">
                <a:latin typeface="Cambria" panose="02040503050406030204" pitchFamily="18" charset="0"/>
              </a:rPr>
              <a:t>est </a:t>
            </a:r>
            <a:r>
              <a:rPr lang="en-US" sz="2000" b="1" dirty="0" smtClean="0">
                <a:latin typeface="Cambria" panose="02040503050406030204" pitchFamily="18" charset="0"/>
              </a:rPr>
              <a:t>2014 Yamaha Viper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59530"/>
              </p:ext>
            </p:extLst>
          </p:nvPr>
        </p:nvGraphicFramePr>
        <p:xfrm>
          <a:off x="457200" y="983412"/>
          <a:ext cx="5883215" cy="2856359"/>
        </p:xfrm>
        <a:graphic>
          <a:graphicData uri="http://schemas.openxmlformats.org/drawingml/2006/table">
            <a:tbl>
              <a:tblPr/>
              <a:tblGrid>
                <a:gridCol w="1391178"/>
                <a:gridCol w="1449752"/>
                <a:gridCol w="1680396"/>
                <a:gridCol w="1361889"/>
              </a:tblGrid>
              <a:tr h="259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Quality[weight]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Snowmobile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Yamaha Apex (Trail)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Viper SE (Crossover)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Phazer (Mountain)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Weight[2]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Efficiency[3]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Handling[3]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Traction[3]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Noise[3]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Space[3]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Cost[1]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28093" y="961162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Cost = Affordable</a:t>
            </a:r>
          </a:p>
          <a:p>
            <a:r>
              <a:rPr lang="en-US" dirty="0" smtClean="0"/>
              <a:t>Efficiency = Dependable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Battery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</a:rPr>
              <a:t>Battery Choice: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Lead Acid D34M Optima Marine Deep Cycle battery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High voltage and </a:t>
            </a:r>
            <a:r>
              <a:rPr lang="en-US" sz="1800" dirty="0" smtClean="0">
                <a:latin typeface="Cambria" panose="02040503050406030204" pitchFamily="18" charset="0"/>
              </a:rPr>
              <a:t>minimum amperage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96V nominal supplying 55Ah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</a:rPr>
              <a:t>Chose pack size of 8 batteries: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Simulation of other options</a:t>
            </a:r>
            <a:r>
              <a:rPr lang="en-US" sz="1800" dirty="0" smtClean="0">
                <a:latin typeface="Cambria" panose="02040503050406030204" pitchFamily="18" charset="0"/>
              </a:rPr>
              <a:t>:</a:t>
            </a:r>
            <a:endParaRPr lang="en-US" dirty="0"/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Mount </a:t>
            </a:r>
            <a:r>
              <a:rPr lang="en-US" sz="1800" dirty="0" smtClean="0">
                <a:latin typeface="Cambria" panose="02040503050406030204" pitchFamily="18" charset="0"/>
              </a:rPr>
              <a:t>batteries to tunnel</a:t>
            </a:r>
          </a:p>
          <a:p>
            <a:pPr marL="10477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Most space and build mount to accommodate with weight</a:t>
            </a:r>
          </a:p>
          <a:p>
            <a:pPr marL="590550" lvl="1" indent="0"/>
            <a:endParaRPr lang="en-US" sz="1800" dirty="0" smtClean="0">
              <a:latin typeface="Cambria" panose="02040503050406030204" pitchFamily="18" charset="0"/>
            </a:endParaRPr>
          </a:p>
          <a:p>
            <a:pPr marL="190500" indent="0"/>
            <a:endParaRPr lang="en-US" sz="2000" b="1" dirty="0" smtClean="0"/>
          </a:p>
          <a:p>
            <a:pPr marL="590550" lvl="1" indent="0"/>
            <a:endParaRPr lang="en-US" sz="1800" dirty="0"/>
          </a:p>
          <a:p>
            <a:pPr marL="590550" lvl="1" indent="0"/>
            <a:endParaRPr lang="en-US" sz="1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72386"/>
              </p:ext>
            </p:extLst>
          </p:nvPr>
        </p:nvGraphicFramePr>
        <p:xfrm>
          <a:off x="4886325" y="2979708"/>
          <a:ext cx="3924300" cy="571500"/>
        </p:xfrm>
        <a:graphic>
          <a:graphicData uri="http://schemas.openxmlformats.org/drawingml/2006/table">
            <a:tbl>
              <a:tblPr/>
              <a:tblGrid>
                <a:gridCol w="1206500"/>
                <a:gridCol w="1257300"/>
                <a:gridCol w="1460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72V (6 batteries)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96V (8 batteries)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258lb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Performance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HPEV AC-20 motor with Curtis 1238-7501 Controller produce 65HP &amp; 82 ft-lb</a:t>
            </a:r>
            <a:r>
              <a:rPr lang="en-US" sz="2000" dirty="0" smtClean="0">
                <a:latin typeface="Cambria" panose="02040503050406030204" pitchFamily="18" charset="0"/>
              </a:rPr>
              <a:t>. of torque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190500" indent="0"/>
            <a:endParaRPr lang="en-US" sz="2000" dirty="0" smtClean="0">
              <a:latin typeface="Cambria" panose="02040503050406030204" pitchFamily="18" charset="0"/>
            </a:endParaRPr>
          </a:p>
          <a:p>
            <a:pPr marL="190500" indent="0"/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thunderstruck-ev.com/images/thumbnails/0/350/350/ac20-kit137245088151cdf041d1ba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04" y="1673640"/>
            <a:ext cx="2615781" cy="235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Driver Interface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User has visible LED’s on dash for status output, headlights, optional heated handles and comfortable seating</a:t>
            </a:r>
            <a:r>
              <a:rPr lang="en-US" sz="2000" dirty="0" smtClean="0">
                <a:latin typeface="Cambria" panose="02040503050406030204" pitchFamily="18" charset="0"/>
              </a:rPr>
              <a:t>.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Modified tunnel to</a:t>
            </a:r>
          </a:p>
          <a:p>
            <a:pPr marL="190500" indent="0"/>
            <a:r>
              <a:rPr lang="en-US" sz="2000" dirty="0" smtClean="0">
                <a:latin typeface="Cambria" panose="02040503050406030204" pitchFamily="18" charset="0"/>
              </a:rPr>
              <a:t>         mount rider only </a:t>
            </a:r>
          </a:p>
          <a:p>
            <a:pPr marL="190500" indent="0"/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        ¾ inch higher than</a:t>
            </a:r>
          </a:p>
          <a:p>
            <a:pPr marL="190500" indent="0"/>
            <a:r>
              <a:rPr lang="en-US" sz="2000" dirty="0" smtClean="0">
                <a:latin typeface="Cambria" panose="02040503050406030204" pitchFamily="18" charset="0"/>
              </a:rPr>
              <a:t>         stock sled.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190500" indent="0"/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C:\Users\Adrienne\Downloads\20150304_1850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87" y="2154426"/>
            <a:ext cx="4800600" cy="260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96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Serviceability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8"/>
            <a:ext cx="3752491" cy="2146899"/>
          </a:xfrm>
        </p:spPr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Design aspect to easily troubleshoot and maintain problems.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Battery Box is made with polycarbonate for visible problems with batteries or wiring.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HV electronics are located at the end of the battery to help with clean and easy maintenance. (BMS, BMS equipment to connect to PC, contactors, DC-DC Converter and HV Indicator)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691" y="1063228"/>
            <a:ext cx="4740889" cy="35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Low Environmental Impact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Noise is </a:t>
            </a:r>
            <a:r>
              <a:rPr lang="en-US" sz="2000" dirty="0" smtClean="0">
                <a:latin typeface="Cambria" panose="02040503050406030204" pitchFamily="18" charset="0"/>
              </a:rPr>
              <a:t>limited, being supplied only </a:t>
            </a:r>
            <a:r>
              <a:rPr lang="en-US" sz="2000" dirty="0" smtClean="0">
                <a:latin typeface="Cambria" panose="02040503050406030204" pitchFamily="18" charset="0"/>
              </a:rPr>
              <a:t>from the </a:t>
            </a:r>
            <a:r>
              <a:rPr lang="en-US" sz="2000" dirty="0" smtClean="0">
                <a:latin typeface="Cambria" panose="02040503050406030204" pitchFamily="18" charset="0"/>
              </a:rPr>
              <a:t>track.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this snowmobile exhausts no emissions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98% of the lead within lead acid batteries may be recycled 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14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Conclusion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Chassis: Durable to handle weight, comfortable and affordable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Performance: Low cost and simple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Affordable: $</a:t>
            </a:r>
            <a:r>
              <a:rPr lang="en-US" sz="2000" dirty="0" smtClean="0">
                <a:latin typeface="Cambria" panose="02040503050406030204" pitchFamily="18" charset="0"/>
              </a:rPr>
              <a:t>18,000 </a:t>
            </a:r>
            <a:r>
              <a:rPr lang="en-US" sz="2000" dirty="0">
                <a:latin typeface="Cambria" panose="02040503050406030204" pitchFamily="18" charset="0"/>
              </a:rPr>
              <a:t>MSRP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Serviceability:  Simple design with spares available</a:t>
            </a:r>
          </a:p>
          <a:p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4029550"/>
            <a:ext cx="9144000" cy="111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719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342</Words>
  <Application>Microsoft Office PowerPoint</Application>
  <PresentationFormat>On-screen Show (16:9)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Aparajita</vt:lpstr>
      <vt:lpstr>Arial</vt:lpstr>
      <vt:lpstr>Calibri</vt:lpstr>
      <vt:lpstr>Cambria</vt:lpstr>
      <vt:lpstr>simple-light</vt:lpstr>
      <vt:lpstr>Michigan Technological University Clean Snowmobile Enterprise</vt:lpstr>
      <vt:lpstr>Overview</vt:lpstr>
      <vt:lpstr>Chassis Selection</vt:lpstr>
      <vt:lpstr>Battery Design</vt:lpstr>
      <vt:lpstr>Performance</vt:lpstr>
      <vt:lpstr>Driver Interface</vt:lpstr>
      <vt:lpstr>Serviceability</vt:lpstr>
      <vt:lpstr>Low Environmental Impact</vt:lpstr>
      <vt:lpstr>Conclusion</vt:lpstr>
      <vt:lpstr>Thank You Sponsors!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Technological University</dc:title>
  <dc:creator>devin</dc:creator>
  <cp:lastModifiedBy>Adrienne Piron</cp:lastModifiedBy>
  <cp:revision>49</cp:revision>
  <dcterms:modified xsi:type="dcterms:W3CDTF">2015-03-05T18:26:46Z</dcterms:modified>
</cp:coreProperties>
</file>