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77" r:id="rId14"/>
    <p:sldId id="267" r:id="rId15"/>
    <p:sldId id="269" r:id="rId16"/>
    <p:sldId id="270" r:id="rId17"/>
    <p:sldId id="271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91E5B-2FB1-6C48-80D4-5CB894AD7E82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4B3F7-052C-0C40-8708-3EF99CCD6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576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7468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D52F-D092-A243-B27E-8929C9A53FE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0411-6087-3744-8192-BDCE6036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43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D52F-D092-A243-B27E-8929C9A53FE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0411-6087-3744-8192-BDCE6036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513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D52F-D092-A243-B27E-8929C9A53FE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0411-6087-3744-8192-BDCE6036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071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2113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D52F-D092-A243-B27E-8929C9A53FE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0411-6087-3744-8192-BDCE6036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6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D52F-D092-A243-B27E-8929C9A53FE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0411-6087-3744-8192-BDCE6036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129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D52F-D092-A243-B27E-8929C9A53FE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0411-6087-3744-8192-BDCE6036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39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D52F-D092-A243-B27E-8929C9A53FE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0411-6087-3744-8192-BDCE6036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932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D52F-D092-A243-B27E-8929C9A53FE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0411-6087-3744-8192-BDCE6036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82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D52F-D092-A243-B27E-8929C9A53FE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0411-6087-3744-8192-BDCE6036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333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D52F-D092-A243-B27E-8929C9A53FE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0411-6087-3744-8192-BDCE6036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40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D52F-D092-A243-B27E-8929C9A53FE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E0411-6087-3744-8192-BDCE6036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77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D52F-D092-A243-B27E-8929C9A53FE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E0411-6087-3744-8192-BDCE6036A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78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eansnow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40400"/>
            <a:ext cx="9144000" cy="111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Michigan Tech’s E-Rush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Terry Gregoricka</a:t>
            </a:r>
          </a:p>
          <a:p>
            <a:r>
              <a:rPr lang="en-US" dirty="0" smtClean="0"/>
              <a:t>Adrienne </a:t>
            </a:r>
            <a:r>
              <a:rPr lang="en-US" dirty="0" err="1" smtClean="0"/>
              <a:t>Piron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150" y="0"/>
            <a:ext cx="4965700" cy="27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2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Containment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97" b="15997"/>
          <a:stretch>
            <a:fillRect/>
          </a:stretch>
        </p:blipFill>
        <p:spPr bwMode="auto">
          <a:xfrm>
            <a:off x="457200" y="1417638"/>
            <a:ext cx="8229600" cy="432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leansnowp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40400"/>
            <a:ext cx="91440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22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Isolated display to prevent HV going to dash</a:t>
            </a:r>
          </a:p>
          <a:p>
            <a:r>
              <a:rPr lang="en-US" dirty="0" err="1" smtClean="0"/>
              <a:t>Nomex</a:t>
            </a:r>
            <a:r>
              <a:rPr lang="en-US" dirty="0" smtClean="0"/>
              <a:t> and polycarbonate lined battery box</a:t>
            </a:r>
          </a:p>
          <a:p>
            <a:r>
              <a:rPr lang="en-US" dirty="0" smtClean="0"/>
              <a:t>Bender IR155-3204 ground fault circuit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leansnow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40400"/>
            <a:ext cx="9144000" cy="111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97300"/>
            <a:ext cx="1905000" cy="143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3352800"/>
            <a:ext cx="18796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9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Speed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Curtis 1238-7501 motor controller</a:t>
            </a:r>
          </a:p>
          <a:p>
            <a:r>
              <a:rPr lang="en-US" dirty="0" smtClean="0"/>
              <a:t>Converts DC to AC</a:t>
            </a:r>
          </a:p>
          <a:p>
            <a:r>
              <a:rPr lang="en-US" dirty="0" smtClean="0"/>
              <a:t>3 phase motor</a:t>
            </a:r>
          </a:p>
          <a:p>
            <a:r>
              <a:rPr lang="en-US" dirty="0" smtClean="0"/>
              <a:t>Curtis Spyglass 840 for operator to view various parameters</a:t>
            </a:r>
          </a:p>
          <a:p>
            <a:endParaRPr lang="en-US" dirty="0"/>
          </a:p>
        </p:txBody>
      </p:sp>
      <p:pic>
        <p:nvPicPr>
          <p:cNvPr id="4" name="Picture 3" descr="cleansnow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40400"/>
            <a:ext cx="91440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6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and Motor Controller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Motor Controller under Charger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173" r="16173"/>
          <a:stretch>
            <a:fillRect/>
          </a:stretch>
        </p:blipFill>
        <p:spPr/>
      </p:pic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AC-20 Motor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645024" y="2174875"/>
            <a:ext cx="4041775" cy="2709545"/>
            <a:chOff x="3703" y="509"/>
            <a:chExt cx="4930" cy="3696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" y="509"/>
              <a:ext cx="4930" cy="3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4393" y="1450"/>
              <a:ext cx="2716" cy="1716"/>
              <a:chOff x="4393" y="1450"/>
              <a:chExt cx="2716" cy="1716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4393" y="1450"/>
                <a:ext cx="2716" cy="1716"/>
              </a:xfrm>
              <a:custGeom>
                <a:avLst/>
                <a:gdLst>
                  <a:gd name="T0" fmla="+- 0 5640 4393"/>
                  <a:gd name="T1" fmla="*/ T0 w 2716"/>
                  <a:gd name="T2" fmla="+- 0 1452 1450"/>
                  <a:gd name="T3" fmla="*/ 1452 h 1716"/>
                  <a:gd name="T4" fmla="+- 0 5425 4393"/>
                  <a:gd name="T5" fmla="*/ T4 w 2716"/>
                  <a:gd name="T6" fmla="+- 0 1474 1450"/>
                  <a:gd name="T7" fmla="*/ 1474 h 1716"/>
                  <a:gd name="T8" fmla="+- 0 5222 4393"/>
                  <a:gd name="T9" fmla="*/ T8 w 2716"/>
                  <a:gd name="T10" fmla="+- 0 1517 1450"/>
                  <a:gd name="T11" fmla="*/ 1517 h 1716"/>
                  <a:gd name="T12" fmla="+- 0 5036 4393"/>
                  <a:gd name="T13" fmla="*/ T12 w 2716"/>
                  <a:gd name="T14" fmla="+- 0 1578 1450"/>
                  <a:gd name="T15" fmla="*/ 1578 h 1716"/>
                  <a:gd name="T16" fmla="+- 0 4867 4393"/>
                  <a:gd name="T17" fmla="*/ T16 w 2716"/>
                  <a:gd name="T18" fmla="+- 0 1656 1450"/>
                  <a:gd name="T19" fmla="*/ 1656 h 1716"/>
                  <a:gd name="T20" fmla="+- 0 4720 4393"/>
                  <a:gd name="T21" fmla="*/ T20 w 2716"/>
                  <a:gd name="T22" fmla="+- 0 1749 1450"/>
                  <a:gd name="T23" fmla="*/ 1749 h 1716"/>
                  <a:gd name="T24" fmla="+- 0 4596 4393"/>
                  <a:gd name="T25" fmla="*/ T24 w 2716"/>
                  <a:gd name="T26" fmla="+- 0 1856 1450"/>
                  <a:gd name="T27" fmla="*/ 1856 h 1716"/>
                  <a:gd name="T28" fmla="+- 0 4500 4393"/>
                  <a:gd name="T29" fmla="*/ T28 w 2716"/>
                  <a:gd name="T30" fmla="+- 0 1974 1450"/>
                  <a:gd name="T31" fmla="*/ 1974 h 1716"/>
                  <a:gd name="T32" fmla="+- 0 4432 4393"/>
                  <a:gd name="T33" fmla="*/ T32 w 2716"/>
                  <a:gd name="T34" fmla="+- 0 2101 1450"/>
                  <a:gd name="T35" fmla="*/ 2101 h 1716"/>
                  <a:gd name="T36" fmla="+- 0 4398 4393"/>
                  <a:gd name="T37" fmla="*/ T36 w 2716"/>
                  <a:gd name="T38" fmla="+- 0 2237 1450"/>
                  <a:gd name="T39" fmla="*/ 2237 h 1716"/>
                  <a:gd name="T40" fmla="+- 0 4398 4393"/>
                  <a:gd name="T41" fmla="*/ T40 w 2716"/>
                  <a:gd name="T42" fmla="+- 0 2378 1450"/>
                  <a:gd name="T43" fmla="*/ 2378 h 1716"/>
                  <a:gd name="T44" fmla="+- 0 4432 4393"/>
                  <a:gd name="T45" fmla="*/ T44 w 2716"/>
                  <a:gd name="T46" fmla="+- 0 2514 1450"/>
                  <a:gd name="T47" fmla="*/ 2514 h 1716"/>
                  <a:gd name="T48" fmla="+- 0 4500 4393"/>
                  <a:gd name="T49" fmla="*/ T48 w 2716"/>
                  <a:gd name="T50" fmla="+- 0 2642 1450"/>
                  <a:gd name="T51" fmla="*/ 2642 h 1716"/>
                  <a:gd name="T52" fmla="+- 0 4596 4393"/>
                  <a:gd name="T53" fmla="*/ T52 w 2716"/>
                  <a:gd name="T54" fmla="+- 0 2760 1450"/>
                  <a:gd name="T55" fmla="*/ 2760 h 1716"/>
                  <a:gd name="T56" fmla="+- 0 4720 4393"/>
                  <a:gd name="T57" fmla="*/ T56 w 2716"/>
                  <a:gd name="T58" fmla="+- 0 2866 1450"/>
                  <a:gd name="T59" fmla="*/ 2866 h 1716"/>
                  <a:gd name="T60" fmla="+- 0 4867 4393"/>
                  <a:gd name="T61" fmla="*/ T60 w 2716"/>
                  <a:gd name="T62" fmla="+- 0 2959 1450"/>
                  <a:gd name="T63" fmla="*/ 2959 h 1716"/>
                  <a:gd name="T64" fmla="+- 0 5036 4393"/>
                  <a:gd name="T65" fmla="*/ T64 w 2716"/>
                  <a:gd name="T66" fmla="+- 0 3037 1450"/>
                  <a:gd name="T67" fmla="*/ 3037 h 1716"/>
                  <a:gd name="T68" fmla="+- 0 5222 4393"/>
                  <a:gd name="T69" fmla="*/ T68 w 2716"/>
                  <a:gd name="T70" fmla="+- 0 3098 1450"/>
                  <a:gd name="T71" fmla="*/ 3098 h 1716"/>
                  <a:gd name="T72" fmla="+- 0 5425 4393"/>
                  <a:gd name="T73" fmla="*/ T72 w 2716"/>
                  <a:gd name="T74" fmla="+- 0 3141 1450"/>
                  <a:gd name="T75" fmla="*/ 3141 h 1716"/>
                  <a:gd name="T76" fmla="+- 0 5640 4393"/>
                  <a:gd name="T77" fmla="*/ T76 w 2716"/>
                  <a:gd name="T78" fmla="+- 0 3163 1450"/>
                  <a:gd name="T79" fmla="*/ 3163 h 1716"/>
                  <a:gd name="T80" fmla="+- 0 5862 4393"/>
                  <a:gd name="T81" fmla="*/ T80 w 2716"/>
                  <a:gd name="T82" fmla="+- 0 3163 1450"/>
                  <a:gd name="T83" fmla="*/ 3163 h 1716"/>
                  <a:gd name="T84" fmla="+- 0 6077 4393"/>
                  <a:gd name="T85" fmla="*/ T84 w 2716"/>
                  <a:gd name="T86" fmla="+- 0 3141 1450"/>
                  <a:gd name="T87" fmla="*/ 3141 h 1716"/>
                  <a:gd name="T88" fmla="+- 0 6280 4393"/>
                  <a:gd name="T89" fmla="*/ T88 w 2716"/>
                  <a:gd name="T90" fmla="+- 0 3098 1450"/>
                  <a:gd name="T91" fmla="*/ 3098 h 1716"/>
                  <a:gd name="T92" fmla="+- 0 6466 4393"/>
                  <a:gd name="T93" fmla="*/ T92 w 2716"/>
                  <a:gd name="T94" fmla="+- 0 3037 1450"/>
                  <a:gd name="T95" fmla="*/ 3037 h 1716"/>
                  <a:gd name="T96" fmla="+- 0 6635 4393"/>
                  <a:gd name="T97" fmla="*/ T96 w 2716"/>
                  <a:gd name="T98" fmla="+- 0 2959 1450"/>
                  <a:gd name="T99" fmla="*/ 2959 h 1716"/>
                  <a:gd name="T100" fmla="+- 0 6782 4393"/>
                  <a:gd name="T101" fmla="*/ T100 w 2716"/>
                  <a:gd name="T102" fmla="+- 0 2866 1450"/>
                  <a:gd name="T103" fmla="*/ 2866 h 1716"/>
                  <a:gd name="T104" fmla="+- 0 6906 4393"/>
                  <a:gd name="T105" fmla="*/ T104 w 2716"/>
                  <a:gd name="T106" fmla="+- 0 2760 1450"/>
                  <a:gd name="T107" fmla="*/ 2760 h 1716"/>
                  <a:gd name="T108" fmla="+- 0 7002 4393"/>
                  <a:gd name="T109" fmla="*/ T108 w 2716"/>
                  <a:gd name="T110" fmla="+- 0 2642 1450"/>
                  <a:gd name="T111" fmla="*/ 2642 h 1716"/>
                  <a:gd name="T112" fmla="+- 0 7070 4393"/>
                  <a:gd name="T113" fmla="*/ T112 w 2716"/>
                  <a:gd name="T114" fmla="+- 0 2514 1450"/>
                  <a:gd name="T115" fmla="*/ 2514 h 1716"/>
                  <a:gd name="T116" fmla="+- 0 7104 4393"/>
                  <a:gd name="T117" fmla="*/ T116 w 2716"/>
                  <a:gd name="T118" fmla="+- 0 2378 1450"/>
                  <a:gd name="T119" fmla="*/ 2378 h 1716"/>
                  <a:gd name="T120" fmla="+- 0 7104 4393"/>
                  <a:gd name="T121" fmla="*/ T120 w 2716"/>
                  <a:gd name="T122" fmla="+- 0 2237 1450"/>
                  <a:gd name="T123" fmla="*/ 2237 h 1716"/>
                  <a:gd name="T124" fmla="+- 0 7070 4393"/>
                  <a:gd name="T125" fmla="*/ T124 w 2716"/>
                  <a:gd name="T126" fmla="+- 0 2101 1450"/>
                  <a:gd name="T127" fmla="*/ 2101 h 1716"/>
                  <a:gd name="T128" fmla="+- 0 7002 4393"/>
                  <a:gd name="T129" fmla="*/ T128 w 2716"/>
                  <a:gd name="T130" fmla="+- 0 1974 1450"/>
                  <a:gd name="T131" fmla="*/ 1974 h 1716"/>
                  <a:gd name="T132" fmla="+- 0 6906 4393"/>
                  <a:gd name="T133" fmla="*/ T132 w 2716"/>
                  <a:gd name="T134" fmla="+- 0 1856 1450"/>
                  <a:gd name="T135" fmla="*/ 1856 h 1716"/>
                  <a:gd name="T136" fmla="+- 0 6782 4393"/>
                  <a:gd name="T137" fmla="*/ T136 w 2716"/>
                  <a:gd name="T138" fmla="+- 0 1749 1450"/>
                  <a:gd name="T139" fmla="*/ 1749 h 1716"/>
                  <a:gd name="T140" fmla="+- 0 6635 4393"/>
                  <a:gd name="T141" fmla="*/ T140 w 2716"/>
                  <a:gd name="T142" fmla="+- 0 1656 1450"/>
                  <a:gd name="T143" fmla="*/ 1656 h 1716"/>
                  <a:gd name="T144" fmla="+- 0 6466 4393"/>
                  <a:gd name="T145" fmla="*/ T144 w 2716"/>
                  <a:gd name="T146" fmla="+- 0 1578 1450"/>
                  <a:gd name="T147" fmla="*/ 1578 h 1716"/>
                  <a:gd name="T148" fmla="+- 0 6280 4393"/>
                  <a:gd name="T149" fmla="*/ T148 w 2716"/>
                  <a:gd name="T150" fmla="+- 0 1517 1450"/>
                  <a:gd name="T151" fmla="*/ 1517 h 1716"/>
                  <a:gd name="T152" fmla="+- 0 6077 4393"/>
                  <a:gd name="T153" fmla="*/ T152 w 2716"/>
                  <a:gd name="T154" fmla="+- 0 1474 1450"/>
                  <a:gd name="T155" fmla="*/ 1474 h 1716"/>
                  <a:gd name="T156" fmla="+- 0 5862 4393"/>
                  <a:gd name="T157" fmla="*/ T156 w 2716"/>
                  <a:gd name="T158" fmla="+- 0 1452 1450"/>
                  <a:gd name="T159" fmla="*/ 1452 h 17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</a:cxnLst>
                <a:rect l="0" t="0" r="r" b="b"/>
                <a:pathLst>
                  <a:path w="2716" h="1716">
                    <a:moveTo>
                      <a:pt x="1358" y="0"/>
                    </a:moveTo>
                    <a:lnTo>
                      <a:pt x="1247" y="2"/>
                    </a:lnTo>
                    <a:lnTo>
                      <a:pt x="1138" y="11"/>
                    </a:lnTo>
                    <a:lnTo>
                      <a:pt x="1032" y="24"/>
                    </a:lnTo>
                    <a:lnTo>
                      <a:pt x="929" y="43"/>
                    </a:lnTo>
                    <a:lnTo>
                      <a:pt x="829" y="67"/>
                    </a:lnTo>
                    <a:lnTo>
                      <a:pt x="734" y="95"/>
                    </a:lnTo>
                    <a:lnTo>
                      <a:pt x="643" y="128"/>
                    </a:lnTo>
                    <a:lnTo>
                      <a:pt x="556" y="165"/>
                    </a:lnTo>
                    <a:lnTo>
                      <a:pt x="474" y="206"/>
                    </a:lnTo>
                    <a:lnTo>
                      <a:pt x="398" y="251"/>
                    </a:lnTo>
                    <a:lnTo>
                      <a:pt x="327" y="299"/>
                    </a:lnTo>
                    <a:lnTo>
                      <a:pt x="262" y="351"/>
                    </a:lnTo>
                    <a:lnTo>
                      <a:pt x="203" y="406"/>
                    </a:lnTo>
                    <a:lnTo>
                      <a:pt x="152" y="463"/>
                    </a:lnTo>
                    <a:lnTo>
                      <a:pt x="107" y="524"/>
                    </a:lnTo>
                    <a:lnTo>
                      <a:pt x="69" y="586"/>
                    </a:lnTo>
                    <a:lnTo>
                      <a:pt x="39" y="651"/>
                    </a:lnTo>
                    <a:lnTo>
                      <a:pt x="18" y="718"/>
                    </a:lnTo>
                    <a:lnTo>
                      <a:pt x="5" y="787"/>
                    </a:lnTo>
                    <a:lnTo>
                      <a:pt x="0" y="858"/>
                    </a:lnTo>
                    <a:lnTo>
                      <a:pt x="5" y="928"/>
                    </a:lnTo>
                    <a:lnTo>
                      <a:pt x="18" y="997"/>
                    </a:lnTo>
                    <a:lnTo>
                      <a:pt x="39" y="1064"/>
                    </a:lnTo>
                    <a:lnTo>
                      <a:pt x="69" y="1129"/>
                    </a:lnTo>
                    <a:lnTo>
                      <a:pt x="107" y="1192"/>
                    </a:lnTo>
                    <a:lnTo>
                      <a:pt x="152" y="1252"/>
                    </a:lnTo>
                    <a:lnTo>
                      <a:pt x="203" y="1310"/>
                    </a:lnTo>
                    <a:lnTo>
                      <a:pt x="262" y="1364"/>
                    </a:lnTo>
                    <a:lnTo>
                      <a:pt x="327" y="1416"/>
                    </a:lnTo>
                    <a:lnTo>
                      <a:pt x="398" y="1464"/>
                    </a:lnTo>
                    <a:lnTo>
                      <a:pt x="474" y="1509"/>
                    </a:lnTo>
                    <a:lnTo>
                      <a:pt x="556" y="1550"/>
                    </a:lnTo>
                    <a:lnTo>
                      <a:pt x="643" y="1587"/>
                    </a:lnTo>
                    <a:lnTo>
                      <a:pt x="734" y="1620"/>
                    </a:lnTo>
                    <a:lnTo>
                      <a:pt x="829" y="1648"/>
                    </a:lnTo>
                    <a:lnTo>
                      <a:pt x="929" y="1672"/>
                    </a:lnTo>
                    <a:lnTo>
                      <a:pt x="1032" y="1691"/>
                    </a:lnTo>
                    <a:lnTo>
                      <a:pt x="1138" y="1704"/>
                    </a:lnTo>
                    <a:lnTo>
                      <a:pt x="1247" y="1713"/>
                    </a:lnTo>
                    <a:lnTo>
                      <a:pt x="1358" y="1716"/>
                    </a:lnTo>
                    <a:lnTo>
                      <a:pt x="1469" y="1713"/>
                    </a:lnTo>
                    <a:lnTo>
                      <a:pt x="1578" y="1704"/>
                    </a:lnTo>
                    <a:lnTo>
                      <a:pt x="1684" y="1691"/>
                    </a:lnTo>
                    <a:lnTo>
                      <a:pt x="1787" y="1672"/>
                    </a:lnTo>
                    <a:lnTo>
                      <a:pt x="1887" y="1648"/>
                    </a:lnTo>
                    <a:lnTo>
                      <a:pt x="1982" y="1620"/>
                    </a:lnTo>
                    <a:lnTo>
                      <a:pt x="2073" y="1587"/>
                    </a:lnTo>
                    <a:lnTo>
                      <a:pt x="2160" y="1550"/>
                    </a:lnTo>
                    <a:lnTo>
                      <a:pt x="2242" y="1509"/>
                    </a:lnTo>
                    <a:lnTo>
                      <a:pt x="2318" y="1464"/>
                    </a:lnTo>
                    <a:lnTo>
                      <a:pt x="2389" y="1416"/>
                    </a:lnTo>
                    <a:lnTo>
                      <a:pt x="2454" y="1364"/>
                    </a:lnTo>
                    <a:lnTo>
                      <a:pt x="2513" y="1310"/>
                    </a:lnTo>
                    <a:lnTo>
                      <a:pt x="2564" y="1252"/>
                    </a:lnTo>
                    <a:lnTo>
                      <a:pt x="2609" y="1192"/>
                    </a:lnTo>
                    <a:lnTo>
                      <a:pt x="2647" y="1129"/>
                    </a:lnTo>
                    <a:lnTo>
                      <a:pt x="2677" y="1064"/>
                    </a:lnTo>
                    <a:lnTo>
                      <a:pt x="2698" y="997"/>
                    </a:lnTo>
                    <a:lnTo>
                      <a:pt x="2711" y="928"/>
                    </a:lnTo>
                    <a:lnTo>
                      <a:pt x="2716" y="858"/>
                    </a:lnTo>
                    <a:lnTo>
                      <a:pt x="2711" y="787"/>
                    </a:lnTo>
                    <a:lnTo>
                      <a:pt x="2698" y="718"/>
                    </a:lnTo>
                    <a:lnTo>
                      <a:pt x="2677" y="651"/>
                    </a:lnTo>
                    <a:lnTo>
                      <a:pt x="2647" y="586"/>
                    </a:lnTo>
                    <a:lnTo>
                      <a:pt x="2609" y="524"/>
                    </a:lnTo>
                    <a:lnTo>
                      <a:pt x="2564" y="463"/>
                    </a:lnTo>
                    <a:lnTo>
                      <a:pt x="2513" y="406"/>
                    </a:lnTo>
                    <a:lnTo>
                      <a:pt x="2454" y="351"/>
                    </a:lnTo>
                    <a:lnTo>
                      <a:pt x="2389" y="299"/>
                    </a:lnTo>
                    <a:lnTo>
                      <a:pt x="2318" y="251"/>
                    </a:lnTo>
                    <a:lnTo>
                      <a:pt x="2242" y="206"/>
                    </a:lnTo>
                    <a:lnTo>
                      <a:pt x="2160" y="165"/>
                    </a:lnTo>
                    <a:lnTo>
                      <a:pt x="2073" y="128"/>
                    </a:lnTo>
                    <a:lnTo>
                      <a:pt x="1982" y="95"/>
                    </a:lnTo>
                    <a:lnTo>
                      <a:pt x="1887" y="67"/>
                    </a:lnTo>
                    <a:lnTo>
                      <a:pt x="1787" y="43"/>
                    </a:lnTo>
                    <a:lnTo>
                      <a:pt x="1684" y="24"/>
                    </a:lnTo>
                    <a:lnTo>
                      <a:pt x="1578" y="11"/>
                    </a:lnTo>
                    <a:lnTo>
                      <a:pt x="1469" y="2"/>
                    </a:lnTo>
                    <a:lnTo>
                      <a:pt x="1358" y="0"/>
                    </a:lnTo>
                    <a:close/>
                  </a:path>
                </a:pathLst>
              </a:cu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4393" y="1413"/>
              <a:ext cx="2716" cy="1716"/>
              <a:chOff x="4393" y="1413"/>
              <a:chExt cx="2716" cy="1716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4393" y="1413"/>
                <a:ext cx="2716" cy="1716"/>
              </a:xfrm>
              <a:custGeom>
                <a:avLst/>
                <a:gdLst>
                  <a:gd name="T0" fmla="+- 0 5640 4393"/>
                  <a:gd name="T1" fmla="*/ T0 w 2716"/>
                  <a:gd name="T2" fmla="+- 0 1416 1413"/>
                  <a:gd name="T3" fmla="*/ 1416 h 1716"/>
                  <a:gd name="T4" fmla="+- 0 5425 4393"/>
                  <a:gd name="T5" fmla="*/ T4 w 2716"/>
                  <a:gd name="T6" fmla="+- 0 1438 1413"/>
                  <a:gd name="T7" fmla="*/ 1438 h 1716"/>
                  <a:gd name="T8" fmla="+- 0 5222 4393"/>
                  <a:gd name="T9" fmla="*/ T8 w 2716"/>
                  <a:gd name="T10" fmla="+- 0 1481 1413"/>
                  <a:gd name="T11" fmla="*/ 1481 h 1716"/>
                  <a:gd name="T12" fmla="+- 0 5036 4393"/>
                  <a:gd name="T13" fmla="*/ T12 w 2716"/>
                  <a:gd name="T14" fmla="+- 0 1542 1413"/>
                  <a:gd name="T15" fmla="*/ 1542 h 1716"/>
                  <a:gd name="T16" fmla="+- 0 4867 4393"/>
                  <a:gd name="T17" fmla="*/ T16 w 2716"/>
                  <a:gd name="T18" fmla="+- 0 1620 1413"/>
                  <a:gd name="T19" fmla="*/ 1620 h 1716"/>
                  <a:gd name="T20" fmla="+- 0 4720 4393"/>
                  <a:gd name="T21" fmla="*/ T20 w 2716"/>
                  <a:gd name="T22" fmla="+- 0 1713 1413"/>
                  <a:gd name="T23" fmla="*/ 1713 h 1716"/>
                  <a:gd name="T24" fmla="+- 0 4596 4393"/>
                  <a:gd name="T25" fmla="*/ T24 w 2716"/>
                  <a:gd name="T26" fmla="+- 0 1819 1413"/>
                  <a:gd name="T27" fmla="*/ 1819 h 1716"/>
                  <a:gd name="T28" fmla="+- 0 4500 4393"/>
                  <a:gd name="T29" fmla="*/ T28 w 2716"/>
                  <a:gd name="T30" fmla="+- 0 1937 1413"/>
                  <a:gd name="T31" fmla="*/ 1937 h 1716"/>
                  <a:gd name="T32" fmla="+- 0 4432 4393"/>
                  <a:gd name="T33" fmla="*/ T32 w 2716"/>
                  <a:gd name="T34" fmla="+- 0 2065 1413"/>
                  <a:gd name="T35" fmla="*/ 2065 h 1716"/>
                  <a:gd name="T36" fmla="+- 0 4398 4393"/>
                  <a:gd name="T37" fmla="*/ T36 w 2716"/>
                  <a:gd name="T38" fmla="+- 0 2201 1413"/>
                  <a:gd name="T39" fmla="*/ 2201 h 1716"/>
                  <a:gd name="T40" fmla="+- 0 4398 4393"/>
                  <a:gd name="T41" fmla="*/ T40 w 2716"/>
                  <a:gd name="T42" fmla="+- 0 2342 1413"/>
                  <a:gd name="T43" fmla="*/ 2342 h 1716"/>
                  <a:gd name="T44" fmla="+- 0 4432 4393"/>
                  <a:gd name="T45" fmla="*/ T44 w 2716"/>
                  <a:gd name="T46" fmla="+- 0 2477 1413"/>
                  <a:gd name="T47" fmla="*/ 2477 h 1716"/>
                  <a:gd name="T48" fmla="+- 0 4500 4393"/>
                  <a:gd name="T49" fmla="*/ T48 w 2716"/>
                  <a:gd name="T50" fmla="+- 0 2605 1413"/>
                  <a:gd name="T51" fmla="*/ 2605 h 1716"/>
                  <a:gd name="T52" fmla="+- 0 4596 4393"/>
                  <a:gd name="T53" fmla="*/ T52 w 2716"/>
                  <a:gd name="T54" fmla="+- 0 2723 1413"/>
                  <a:gd name="T55" fmla="*/ 2723 h 1716"/>
                  <a:gd name="T56" fmla="+- 0 4720 4393"/>
                  <a:gd name="T57" fmla="*/ T56 w 2716"/>
                  <a:gd name="T58" fmla="+- 0 2830 1413"/>
                  <a:gd name="T59" fmla="*/ 2830 h 1716"/>
                  <a:gd name="T60" fmla="+- 0 4867 4393"/>
                  <a:gd name="T61" fmla="*/ T60 w 2716"/>
                  <a:gd name="T62" fmla="+- 0 2923 1413"/>
                  <a:gd name="T63" fmla="*/ 2923 h 1716"/>
                  <a:gd name="T64" fmla="+- 0 5036 4393"/>
                  <a:gd name="T65" fmla="*/ T64 w 2716"/>
                  <a:gd name="T66" fmla="+- 0 3001 1413"/>
                  <a:gd name="T67" fmla="*/ 3001 h 1716"/>
                  <a:gd name="T68" fmla="+- 0 5222 4393"/>
                  <a:gd name="T69" fmla="*/ T68 w 2716"/>
                  <a:gd name="T70" fmla="+- 0 3062 1413"/>
                  <a:gd name="T71" fmla="*/ 3062 h 1716"/>
                  <a:gd name="T72" fmla="+- 0 5425 4393"/>
                  <a:gd name="T73" fmla="*/ T72 w 2716"/>
                  <a:gd name="T74" fmla="+- 0 3104 1413"/>
                  <a:gd name="T75" fmla="*/ 3104 h 1716"/>
                  <a:gd name="T76" fmla="+- 0 5640 4393"/>
                  <a:gd name="T77" fmla="*/ T76 w 2716"/>
                  <a:gd name="T78" fmla="+- 0 3126 1413"/>
                  <a:gd name="T79" fmla="*/ 3126 h 1716"/>
                  <a:gd name="T80" fmla="+- 0 5862 4393"/>
                  <a:gd name="T81" fmla="*/ T80 w 2716"/>
                  <a:gd name="T82" fmla="+- 0 3126 1413"/>
                  <a:gd name="T83" fmla="*/ 3126 h 1716"/>
                  <a:gd name="T84" fmla="+- 0 6077 4393"/>
                  <a:gd name="T85" fmla="*/ T84 w 2716"/>
                  <a:gd name="T86" fmla="+- 0 3104 1413"/>
                  <a:gd name="T87" fmla="*/ 3104 h 1716"/>
                  <a:gd name="T88" fmla="+- 0 6280 4393"/>
                  <a:gd name="T89" fmla="*/ T88 w 2716"/>
                  <a:gd name="T90" fmla="+- 0 3062 1413"/>
                  <a:gd name="T91" fmla="*/ 3062 h 1716"/>
                  <a:gd name="T92" fmla="+- 0 6466 4393"/>
                  <a:gd name="T93" fmla="*/ T92 w 2716"/>
                  <a:gd name="T94" fmla="+- 0 3001 1413"/>
                  <a:gd name="T95" fmla="*/ 3001 h 1716"/>
                  <a:gd name="T96" fmla="+- 0 6635 4393"/>
                  <a:gd name="T97" fmla="*/ T96 w 2716"/>
                  <a:gd name="T98" fmla="+- 0 2923 1413"/>
                  <a:gd name="T99" fmla="*/ 2923 h 1716"/>
                  <a:gd name="T100" fmla="+- 0 6782 4393"/>
                  <a:gd name="T101" fmla="*/ T100 w 2716"/>
                  <a:gd name="T102" fmla="+- 0 2830 1413"/>
                  <a:gd name="T103" fmla="*/ 2830 h 1716"/>
                  <a:gd name="T104" fmla="+- 0 6906 4393"/>
                  <a:gd name="T105" fmla="*/ T104 w 2716"/>
                  <a:gd name="T106" fmla="+- 0 2723 1413"/>
                  <a:gd name="T107" fmla="*/ 2723 h 1716"/>
                  <a:gd name="T108" fmla="+- 0 7002 4393"/>
                  <a:gd name="T109" fmla="*/ T108 w 2716"/>
                  <a:gd name="T110" fmla="+- 0 2605 1413"/>
                  <a:gd name="T111" fmla="*/ 2605 h 1716"/>
                  <a:gd name="T112" fmla="+- 0 7070 4393"/>
                  <a:gd name="T113" fmla="*/ T112 w 2716"/>
                  <a:gd name="T114" fmla="+- 0 2477 1413"/>
                  <a:gd name="T115" fmla="*/ 2477 h 1716"/>
                  <a:gd name="T116" fmla="+- 0 7104 4393"/>
                  <a:gd name="T117" fmla="*/ T116 w 2716"/>
                  <a:gd name="T118" fmla="+- 0 2342 1413"/>
                  <a:gd name="T119" fmla="*/ 2342 h 1716"/>
                  <a:gd name="T120" fmla="+- 0 7104 4393"/>
                  <a:gd name="T121" fmla="*/ T120 w 2716"/>
                  <a:gd name="T122" fmla="+- 0 2201 1413"/>
                  <a:gd name="T123" fmla="*/ 2201 h 1716"/>
                  <a:gd name="T124" fmla="+- 0 7070 4393"/>
                  <a:gd name="T125" fmla="*/ T124 w 2716"/>
                  <a:gd name="T126" fmla="+- 0 2065 1413"/>
                  <a:gd name="T127" fmla="*/ 2065 h 1716"/>
                  <a:gd name="T128" fmla="+- 0 7002 4393"/>
                  <a:gd name="T129" fmla="*/ T128 w 2716"/>
                  <a:gd name="T130" fmla="+- 0 1937 1413"/>
                  <a:gd name="T131" fmla="*/ 1937 h 1716"/>
                  <a:gd name="T132" fmla="+- 0 6906 4393"/>
                  <a:gd name="T133" fmla="*/ T132 w 2716"/>
                  <a:gd name="T134" fmla="+- 0 1819 1413"/>
                  <a:gd name="T135" fmla="*/ 1819 h 1716"/>
                  <a:gd name="T136" fmla="+- 0 6782 4393"/>
                  <a:gd name="T137" fmla="*/ T136 w 2716"/>
                  <a:gd name="T138" fmla="+- 0 1713 1413"/>
                  <a:gd name="T139" fmla="*/ 1713 h 1716"/>
                  <a:gd name="T140" fmla="+- 0 6635 4393"/>
                  <a:gd name="T141" fmla="*/ T140 w 2716"/>
                  <a:gd name="T142" fmla="+- 0 1620 1413"/>
                  <a:gd name="T143" fmla="*/ 1620 h 1716"/>
                  <a:gd name="T144" fmla="+- 0 6466 4393"/>
                  <a:gd name="T145" fmla="*/ T144 w 2716"/>
                  <a:gd name="T146" fmla="+- 0 1542 1413"/>
                  <a:gd name="T147" fmla="*/ 1542 h 1716"/>
                  <a:gd name="T148" fmla="+- 0 6280 4393"/>
                  <a:gd name="T149" fmla="*/ T148 w 2716"/>
                  <a:gd name="T150" fmla="+- 0 1481 1413"/>
                  <a:gd name="T151" fmla="*/ 1481 h 1716"/>
                  <a:gd name="T152" fmla="+- 0 6077 4393"/>
                  <a:gd name="T153" fmla="*/ T152 w 2716"/>
                  <a:gd name="T154" fmla="+- 0 1438 1413"/>
                  <a:gd name="T155" fmla="*/ 1438 h 1716"/>
                  <a:gd name="T156" fmla="+- 0 5862 4393"/>
                  <a:gd name="T157" fmla="*/ T156 w 2716"/>
                  <a:gd name="T158" fmla="+- 0 1416 1413"/>
                  <a:gd name="T159" fmla="*/ 1416 h 17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</a:cxnLst>
                <a:rect l="0" t="0" r="r" b="b"/>
                <a:pathLst>
                  <a:path w="2716" h="1716">
                    <a:moveTo>
                      <a:pt x="1358" y="0"/>
                    </a:moveTo>
                    <a:lnTo>
                      <a:pt x="1247" y="3"/>
                    </a:lnTo>
                    <a:lnTo>
                      <a:pt x="1138" y="12"/>
                    </a:lnTo>
                    <a:lnTo>
                      <a:pt x="1032" y="25"/>
                    </a:lnTo>
                    <a:lnTo>
                      <a:pt x="929" y="44"/>
                    </a:lnTo>
                    <a:lnTo>
                      <a:pt x="829" y="68"/>
                    </a:lnTo>
                    <a:lnTo>
                      <a:pt x="734" y="96"/>
                    </a:lnTo>
                    <a:lnTo>
                      <a:pt x="643" y="129"/>
                    </a:lnTo>
                    <a:lnTo>
                      <a:pt x="556" y="166"/>
                    </a:lnTo>
                    <a:lnTo>
                      <a:pt x="474" y="207"/>
                    </a:lnTo>
                    <a:lnTo>
                      <a:pt x="398" y="252"/>
                    </a:lnTo>
                    <a:lnTo>
                      <a:pt x="327" y="300"/>
                    </a:lnTo>
                    <a:lnTo>
                      <a:pt x="262" y="352"/>
                    </a:lnTo>
                    <a:lnTo>
                      <a:pt x="203" y="406"/>
                    </a:lnTo>
                    <a:lnTo>
                      <a:pt x="152" y="464"/>
                    </a:lnTo>
                    <a:lnTo>
                      <a:pt x="107" y="524"/>
                    </a:lnTo>
                    <a:lnTo>
                      <a:pt x="69" y="587"/>
                    </a:lnTo>
                    <a:lnTo>
                      <a:pt x="39" y="652"/>
                    </a:lnTo>
                    <a:lnTo>
                      <a:pt x="18" y="719"/>
                    </a:lnTo>
                    <a:lnTo>
                      <a:pt x="5" y="788"/>
                    </a:lnTo>
                    <a:lnTo>
                      <a:pt x="0" y="858"/>
                    </a:lnTo>
                    <a:lnTo>
                      <a:pt x="5" y="929"/>
                    </a:lnTo>
                    <a:lnTo>
                      <a:pt x="18" y="997"/>
                    </a:lnTo>
                    <a:lnTo>
                      <a:pt x="39" y="1064"/>
                    </a:lnTo>
                    <a:lnTo>
                      <a:pt x="69" y="1129"/>
                    </a:lnTo>
                    <a:lnTo>
                      <a:pt x="107" y="1192"/>
                    </a:lnTo>
                    <a:lnTo>
                      <a:pt x="152" y="1253"/>
                    </a:lnTo>
                    <a:lnTo>
                      <a:pt x="203" y="1310"/>
                    </a:lnTo>
                    <a:lnTo>
                      <a:pt x="262" y="1365"/>
                    </a:lnTo>
                    <a:lnTo>
                      <a:pt x="327" y="1417"/>
                    </a:lnTo>
                    <a:lnTo>
                      <a:pt x="398" y="1465"/>
                    </a:lnTo>
                    <a:lnTo>
                      <a:pt x="474" y="1510"/>
                    </a:lnTo>
                    <a:lnTo>
                      <a:pt x="556" y="1551"/>
                    </a:lnTo>
                    <a:lnTo>
                      <a:pt x="643" y="1588"/>
                    </a:lnTo>
                    <a:lnTo>
                      <a:pt x="734" y="1621"/>
                    </a:lnTo>
                    <a:lnTo>
                      <a:pt x="829" y="1649"/>
                    </a:lnTo>
                    <a:lnTo>
                      <a:pt x="929" y="1673"/>
                    </a:lnTo>
                    <a:lnTo>
                      <a:pt x="1032" y="1691"/>
                    </a:lnTo>
                    <a:lnTo>
                      <a:pt x="1138" y="1705"/>
                    </a:lnTo>
                    <a:lnTo>
                      <a:pt x="1247" y="1713"/>
                    </a:lnTo>
                    <a:lnTo>
                      <a:pt x="1358" y="1716"/>
                    </a:lnTo>
                    <a:lnTo>
                      <a:pt x="1469" y="1713"/>
                    </a:lnTo>
                    <a:lnTo>
                      <a:pt x="1578" y="1705"/>
                    </a:lnTo>
                    <a:lnTo>
                      <a:pt x="1684" y="1691"/>
                    </a:lnTo>
                    <a:lnTo>
                      <a:pt x="1787" y="1673"/>
                    </a:lnTo>
                    <a:lnTo>
                      <a:pt x="1887" y="1649"/>
                    </a:lnTo>
                    <a:lnTo>
                      <a:pt x="1982" y="1621"/>
                    </a:lnTo>
                    <a:lnTo>
                      <a:pt x="2073" y="1588"/>
                    </a:lnTo>
                    <a:lnTo>
                      <a:pt x="2160" y="1551"/>
                    </a:lnTo>
                    <a:lnTo>
                      <a:pt x="2242" y="1510"/>
                    </a:lnTo>
                    <a:lnTo>
                      <a:pt x="2318" y="1465"/>
                    </a:lnTo>
                    <a:lnTo>
                      <a:pt x="2389" y="1417"/>
                    </a:lnTo>
                    <a:lnTo>
                      <a:pt x="2454" y="1365"/>
                    </a:lnTo>
                    <a:lnTo>
                      <a:pt x="2513" y="1310"/>
                    </a:lnTo>
                    <a:lnTo>
                      <a:pt x="2564" y="1253"/>
                    </a:lnTo>
                    <a:lnTo>
                      <a:pt x="2609" y="1192"/>
                    </a:lnTo>
                    <a:lnTo>
                      <a:pt x="2647" y="1129"/>
                    </a:lnTo>
                    <a:lnTo>
                      <a:pt x="2677" y="1064"/>
                    </a:lnTo>
                    <a:lnTo>
                      <a:pt x="2698" y="997"/>
                    </a:lnTo>
                    <a:lnTo>
                      <a:pt x="2711" y="929"/>
                    </a:lnTo>
                    <a:lnTo>
                      <a:pt x="2716" y="858"/>
                    </a:lnTo>
                    <a:lnTo>
                      <a:pt x="2711" y="788"/>
                    </a:lnTo>
                    <a:lnTo>
                      <a:pt x="2698" y="719"/>
                    </a:lnTo>
                    <a:lnTo>
                      <a:pt x="2677" y="652"/>
                    </a:lnTo>
                    <a:lnTo>
                      <a:pt x="2647" y="587"/>
                    </a:lnTo>
                    <a:lnTo>
                      <a:pt x="2609" y="524"/>
                    </a:lnTo>
                    <a:lnTo>
                      <a:pt x="2564" y="464"/>
                    </a:lnTo>
                    <a:lnTo>
                      <a:pt x="2513" y="406"/>
                    </a:lnTo>
                    <a:lnTo>
                      <a:pt x="2454" y="352"/>
                    </a:lnTo>
                    <a:lnTo>
                      <a:pt x="2389" y="300"/>
                    </a:lnTo>
                    <a:lnTo>
                      <a:pt x="2318" y="252"/>
                    </a:lnTo>
                    <a:lnTo>
                      <a:pt x="2242" y="207"/>
                    </a:lnTo>
                    <a:lnTo>
                      <a:pt x="2160" y="166"/>
                    </a:lnTo>
                    <a:lnTo>
                      <a:pt x="2073" y="129"/>
                    </a:lnTo>
                    <a:lnTo>
                      <a:pt x="1982" y="96"/>
                    </a:lnTo>
                    <a:lnTo>
                      <a:pt x="1887" y="68"/>
                    </a:lnTo>
                    <a:lnTo>
                      <a:pt x="1787" y="44"/>
                    </a:lnTo>
                    <a:lnTo>
                      <a:pt x="1684" y="25"/>
                    </a:lnTo>
                    <a:lnTo>
                      <a:pt x="1578" y="12"/>
                    </a:lnTo>
                    <a:lnTo>
                      <a:pt x="1469" y="3"/>
                    </a:lnTo>
                    <a:lnTo>
                      <a:pt x="1358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2514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Voltage Fusing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1 fuse is in the battery pack</a:t>
            </a:r>
          </a:p>
          <a:p>
            <a:r>
              <a:rPr lang="en-US" dirty="0" smtClean="0"/>
              <a:t>Rated for pack voltage and continuous ampere rating of the wire</a:t>
            </a:r>
          </a:p>
          <a:p>
            <a:r>
              <a:rPr lang="en-US" dirty="0" smtClean="0"/>
              <a:t>Using a 250A </a:t>
            </a:r>
            <a:r>
              <a:rPr lang="en-US" dirty="0" err="1" smtClean="0"/>
              <a:t>Bussman</a:t>
            </a:r>
            <a:r>
              <a:rPr lang="en-US" dirty="0" smtClean="0"/>
              <a:t> slow blow fuse</a:t>
            </a:r>
          </a:p>
          <a:p>
            <a:endParaRPr lang="en-US" dirty="0"/>
          </a:p>
        </p:txBody>
      </p:sp>
      <p:pic>
        <p:nvPicPr>
          <p:cNvPr id="4" name="Picture 3" descr="cleansnow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40400"/>
            <a:ext cx="9144000" cy="111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51300"/>
            <a:ext cx="16891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3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Charging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board charging system</a:t>
            </a:r>
          </a:p>
          <a:p>
            <a:r>
              <a:rPr lang="en-US" dirty="0" smtClean="0"/>
              <a:t>1 kW delta-q, qui-q charger</a:t>
            </a:r>
          </a:p>
          <a:p>
            <a:r>
              <a:rPr lang="en-US" dirty="0" smtClean="0"/>
              <a:t>BMS and charger are in communication</a:t>
            </a:r>
          </a:p>
          <a:p>
            <a:r>
              <a:rPr lang="en-US" dirty="0" smtClean="0"/>
              <a:t>BMS states if it is safe to charge</a:t>
            </a:r>
            <a:endParaRPr lang="en-US" dirty="0"/>
          </a:p>
        </p:txBody>
      </p:sp>
      <p:pic>
        <p:nvPicPr>
          <p:cNvPr id="4" name="Picture 3" descr="cleansnow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40400"/>
            <a:ext cx="9144000" cy="1117600"/>
          </a:xfrm>
          <a:prstGeom prst="rect">
            <a:avLst/>
          </a:prstGeom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74030"/>
            <a:ext cx="24003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04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Motor and brakes located in the rear</a:t>
            </a:r>
          </a:p>
          <a:p>
            <a:r>
              <a:rPr lang="en-US" dirty="0" smtClean="0"/>
              <a:t>Leads to more efficient drive system </a:t>
            </a:r>
            <a:endParaRPr lang="en-US" dirty="0"/>
          </a:p>
          <a:p>
            <a:r>
              <a:rPr lang="en-US" dirty="0" smtClean="0"/>
              <a:t>Direct motor to track system</a:t>
            </a:r>
            <a:endParaRPr lang="en-US" dirty="0"/>
          </a:p>
        </p:txBody>
      </p:sp>
      <p:pic>
        <p:nvPicPr>
          <p:cNvPr id="4" name="Picture 3" descr="cleansnow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40400"/>
            <a:ext cx="9144000" cy="111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44900"/>
            <a:ext cx="3220976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7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 chassis 271 </a:t>
            </a:r>
            <a:r>
              <a:rPr lang="en-US" dirty="0" err="1" smtClean="0"/>
              <a:t>lbs</a:t>
            </a:r>
            <a:endParaRPr lang="en-US" dirty="0" smtClean="0"/>
          </a:p>
          <a:p>
            <a:r>
              <a:rPr lang="en-US" dirty="0" smtClean="0"/>
              <a:t>Battery pack weight 192 </a:t>
            </a:r>
            <a:r>
              <a:rPr lang="en-US" dirty="0" err="1" smtClean="0"/>
              <a:t>lbs</a:t>
            </a:r>
            <a:endParaRPr lang="en-US" dirty="0" smtClean="0"/>
          </a:p>
          <a:p>
            <a:r>
              <a:rPr lang="en-US" dirty="0" smtClean="0"/>
              <a:t>Battery housing weight 25 </a:t>
            </a:r>
            <a:r>
              <a:rPr lang="en-US" dirty="0" err="1" smtClean="0"/>
              <a:t>lbs</a:t>
            </a:r>
            <a:endParaRPr lang="en-US" dirty="0" smtClean="0"/>
          </a:p>
          <a:p>
            <a:r>
              <a:rPr lang="en-US" dirty="0" smtClean="0"/>
              <a:t>Motor and controller 65 </a:t>
            </a:r>
            <a:r>
              <a:rPr lang="en-US" dirty="0" err="1" smtClean="0"/>
              <a:t>lbs</a:t>
            </a:r>
            <a:endParaRPr lang="en-US" dirty="0" smtClean="0"/>
          </a:p>
          <a:p>
            <a:r>
              <a:rPr lang="en-US" dirty="0" smtClean="0"/>
              <a:t>Final design weight 600 </a:t>
            </a:r>
            <a:r>
              <a:rPr lang="en-US" dirty="0" err="1" smtClean="0"/>
              <a:t>lbs</a:t>
            </a:r>
            <a:endParaRPr lang="en-US" dirty="0"/>
          </a:p>
        </p:txBody>
      </p:sp>
      <p:pic>
        <p:nvPicPr>
          <p:cNvPr id="4" name="Picture 3" descr="cleansnow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40400"/>
            <a:ext cx="91440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13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total cost of our sled was calculated to be $16,041.47</a:t>
            </a:r>
            <a:endParaRPr lang="en-US" dirty="0"/>
          </a:p>
        </p:txBody>
      </p:sp>
      <p:pic>
        <p:nvPicPr>
          <p:cNvPr id="4" name="Picture 3" descr="cleansnow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40400"/>
            <a:ext cx="9144000" cy="1117600"/>
          </a:xfrm>
          <a:prstGeom prst="rect">
            <a:avLst/>
          </a:prstGeom>
        </p:spPr>
      </p:pic>
      <p:pic>
        <p:nvPicPr>
          <p:cNvPr id="5" name="Picture 4" descr="https://lh3.googleusercontent.com/M-ip8tcrDq2920tRXBvsxq_OEObC4rF9CViVWm8NsebMf4v6t3KrOLb3cK-6Tgar4ATuU1xDPrPQvd7xaHD__KfYJ7sgr6Ur1E5n6yEIWb-jHQR7hRjk4Iqnp0fsjv0lY7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0938" y="2962275"/>
            <a:ext cx="4302125" cy="2778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138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i="1" u="sng" dirty="0" smtClean="0"/>
              <a:t>Thank You Sponsors!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93" y="1417639"/>
            <a:ext cx="1854327" cy="140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221" y="1417638"/>
            <a:ext cx="2294830" cy="1405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051" y="1417639"/>
            <a:ext cx="2602633" cy="1405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684" y="1417638"/>
            <a:ext cx="1874268" cy="1405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2823339"/>
            <a:ext cx="2004221" cy="1253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4220" y="2823339"/>
            <a:ext cx="2525316" cy="1253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9536" y="2823339"/>
            <a:ext cx="1671074" cy="1253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4556" y="2823339"/>
            <a:ext cx="2795618" cy="12533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8836" y="4791473"/>
            <a:ext cx="3060700" cy="1143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0327" y="4273908"/>
            <a:ext cx="1660565" cy="166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73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4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2010 Polaris Rush</a:t>
            </a:r>
          </a:p>
          <a:p>
            <a:r>
              <a:rPr lang="en-US" dirty="0" smtClean="0"/>
              <a:t>Electric Powered</a:t>
            </a:r>
          </a:p>
          <a:p>
            <a:r>
              <a:rPr lang="en-US" dirty="0" smtClean="0"/>
              <a:t>Powered by Hi Performance Golf Cars AC-20</a:t>
            </a:r>
          </a:p>
          <a:p>
            <a:r>
              <a:rPr lang="en-US" dirty="0" smtClean="0"/>
              <a:t>Curtis motor controller</a:t>
            </a:r>
          </a:p>
          <a:p>
            <a:r>
              <a:rPr lang="en-US" dirty="0" smtClean="0"/>
              <a:t>CALB 70AH batteries</a:t>
            </a:r>
          </a:p>
          <a:p>
            <a:r>
              <a:rPr lang="en-US" dirty="0" smtClean="0"/>
              <a:t>MTU designed rear drive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leansnow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40400"/>
            <a:ext cx="9144000" cy="111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841500"/>
            <a:ext cx="3745835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89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100025" y="72633"/>
            <a:ext cx="4944000" cy="11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i="1" u="sng" dirty="0"/>
              <a:t>Thank You Sponsors!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38658" y="3883850"/>
            <a:ext cx="3244111" cy="1259205"/>
          </a:xfrm>
          <a:prstGeom prst="rect">
            <a:avLst/>
          </a:prstGeom>
        </p:spPr>
      </p:pic>
      <p:pic>
        <p:nvPicPr>
          <p:cNvPr id="77" name="Shape 7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38249" y="2835846"/>
            <a:ext cx="2139774" cy="1038665"/>
          </a:xfrm>
          <a:prstGeom prst="rect">
            <a:avLst/>
          </a:prstGeom>
        </p:spPr>
      </p:pic>
      <p:pic>
        <p:nvPicPr>
          <p:cNvPr id="78" name="Shape 7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718283" y="1119833"/>
            <a:ext cx="3707427" cy="1143200"/>
          </a:xfrm>
          <a:prstGeom prst="rect">
            <a:avLst/>
          </a:prstGeom>
        </p:spPr>
      </p:pic>
      <p:pic>
        <p:nvPicPr>
          <p:cNvPr id="79" name="Shape 7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636152" y="2263034"/>
            <a:ext cx="3871691" cy="974333"/>
          </a:xfrm>
          <a:prstGeom prst="rect">
            <a:avLst/>
          </a:prstGeom>
        </p:spPr>
      </p:pic>
      <p:pic>
        <p:nvPicPr>
          <p:cNvPr id="80" name="Shape 80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87952" y="4294196"/>
            <a:ext cx="1818798" cy="970025"/>
          </a:xfrm>
          <a:prstGeom prst="rect">
            <a:avLst/>
          </a:prstGeom>
        </p:spPr>
      </p:pic>
      <p:pic>
        <p:nvPicPr>
          <p:cNvPr id="81" name="Shape 81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6842176" y="4284567"/>
            <a:ext cx="2059525" cy="1268232"/>
          </a:xfrm>
          <a:prstGeom prst="rect">
            <a:avLst/>
          </a:prstGeom>
        </p:spPr>
      </p:pic>
      <p:pic>
        <p:nvPicPr>
          <p:cNvPr id="82" name="Shape 82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127451" y="5689297"/>
            <a:ext cx="2392824" cy="925200"/>
          </a:xfrm>
          <a:prstGeom prst="rect">
            <a:avLst/>
          </a:prstGeom>
        </p:spPr>
      </p:pic>
      <p:pic>
        <p:nvPicPr>
          <p:cNvPr id="83" name="Shape 83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6761926" y="5792092"/>
            <a:ext cx="2139774" cy="606144"/>
          </a:xfrm>
          <a:prstGeom prst="rect">
            <a:avLst/>
          </a:prstGeom>
        </p:spPr>
      </p:pic>
      <p:pic>
        <p:nvPicPr>
          <p:cNvPr id="84" name="Shape 84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2961228" y="3268378"/>
            <a:ext cx="3221541" cy="606133"/>
          </a:xfrm>
          <a:prstGeom prst="rect">
            <a:avLst/>
          </a:prstGeom>
        </p:spPr>
      </p:pic>
      <p:pic>
        <p:nvPicPr>
          <p:cNvPr id="85" name="Shape 85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x="7014675" y="1814450"/>
            <a:ext cx="1714500" cy="825500"/>
          </a:xfrm>
          <a:prstGeom prst="rect">
            <a:avLst/>
          </a:prstGeom>
        </p:spPr>
      </p:pic>
      <p:pic>
        <p:nvPicPr>
          <p:cNvPr id="86" name="Shape 86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493938" y="1319381"/>
            <a:ext cx="1406829" cy="1268199"/>
          </a:xfrm>
          <a:prstGeom prst="rect">
            <a:avLst/>
          </a:prstGeom>
        </p:spPr>
      </p:pic>
      <p:pic>
        <p:nvPicPr>
          <p:cNvPr id="87" name="Shape 87"/>
          <p:cNvPicPr preferRelativeResize="0"/>
          <p:nvPr/>
        </p:nvPicPr>
        <p:blipFill>
          <a:blip r:embed="rId14"/>
          <a:stretch>
            <a:fillRect/>
          </a:stretch>
        </p:blipFill>
        <p:spPr>
          <a:xfrm>
            <a:off x="523575" y="217350"/>
            <a:ext cx="1176152" cy="853799"/>
          </a:xfrm>
          <a:prstGeom prst="rect">
            <a:avLst/>
          </a:prstGeom>
        </p:spPr>
      </p:pic>
      <p:pic>
        <p:nvPicPr>
          <p:cNvPr id="88" name="Shape 88"/>
          <p:cNvPicPr preferRelativeResize="0"/>
          <p:nvPr/>
        </p:nvPicPr>
        <p:blipFill>
          <a:blip r:embed="rId15"/>
          <a:stretch>
            <a:fillRect/>
          </a:stretch>
        </p:blipFill>
        <p:spPr>
          <a:xfrm>
            <a:off x="7398588" y="217367"/>
            <a:ext cx="1009531" cy="1412199"/>
          </a:xfrm>
          <a:prstGeom prst="rect">
            <a:avLst/>
          </a:prstGeom>
        </p:spPr>
      </p:pic>
      <p:pic>
        <p:nvPicPr>
          <p:cNvPr id="89" name="Shape 89"/>
          <p:cNvPicPr preferRelativeResize="0"/>
          <p:nvPr/>
        </p:nvPicPr>
        <p:blipFill>
          <a:blip r:embed="rId16"/>
          <a:stretch>
            <a:fillRect/>
          </a:stretch>
        </p:blipFill>
        <p:spPr>
          <a:xfrm>
            <a:off x="3444688" y="5061111"/>
            <a:ext cx="2392824" cy="678508"/>
          </a:xfrm>
          <a:prstGeom prst="rect">
            <a:avLst/>
          </a:prstGeom>
        </p:spPr>
      </p:pic>
      <p:pic>
        <p:nvPicPr>
          <p:cNvPr id="90" name="Shape 90"/>
          <p:cNvPicPr preferRelativeResize="0"/>
          <p:nvPr/>
        </p:nvPicPr>
        <p:blipFill>
          <a:blip r:embed="rId17"/>
          <a:stretch>
            <a:fillRect/>
          </a:stretch>
        </p:blipFill>
        <p:spPr>
          <a:xfrm>
            <a:off x="7014675" y="2911517"/>
            <a:ext cx="1714500" cy="1025337"/>
          </a:xfrm>
          <a:prstGeom prst="rect">
            <a:avLst/>
          </a:prstGeom>
        </p:spPr>
      </p:pic>
      <p:pic>
        <p:nvPicPr>
          <p:cNvPr id="91" name="Shape 91"/>
          <p:cNvPicPr preferRelativeResize="0"/>
          <p:nvPr/>
        </p:nvPicPr>
        <p:blipFill>
          <a:blip r:embed="rId18"/>
          <a:stretch>
            <a:fillRect/>
          </a:stretch>
        </p:blipFill>
        <p:spPr>
          <a:xfrm>
            <a:off x="3475312" y="5900733"/>
            <a:ext cx="23622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5363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Range</a:t>
            </a:r>
          </a:p>
          <a:p>
            <a:r>
              <a:rPr lang="en-US" dirty="0" smtClean="0"/>
              <a:t>Towing capacity</a:t>
            </a:r>
          </a:p>
          <a:p>
            <a:r>
              <a:rPr lang="en-US" dirty="0" smtClean="0"/>
              <a:t>Innovation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Weight, handling, acceleration, cost, and durability.</a:t>
            </a:r>
            <a:endParaRPr lang="en-US" dirty="0"/>
          </a:p>
        </p:txBody>
      </p:sp>
      <p:pic>
        <p:nvPicPr>
          <p:cNvPr id="4" name="Picture 3" descr="cleansnow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40400"/>
            <a:ext cx="91440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98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Chassis and Electrical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2010 Polaris Rush </a:t>
            </a:r>
          </a:p>
          <a:p>
            <a:r>
              <a:rPr lang="en-US" dirty="0" smtClean="0"/>
              <a:t>Lightweight</a:t>
            </a:r>
          </a:p>
          <a:p>
            <a:r>
              <a:rPr lang="en-US" dirty="0" smtClean="0"/>
              <a:t>Adjustable rear suspension</a:t>
            </a:r>
          </a:p>
          <a:p>
            <a:r>
              <a:rPr lang="en-US" dirty="0" smtClean="0"/>
              <a:t>Low cost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Rear mounted motor</a:t>
            </a:r>
          </a:p>
          <a:p>
            <a:r>
              <a:rPr lang="en-US" dirty="0" smtClean="0"/>
              <a:t>Easily accessible</a:t>
            </a:r>
          </a:p>
          <a:p>
            <a:r>
              <a:rPr lang="en-US" dirty="0" smtClean="0"/>
              <a:t>“All-in-one system”</a:t>
            </a:r>
          </a:p>
          <a:p>
            <a:r>
              <a:rPr lang="en-US" dirty="0" smtClean="0"/>
              <a:t>HV and 12 V system</a:t>
            </a:r>
          </a:p>
          <a:p>
            <a:endParaRPr lang="en-US" dirty="0"/>
          </a:p>
        </p:txBody>
      </p:sp>
      <p:pic>
        <p:nvPicPr>
          <p:cNvPr id="5" name="Picture 4" descr="cleansnow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40400"/>
            <a:ext cx="91440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73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to DC Converter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Mean Well SD-150D-12</a:t>
            </a:r>
          </a:p>
          <a:p>
            <a:r>
              <a:rPr lang="en-US" dirty="0" smtClean="0"/>
              <a:t>Similar to AC Transformer</a:t>
            </a:r>
          </a:p>
          <a:p>
            <a:r>
              <a:rPr lang="en-US" dirty="0" smtClean="0"/>
              <a:t>Complete Isolation between HV and LV </a:t>
            </a:r>
          </a:p>
          <a:p>
            <a:r>
              <a:rPr lang="en-US" dirty="0" smtClean="0"/>
              <a:t>Isolation up to 1500V</a:t>
            </a:r>
          </a:p>
          <a:p>
            <a:r>
              <a:rPr lang="en-US" dirty="0" smtClean="0"/>
              <a:t>Range of 72-144V</a:t>
            </a:r>
          </a:p>
          <a:p>
            <a:endParaRPr lang="en-US" dirty="0"/>
          </a:p>
        </p:txBody>
      </p:sp>
      <p:pic>
        <p:nvPicPr>
          <p:cNvPr id="7" name="Picture 6" descr="cleansnow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40400"/>
            <a:ext cx="9144000" cy="111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600200"/>
            <a:ext cx="3849935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4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Accumulator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u="sng" dirty="0" smtClean="0"/>
              <a:t>Batteries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Battery Management System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 descr="cleansnow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40400"/>
            <a:ext cx="9144000" cy="111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9896"/>
            <a:ext cx="2222500" cy="2129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129896"/>
            <a:ext cx="3240839" cy="212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21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 Lithium Iron Phosphate</a:t>
            </a:r>
          </a:p>
          <a:p>
            <a:r>
              <a:rPr lang="en-US" dirty="0" smtClean="0"/>
              <a:t>Selected for stability characteristics </a:t>
            </a:r>
          </a:p>
          <a:p>
            <a:r>
              <a:rPr lang="en-US" dirty="0" smtClean="0"/>
              <a:t>Chinese Aviation Lithium Batteries (CALB)</a:t>
            </a:r>
          </a:p>
          <a:p>
            <a:r>
              <a:rPr lang="en-US" dirty="0" smtClean="0"/>
              <a:t>Connected in Series</a:t>
            </a:r>
          </a:p>
          <a:p>
            <a:r>
              <a:rPr lang="en-US" dirty="0" smtClean="0"/>
              <a:t>Produces 114V (3.2V each)</a:t>
            </a:r>
          </a:p>
          <a:p>
            <a:r>
              <a:rPr lang="en-US" dirty="0" smtClean="0"/>
              <a:t>Short time discharge rating of these cells is 700A </a:t>
            </a:r>
          </a:p>
          <a:p>
            <a:endParaRPr lang="en-US" dirty="0"/>
          </a:p>
        </p:txBody>
      </p:sp>
      <p:pic>
        <p:nvPicPr>
          <p:cNvPr id="7" name="Picture 6" descr="cleansnow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40400"/>
            <a:ext cx="91440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91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Management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necessary to manage the batteries</a:t>
            </a:r>
          </a:p>
          <a:p>
            <a:r>
              <a:rPr lang="en-US" dirty="0" smtClean="0"/>
              <a:t>Orion has one of the smartest BMS modules on the market</a:t>
            </a:r>
          </a:p>
          <a:p>
            <a:r>
              <a:rPr lang="en-US" dirty="0" smtClean="0"/>
              <a:t>Thus can manage a large range of parameters</a:t>
            </a:r>
          </a:p>
          <a:p>
            <a:r>
              <a:rPr lang="en-US" dirty="0" smtClean="0"/>
              <a:t>Monitors voltage, current, temperate, and controls the charging system</a:t>
            </a:r>
            <a:endParaRPr lang="en-US" dirty="0"/>
          </a:p>
        </p:txBody>
      </p:sp>
      <p:pic>
        <p:nvPicPr>
          <p:cNvPr id="4" name="Picture 3" descr="cleansnow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40400"/>
            <a:ext cx="91440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65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Containment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was to maintain low center of gravity</a:t>
            </a:r>
          </a:p>
          <a:p>
            <a:r>
              <a:rPr lang="en-US" dirty="0" smtClean="0"/>
              <a:t>Constructed using 1/8 inch 6061-T6 aluminum </a:t>
            </a:r>
          </a:p>
          <a:p>
            <a:r>
              <a:rPr lang="en-US" dirty="0" smtClean="0"/>
              <a:t>Modeled to be similar to original engine</a:t>
            </a:r>
          </a:p>
          <a:p>
            <a:r>
              <a:rPr lang="en-US" dirty="0" smtClean="0"/>
              <a:t>Analysis was done on CAD to apply loads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leansnow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40400"/>
            <a:ext cx="91440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17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392</Words>
  <Application>Microsoft Office PowerPoint</Application>
  <PresentationFormat>On-screen Show (4:3)</PresentationFormat>
  <Paragraphs>90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Michigan Tech’s E-Rush</vt:lpstr>
      <vt:lpstr>Abstract</vt:lpstr>
      <vt:lpstr>Design Strategy</vt:lpstr>
      <vt:lpstr>Chassis and Electrical Design</vt:lpstr>
      <vt:lpstr>DC to DC Converter</vt:lpstr>
      <vt:lpstr>Accumulator System</vt:lpstr>
      <vt:lpstr>Batteries</vt:lpstr>
      <vt:lpstr>Battery Management System</vt:lpstr>
      <vt:lpstr>Battery Containment</vt:lpstr>
      <vt:lpstr>Battery Containment</vt:lpstr>
      <vt:lpstr>Safety Precautions</vt:lpstr>
      <vt:lpstr>Speed Control</vt:lpstr>
      <vt:lpstr>Motor and Motor Controller</vt:lpstr>
      <vt:lpstr>High Voltage Fusing</vt:lpstr>
      <vt:lpstr>System Charging</vt:lpstr>
      <vt:lpstr>Power Transmission</vt:lpstr>
      <vt:lpstr>Weight</vt:lpstr>
      <vt:lpstr>MSRP</vt:lpstr>
      <vt:lpstr>Thank You Sponsors!</vt:lpstr>
      <vt:lpstr>Thank You Sponsors!</vt:lpstr>
    </vt:vector>
  </TitlesOfParts>
  <Company>Corunna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Tech’s E-Rush</dc:title>
  <dc:creator>Terry Gregoricka</dc:creator>
  <cp:lastModifiedBy>wshapton</cp:lastModifiedBy>
  <cp:revision>21</cp:revision>
  <cp:lastPrinted>2014-03-06T02:30:03Z</cp:lastPrinted>
  <dcterms:created xsi:type="dcterms:W3CDTF">2014-03-05T19:54:32Z</dcterms:created>
  <dcterms:modified xsi:type="dcterms:W3CDTF">2014-03-06T19:56:06Z</dcterms:modified>
</cp:coreProperties>
</file>