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PT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PTSans-bold.fntdata"/><Relationship Id="rId23" Type="http://schemas.openxmlformats.org/officeDocument/2006/relationships/font" Target="fonts/PTSans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TSans-boldItalic.fntdata"/><Relationship Id="rId25" Type="http://schemas.openxmlformats.org/officeDocument/2006/relationships/font" Target="fonts/PTSans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Justin start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1b8000042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Justin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1" name="Google Shape;131;g51b8000042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24fc59ec2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Nick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0" name="Google Shape;140;g524fc59ec2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1e642b335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Justin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8" name="Google Shape;148;g51e642b335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24fc59ec2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Nick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8" name="Google Shape;158;g524fc59ec2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207daeb5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Justin</a:t>
            </a:r>
            <a:endParaRPr/>
          </a:p>
        </p:txBody>
      </p:sp>
      <p:sp>
        <p:nvSpPr>
          <p:cNvPr id="166" name="Google Shape;166;g31207daeb5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235102c4e_0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</p:txBody>
      </p:sp>
      <p:sp>
        <p:nvSpPr>
          <p:cNvPr id="175" name="Google Shape;175;g3235102c4e_0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1e642b335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51e642b335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235102c4e_0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06" name="Google Shape;206;g3235102c4e_0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24fc59ec2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14" name="Google Shape;214;g524fc59ec2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235102c4e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Justin</a:t>
            </a:r>
            <a:endParaRPr/>
          </a:p>
        </p:txBody>
      </p:sp>
      <p:sp>
        <p:nvSpPr>
          <p:cNvPr id="57" name="Google Shape;57;g3235102c4e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24fc59ec2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</p:txBody>
      </p:sp>
      <p:sp>
        <p:nvSpPr>
          <p:cNvPr id="65" name="Google Shape;65;g524fc59ec2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235102c4e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Justin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3" name="Google Shape;73;g3235102c4e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24fc59ec2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Nick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2" name="Google Shape;82;g524fc59ec2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24fc59ec2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Justin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1" name="Google Shape;91;g524fc59ec2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1b8000042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Nick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2" name="Google Shape;102;g51b8000042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1b8000042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Justin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1" name="Google Shape;111;g51b8000042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24fc59ec2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Nick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1" name="Google Shape;121;g524fc59ec2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idx="10" type="dt"/>
          </p:nvPr>
        </p:nvSpPr>
        <p:spPr>
          <a:xfrm>
            <a:off x="3396925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b="0" i="0" sz="1400" u="none" cap="none" strike="noStrik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/>
        </p:nvSpPr>
        <p:spPr>
          <a:xfrm>
            <a:off x="2543537" y="-1006997"/>
            <a:ext cx="138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8021" y="4759543"/>
            <a:ext cx="2125200" cy="1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T Sans"/>
              <a:buNone/>
              <a:defRPr b="1" i="0" sz="4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83125" y="1719375"/>
            <a:ext cx="4702500" cy="26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133350" lvl="0" marL="0" rtl="0">
              <a:spcBef>
                <a:spcPts val="800"/>
              </a:spcBef>
              <a:spcAft>
                <a:spcPts val="0"/>
              </a:spcAft>
              <a:buClr>
                <a:srgbClr val="FCCE01"/>
              </a:buClr>
              <a:buSzPts val="2100"/>
              <a:buChar char="•"/>
              <a:defRPr b="0" i="0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177800" lvl="1" marL="520700" rtl="0"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18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171450" lvl="2" marL="863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177800" lvl="3" marL="1206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177800" lvl="4" marL="1549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177800" lvl="5" marL="1892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77800" lvl="6" marL="2235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77800" lvl="7" marL="25781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77800" lvl="8" marL="2921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6323352" y="46898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of document here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656862" y="459808"/>
            <a:ext cx="76683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T Sans"/>
              <a:buNone/>
              <a:defRPr b="1" i="0" sz="33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250065" y="1312566"/>
            <a:ext cx="6484800" cy="26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47650" lvl="0" marL="254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171450" lvl="2" marL="863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177800" lvl="3" marL="1206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177800" lvl="4" marL="1549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177800" lvl="5" marL="1892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77800" lvl="6" marL="2235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77800" lvl="7" marL="25781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77800" lvl="8" marL="2921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3500683" y="46898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6323352" y="46898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of document here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0"/>
            <a:ext cx="9144000" cy="44736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 txBox="1"/>
          <p:nvPr/>
        </p:nvSpPr>
        <p:spPr>
          <a:xfrm>
            <a:off x="3664327" y="1885669"/>
            <a:ext cx="1696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IMAGE SIZE EXAMPLE</a:t>
            </a:r>
            <a:endParaRPr sz="14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3500683" y="46898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323352" y="46898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of document here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ustom Layout">
  <p:cSld name="1_Custom Layou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0" y="0"/>
            <a:ext cx="4570200" cy="44736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"/>
          <p:cNvSpPr txBox="1"/>
          <p:nvPr/>
        </p:nvSpPr>
        <p:spPr>
          <a:xfrm>
            <a:off x="1095397" y="1885669"/>
            <a:ext cx="2544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HALF PAGE IMAGE SIZE EXAMPLE</a:t>
            </a:r>
            <a:endParaRPr sz="14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" name="Google Shape;32;p5"/>
          <p:cNvSpPr txBox="1"/>
          <p:nvPr>
            <p:ph type="ctrTitle"/>
          </p:nvPr>
        </p:nvSpPr>
        <p:spPr>
          <a:xfrm>
            <a:off x="4717025" y="961617"/>
            <a:ext cx="38550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T Sans"/>
              <a:buNone/>
              <a:defRPr b="1" i="0" sz="3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4717025" y="1719382"/>
            <a:ext cx="6484800" cy="26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47650" lvl="0" marL="254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171450" lvl="2" marL="863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177800" lvl="3" marL="1206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177800" lvl="4" marL="1549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177800" lvl="5" marL="1892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77800" lvl="6" marL="2235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77800" lvl="7" marL="25781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77800" lvl="8" marL="2921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3500683" y="46898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323352" y="46898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of document here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Custom Layout">
  <p:cSld name="2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4573804" y="0"/>
            <a:ext cx="4570200" cy="44736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6"/>
          <p:cNvSpPr txBox="1"/>
          <p:nvPr/>
        </p:nvSpPr>
        <p:spPr>
          <a:xfrm>
            <a:off x="5669201" y="1885669"/>
            <a:ext cx="2544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HALF PAGE IMAGE SIZE EXAMPLE</a:t>
            </a:r>
            <a:endParaRPr sz="14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" name="Google Shape;39;p6"/>
          <p:cNvSpPr txBox="1"/>
          <p:nvPr>
            <p:ph type="ctrTitle"/>
          </p:nvPr>
        </p:nvSpPr>
        <p:spPr>
          <a:xfrm>
            <a:off x="259324" y="961617"/>
            <a:ext cx="38550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T Sans"/>
              <a:buNone/>
              <a:defRPr b="1" i="0" sz="3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9pPr>
          </a:lstStyle>
          <a:p/>
        </p:txBody>
      </p:sp>
      <p:sp>
        <p:nvSpPr>
          <p:cNvPr id="40" name="Google Shape;40;p6"/>
          <p:cNvSpPr txBox="1"/>
          <p:nvPr>
            <p:ph idx="1" type="subTitle"/>
          </p:nvPr>
        </p:nvSpPr>
        <p:spPr>
          <a:xfrm>
            <a:off x="259324" y="1719382"/>
            <a:ext cx="4314300" cy="26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47650" lvl="0" marL="254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171450" lvl="2" marL="863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177800" lvl="3" marL="1206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177800" lvl="4" marL="1549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177800" lvl="5" marL="1892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77800" lvl="6" marL="2235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77800" lvl="7" marL="25781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77800" lvl="8" marL="2921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3500683" y="46898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b="0" i="0" sz="14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b="0" i="0" sz="14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b="0" i="0" sz="14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b="0" i="0" sz="14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b="0" i="0" sz="14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b="0" i="0" sz="14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b="0" i="0" sz="14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b="0" i="0" sz="14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6323352" y="46898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of document here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68575" lIns="68575" spcFirstLastPara="1" rIns="68575" wrap="square" tIns="6857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5" name="Google Shape;45;p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68575" lIns="68575" spcFirstLastPara="1" rIns="68575" wrap="square" tIns="68575"/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T Sans"/>
              <a:buNone/>
              <a:defRPr b="1" i="0" sz="33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8021" y="4759543"/>
            <a:ext cx="2125200" cy="1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>
            <p:ph idx="10" type="dt"/>
          </p:nvPr>
        </p:nvSpPr>
        <p:spPr>
          <a:xfrm>
            <a:off x="3500683" y="46898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b="0" i="0" sz="1400" u="none" cap="none" strike="noStrik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323352" y="46898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of document here</a:t>
            </a:r>
            <a:endParaRPr/>
          </a:p>
        </p:txBody>
      </p:sp>
      <p:pic>
        <p:nvPicPr>
          <p:cNvPr descr="HuskyIcon_TwoColor.png" id="11" name="Google Shape;1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5741" y="4679124"/>
            <a:ext cx="253200" cy="3135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spd="med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18.png"/><Relationship Id="rId13" Type="http://schemas.openxmlformats.org/officeDocument/2006/relationships/image" Target="../media/image19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Relationship Id="rId15" Type="http://schemas.openxmlformats.org/officeDocument/2006/relationships/image" Target="../media/image10.png"/><Relationship Id="rId14" Type="http://schemas.openxmlformats.org/officeDocument/2006/relationships/image" Target="../media/image13.png"/><Relationship Id="rId17" Type="http://schemas.openxmlformats.org/officeDocument/2006/relationships/image" Target="../media/image23.png"/><Relationship Id="rId16" Type="http://schemas.openxmlformats.org/officeDocument/2006/relationships/image" Target="../media/image25.png"/><Relationship Id="rId5" Type="http://schemas.openxmlformats.org/officeDocument/2006/relationships/image" Target="../media/image7.png"/><Relationship Id="rId6" Type="http://schemas.openxmlformats.org/officeDocument/2006/relationships/image" Target="../media/image33.png"/><Relationship Id="rId18" Type="http://schemas.openxmlformats.org/officeDocument/2006/relationships/image" Target="../media/image24.png"/><Relationship Id="rId7" Type="http://schemas.openxmlformats.org/officeDocument/2006/relationships/image" Target="../media/image21.png"/><Relationship Id="rId8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8.png"/><Relationship Id="rId5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/>
        </p:nvSpPr>
        <p:spPr>
          <a:xfrm>
            <a:off x="5830950" y="4683275"/>
            <a:ext cx="24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2019 CI Design Presentation</a:t>
            </a:r>
            <a:endParaRPr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2" name="Google Shape;52;p8"/>
          <p:cNvSpPr txBox="1"/>
          <p:nvPr/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3/2019</a:t>
            </a:r>
            <a:endParaRPr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3" name="Google Shape;53;p8"/>
          <p:cNvSpPr txBox="1"/>
          <p:nvPr/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201</a:t>
            </a:r>
            <a:r>
              <a:rPr b="1" lang="en" sz="4500">
                <a:latin typeface="PT Sans"/>
                <a:ea typeface="PT Sans"/>
                <a:cs typeface="PT Sans"/>
                <a:sym typeface="PT Sans"/>
              </a:rPr>
              <a:t>9</a:t>
            </a:r>
            <a:r>
              <a:rPr b="1" lang="en" sz="450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 Michigan Tech CI Design Presentation</a:t>
            </a:r>
            <a:endParaRPr b="1" sz="4500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4" name="Google Shape;54;p8"/>
          <p:cNvSpPr txBox="1"/>
          <p:nvPr/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Clean Snowmobile Enterprise: Michigan Tech-</a:t>
            </a:r>
            <a:r>
              <a:rPr lang="en" sz="1800">
                <a:latin typeface="PT Sans"/>
                <a:ea typeface="PT Sans"/>
                <a:cs typeface="PT Sans"/>
                <a:sym typeface="PT Sans"/>
              </a:rPr>
              <a:t>CI</a:t>
            </a:r>
            <a:endParaRPr sz="1800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Presenters: </a:t>
            </a:r>
            <a:endParaRPr sz="1800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T Sans"/>
                <a:ea typeface="PT Sans"/>
                <a:cs typeface="PT Sans"/>
                <a:sym typeface="PT Sans"/>
              </a:rPr>
              <a:t>[Nick Brodowski &amp; Justin Scholl]</a:t>
            </a:r>
            <a:endParaRPr b="1" sz="1800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/>
          <p:nvPr>
            <p:ph type="ctrTitle"/>
          </p:nvPr>
        </p:nvSpPr>
        <p:spPr>
          <a:xfrm>
            <a:off x="208025" y="417325"/>
            <a:ext cx="43251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Engine Mounting</a:t>
            </a:r>
            <a:endParaRPr i="0" sz="2700" u="none" cap="none" strike="noStrike">
              <a:solidFill>
                <a:schemeClr val="dk1"/>
              </a:solidFill>
            </a:endParaRPr>
          </a:p>
        </p:txBody>
      </p:sp>
      <p:sp>
        <p:nvSpPr>
          <p:cNvPr id="134" name="Google Shape;134;p17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5" name="Google Shape;135;p17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6" name="Google Shape;136;p17"/>
          <p:cNvSpPr txBox="1"/>
          <p:nvPr>
            <p:ph idx="1" type="subTitle"/>
          </p:nvPr>
        </p:nvSpPr>
        <p:spPr>
          <a:xfrm>
            <a:off x="208025" y="1156800"/>
            <a:ext cx="5311800" cy="2963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130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000"/>
              <a:buFont typeface="Arial"/>
              <a:buChar char="•"/>
            </a:pPr>
            <a:r>
              <a:rPr lang="en"/>
              <a:t>Engine placed in OEM location</a:t>
            </a:r>
            <a:endParaRPr/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Rotated 10 degrees to clear pyramidal overstructure and steering post</a:t>
            </a:r>
            <a:endParaRPr/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Chassis modification to front engine mounts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Validation of structural integrity through FEA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17"/>
          <p:cNvPicPr preferRelativeResize="0"/>
          <p:nvPr/>
        </p:nvPicPr>
        <p:blipFill rotWithShape="1">
          <a:blip r:embed="rId3">
            <a:alphaModFix/>
          </a:blip>
          <a:srcRect b="6976" l="0" r="0" t="0"/>
          <a:stretch/>
        </p:blipFill>
        <p:spPr>
          <a:xfrm>
            <a:off x="5519675" y="36325"/>
            <a:ext cx="3596699" cy="344565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/>
          <p:nvPr>
            <p:ph type="ctrTitle"/>
          </p:nvPr>
        </p:nvSpPr>
        <p:spPr>
          <a:xfrm>
            <a:off x="208025" y="417325"/>
            <a:ext cx="43251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Noise Reduction</a:t>
            </a:r>
            <a:endParaRPr i="0" sz="2700" u="none" cap="none" strike="noStrike">
              <a:solidFill>
                <a:schemeClr val="dk1"/>
              </a:solidFill>
            </a:endParaRPr>
          </a:p>
        </p:txBody>
      </p:sp>
      <p:sp>
        <p:nvSpPr>
          <p:cNvPr id="143" name="Google Shape;143;p18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4" name="Google Shape;144;p18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5" name="Google Shape;145;p18"/>
          <p:cNvSpPr txBox="1"/>
          <p:nvPr>
            <p:ph idx="1" type="subTitle"/>
          </p:nvPr>
        </p:nvSpPr>
        <p:spPr>
          <a:xfrm>
            <a:off x="208025" y="1156800"/>
            <a:ext cx="7858500" cy="2963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130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000"/>
              <a:buFont typeface="Arial"/>
              <a:buChar char="•"/>
            </a:pPr>
            <a:r>
              <a:rPr lang="en"/>
              <a:t>Noise reduction severity was determined by running an N/A, no intake, no exhaust damping J1161 sound test. </a:t>
            </a:r>
            <a:endParaRPr/>
          </a:p>
          <a:p>
            <a:pPr indent="-1905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000"/>
              <a:buFont typeface="Arial"/>
              <a:buChar char="•"/>
            </a:pPr>
            <a:r>
              <a:rPr lang="en"/>
              <a:t>Results: 70dBA (ref 20 uPa)</a:t>
            </a:r>
            <a:endParaRPr/>
          </a:p>
          <a:p>
            <a:pPr indent="-24130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000"/>
              <a:buFont typeface="Arial"/>
              <a:buChar char="•"/>
            </a:pPr>
            <a:r>
              <a:rPr lang="en"/>
              <a:t>Yamaha Phazer muffler added to reduce exhaust noise</a:t>
            </a:r>
            <a:endParaRPr/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Foam pre-filter added to reduce high frequency intake noise</a:t>
            </a:r>
            <a:endParaRPr/>
          </a:p>
          <a:p>
            <a:pPr indent="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>
            <p:ph type="ctrTitle"/>
          </p:nvPr>
        </p:nvSpPr>
        <p:spPr>
          <a:xfrm>
            <a:off x="208025" y="417325"/>
            <a:ext cx="43251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ECVT</a:t>
            </a:r>
            <a:endParaRPr i="0" sz="2700" u="none" cap="none" strike="noStrike">
              <a:solidFill>
                <a:schemeClr val="dk1"/>
              </a:solidFill>
            </a:endParaRPr>
          </a:p>
        </p:txBody>
      </p:sp>
      <p:sp>
        <p:nvSpPr>
          <p:cNvPr id="151" name="Google Shape;151;p19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2" name="Google Shape;152;p19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3" name="Google Shape;153;p19"/>
          <p:cNvPicPr preferRelativeResize="0"/>
          <p:nvPr/>
        </p:nvPicPr>
        <p:blipFill rotWithShape="1">
          <a:blip r:embed="rId3">
            <a:alphaModFix/>
          </a:blip>
          <a:srcRect b="4397" l="0" r="4652" t="0"/>
          <a:stretch/>
        </p:blipFill>
        <p:spPr>
          <a:xfrm>
            <a:off x="5321264" y="2804837"/>
            <a:ext cx="3763261" cy="163728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>
            <p:ph idx="1" type="subTitle"/>
          </p:nvPr>
        </p:nvSpPr>
        <p:spPr>
          <a:xfrm>
            <a:off x="208025" y="1156800"/>
            <a:ext cx="5675700" cy="2963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Goal: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Improve flexibility of CVT operation, lower fuel consumption, and improve efficiency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Electronically assist the CVT with a stepper motor</a:t>
            </a:r>
            <a:r>
              <a:rPr lang="en"/>
              <a:t>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Improve </a:t>
            </a:r>
            <a:r>
              <a:rPr lang="en"/>
              <a:t>performance</a:t>
            </a:r>
            <a:r>
              <a:rPr lang="en"/>
              <a:t> and fuel </a:t>
            </a:r>
            <a:r>
              <a:rPr lang="en"/>
              <a:t>economy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Not implemented at competition this year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Further Development in progress</a:t>
            </a:r>
            <a:endParaRPr/>
          </a:p>
        </p:txBody>
      </p:sp>
      <p:pic>
        <p:nvPicPr>
          <p:cNvPr id="155" name="Google Shape;155;p19"/>
          <p:cNvPicPr preferRelativeResize="0"/>
          <p:nvPr/>
        </p:nvPicPr>
        <p:blipFill rotWithShape="1">
          <a:blip r:embed="rId4">
            <a:alphaModFix/>
          </a:blip>
          <a:srcRect b="5400" l="11656" r="8336" t="9282"/>
          <a:stretch/>
        </p:blipFill>
        <p:spPr>
          <a:xfrm>
            <a:off x="6195675" y="152400"/>
            <a:ext cx="2578475" cy="25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/>
          <p:nvPr>
            <p:ph type="ctrTitle"/>
          </p:nvPr>
        </p:nvSpPr>
        <p:spPr>
          <a:xfrm>
            <a:off x="208025" y="417325"/>
            <a:ext cx="43251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Manufacturability</a:t>
            </a:r>
            <a:endParaRPr i="0" sz="2700" u="none" cap="none" strike="noStrike">
              <a:solidFill>
                <a:schemeClr val="dk1"/>
              </a:solidFill>
            </a:endParaRPr>
          </a:p>
        </p:txBody>
      </p:sp>
      <p:sp>
        <p:nvSpPr>
          <p:cNvPr id="161" name="Google Shape;161;p20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2" name="Google Shape;162;p20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3" name="Google Shape;163;p20"/>
          <p:cNvSpPr txBox="1"/>
          <p:nvPr>
            <p:ph idx="1" type="subTitle"/>
          </p:nvPr>
        </p:nvSpPr>
        <p:spPr>
          <a:xfrm>
            <a:off x="208025" y="1156800"/>
            <a:ext cx="8561100" cy="2963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Goal: target solutions that are </a:t>
            </a:r>
            <a:r>
              <a:rPr lang="en"/>
              <a:t>reproducible</a:t>
            </a:r>
            <a:r>
              <a:rPr lang="en"/>
              <a:t> by OEMs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OEM outward appearance 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Minimal modifications to overall structure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Reuse of snowmobile manufacturer OEM fuel system parts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Battery in storage space under rear seat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Commercially available engine commonly used in powersports industry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>
            <p:ph type="ctrTitle"/>
          </p:nvPr>
        </p:nvSpPr>
        <p:spPr>
          <a:xfrm>
            <a:off x="4076800" y="413025"/>
            <a:ext cx="46614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Cost, Durability, Resale Value</a:t>
            </a:r>
            <a:endParaRPr b="1" i="0" sz="27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9" name="Google Shape;169;p21"/>
          <p:cNvSpPr txBox="1"/>
          <p:nvPr>
            <p:ph idx="1" type="subTitle"/>
          </p:nvPr>
        </p:nvSpPr>
        <p:spPr>
          <a:xfrm>
            <a:off x="4076800" y="1133250"/>
            <a:ext cx="4935600" cy="3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130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000"/>
              <a:buFont typeface="Arial"/>
              <a:buChar char="•"/>
            </a:pPr>
            <a:r>
              <a:rPr lang="en" sz="2000"/>
              <a:t>MSRP</a:t>
            </a:r>
            <a:endParaRPr sz="2000"/>
          </a:p>
          <a:p>
            <a:pPr indent="-1905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000"/>
              <a:buChar char="•"/>
            </a:pPr>
            <a:r>
              <a:rPr lang="en" sz="2000"/>
              <a:t>$</a:t>
            </a:r>
            <a:r>
              <a:rPr lang="en"/>
              <a:t>13,822.00</a:t>
            </a:r>
            <a:endParaRPr sz="2000"/>
          </a:p>
          <a:p>
            <a:pPr indent="-24130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000"/>
              <a:buFont typeface="Arial"/>
              <a:buChar char="•"/>
            </a:pPr>
            <a:r>
              <a:rPr lang="en" sz="2000"/>
              <a:t>Incl</a:t>
            </a:r>
            <a:r>
              <a:rPr lang="en"/>
              <a:t>uded improvements </a:t>
            </a:r>
            <a:endParaRPr/>
          </a:p>
          <a:p>
            <a:pPr indent="-1905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000"/>
              <a:buChar char="•"/>
            </a:pPr>
            <a:r>
              <a:rPr lang="en"/>
              <a:t>Exhaust and after treatment</a:t>
            </a:r>
            <a:endParaRPr/>
          </a:p>
          <a:p>
            <a:pPr indent="-19685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100"/>
              <a:buFont typeface="Arial"/>
              <a:buChar char="•"/>
            </a:pPr>
            <a:r>
              <a:rPr lang="en"/>
              <a:t>Engine control</a:t>
            </a:r>
            <a:endParaRPr/>
          </a:p>
        </p:txBody>
      </p:sp>
      <p:sp>
        <p:nvSpPr>
          <p:cNvPr id="170" name="Google Shape;170;p21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1" name="Google Shape;171;p21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190213"/>
            <a:ext cx="3772005" cy="2514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/>
          <p:nvPr>
            <p:ph type="ctrTitle"/>
          </p:nvPr>
        </p:nvSpPr>
        <p:spPr>
          <a:xfrm>
            <a:off x="218487" y="408658"/>
            <a:ext cx="76683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Conclusions</a:t>
            </a:r>
            <a:endParaRPr b="1" i="0" sz="27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78" name="Google Shape;178;p22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9" name="Google Shape;179;p22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</a:t>
            </a:r>
            <a:r>
              <a:rPr lang="en"/>
              <a:t>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0" name="Google Shape;180;p22"/>
          <p:cNvSpPr txBox="1"/>
          <p:nvPr>
            <p:ph idx="1" type="subTitle"/>
          </p:nvPr>
        </p:nvSpPr>
        <p:spPr>
          <a:xfrm>
            <a:off x="207600" y="1156750"/>
            <a:ext cx="5776500" cy="2868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7650" lvl="0" marL="711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Michigan Tech’s 2019 Diesel entry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Reliable and efficient engine/calibration</a:t>
            </a:r>
            <a:r>
              <a:rPr lang="en"/>
              <a:t> </a:t>
            </a:r>
            <a:endParaRPr/>
          </a:p>
          <a:p>
            <a:pPr indent="-171450" lvl="2" marL="13208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</a:pPr>
            <a:r>
              <a:rPr lang="en"/>
              <a:t>Custom microcontroller engine management</a:t>
            </a:r>
            <a:endParaRPr/>
          </a:p>
          <a:p>
            <a:pPr indent="-171450" lvl="2" marL="1320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/>
              <a:t>Targeting </a:t>
            </a:r>
            <a:r>
              <a:rPr lang="en"/>
              <a:t>Lambda &gt;1.65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Cleaner emissions </a:t>
            </a:r>
            <a:endParaRPr/>
          </a:p>
          <a:p>
            <a:pPr indent="-171450" lvl="2" marL="1320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/>
              <a:t>202.9 E score with 0.15g soot 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Robust engine placement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Focus on reliability and </a:t>
            </a:r>
            <a:r>
              <a:rPr lang="en"/>
              <a:t>Manufacturability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/>
          <p:nvPr>
            <p:ph type="ctrTitle"/>
          </p:nvPr>
        </p:nvSpPr>
        <p:spPr>
          <a:xfrm>
            <a:off x="218487" y="408658"/>
            <a:ext cx="76683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Thank you Sponsors!</a:t>
            </a:r>
            <a:endParaRPr b="1" i="0" sz="27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86" name="Google Shape;186;p23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7" name="Google Shape;187;p23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8" name="Google Shape;1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5" y="1111725"/>
            <a:ext cx="2022027" cy="92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 rotWithShape="1">
          <a:blip r:embed="rId4">
            <a:alphaModFix/>
          </a:blip>
          <a:srcRect b="39434" l="0" r="0" t="0"/>
          <a:stretch/>
        </p:blipFill>
        <p:spPr>
          <a:xfrm>
            <a:off x="2622350" y="861850"/>
            <a:ext cx="2295752" cy="66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9125" y="1610600"/>
            <a:ext cx="2057400" cy="7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475" y="2194599"/>
            <a:ext cx="1103702" cy="110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 rotWithShape="1">
          <a:blip r:embed="rId7">
            <a:alphaModFix/>
          </a:blip>
          <a:srcRect b="25227" l="3914" r="4636" t="29923"/>
          <a:stretch/>
        </p:blipFill>
        <p:spPr>
          <a:xfrm>
            <a:off x="4794325" y="816650"/>
            <a:ext cx="1873338" cy="75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 rotWithShape="1">
          <a:blip r:embed="rId8">
            <a:alphaModFix/>
          </a:blip>
          <a:srcRect b="0" l="7806" r="8167" t="0"/>
          <a:stretch/>
        </p:blipFill>
        <p:spPr>
          <a:xfrm>
            <a:off x="1504100" y="2356062"/>
            <a:ext cx="2194124" cy="92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 rotWithShape="1">
          <a:blip r:embed="rId9">
            <a:alphaModFix/>
          </a:blip>
          <a:srcRect b="32736" l="4389" r="1616" t="0"/>
          <a:stretch/>
        </p:blipFill>
        <p:spPr>
          <a:xfrm>
            <a:off x="4794325" y="1576175"/>
            <a:ext cx="2295751" cy="41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14400" y="2449750"/>
            <a:ext cx="1103700" cy="110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45138" y="2224250"/>
            <a:ext cx="2194125" cy="104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825" y="3454175"/>
            <a:ext cx="2194125" cy="4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384600" y="3376500"/>
            <a:ext cx="1749574" cy="8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39264" y="679585"/>
            <a:ext cx="1033661" cy="10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800475" y="3139050"/>
            <a:ext cx="2194125" cy="668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39275" y="1888250"/>
            <a:ext cx="1380400" cy="13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403049" y="3883761"/>
            <a:ext cx="2194848" cy="57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166275" y="3312575"/>
            <a:ext cx="1424096" cy="9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</a:t>
            </a:r>
            <a:r>
              <a:rPr lang="en"/>
              <a:t>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9" name="Google Shape;209;p24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0" name="Google Shape;2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825" y="67175"/>
            <a:ext cx="6656344" cy="443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4"/>
          <p:cNvSpPr txBox="1"/>
          <p:nvPr/>
        </p:nvSpPr>
        <p:spPr>
          <a:xfrm>
            <a:off x="2669425" y="3455975"/>
            <a:ext cx="4673700" cy="956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CCE01"/>
                </a:solidFill>
              </a:rPr>
              <a:t>Questions?</a:t>
            </a:r>
            <a:endParaRPr sz="6000">
              <a:solidFill>
                <a:srgbClr val="FCCE0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5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7" name="Google Shape;217;p25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8" name="Google Shape;218;p25" title="Chart"/>
          <p:cNvPicPr preferRelativeResize="0"/>
          <p:nvPr/>
        </p:nvPicPr>
        <p:blipFill rotWithShape="1">
          <a:blip r:embed="rId3">
            <a:alphaModFix/>
          </a:blip>
          <a:srcRect b="4537" l="2280" r="2318" t="4890"/>
          <a:stretch/>
        </p:blipFill>
        <p:spPr>
          <a:xfrm>
            <a:off x="437251" y="427152"/>
            <a:ext cx="8401948" cy="405122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5"/>
          <p:cNvSpPr txBox="1"/>
          <p:nvPr/>
        </p:nvSpPr>
        <p:spPr>
          <a:xfrm>
            <a:off x="1530500" y="87825"/>
            <a:ext cx="53067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J1161 sound test results: 70.0dBA ref 20uPa 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ctrTitle"/>
          </p:nvPr>
        </p:nvSpPr>
        <p:spPr>
          <a:xfrm>
            <a:off x="207612" y="402008"/>
            <a:ext cx="76683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Agenda</a:t>
            </a:r>
            <a:endParaRPr b="1" i="0" sz="27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" name="Google Shape;61;p9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</a:t>
            </a:r>
            <a:r>
              <a:rPr lang="en"/>
              <a:t>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" name="Google Shape;62;p9"/>
          <p:cNvSpPr txBox="1"/>
          <p:nvPr>
            <p:ph idx="1" type="subTitle"/>
          </p:nvPr>
        </p:nvSpPr>
        <p:spPr>
          <a:xfrm>
            <a:off x="207600" y="1156750"/>
            <a:ext cx="5594100" cy="3357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7650" lvl="0" marL="711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2019 MTU Competition Focus</a:t>
            </a:r>
            <a:endParaRPr/>
          </a:p>
          <a:p>
            <a:pPr indent="-247650" lvl="0" marL="711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Competition Snowmobile Overview</a:t>
            </a:r>
            <a:endParaRPr/>
          </a:p>
          <a:p>
            <a:pPr indent="-247650" lvl="0" marL="711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Engine Systems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Control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Intake, Exhaust and Aftertreatment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Chassis Mounting</a:t>
            </a:r>
            <a:endParaRPr/>
          </a:p>
          <a:p>
            <a:pPr indent="-247650" lvl="0" marL="711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Electronic CVT</a:t>
            </a:r>
            <a:endParaRPr/>
          </a:p>
          <a:p>
            <a:pPr indent="-247650" lvl="0" marL="711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Cost, Durability, Resale Value</a:t>
            </a:r>
            <a:endParaRPr/>
          </a:p>
          <a:p>
            <a:pPr indent="-247650" lvl="0" marL="711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Conclusions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ctrTitle"/>
          </p:nvPr>
        </p:nvSpPr>
        <p:spPr>
          <a:xfrm>
            <a:off x="207612" y="402008"/>
            <a:ext cx="76683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2019 </a:t>
            </a:r>
            <a:r>
              <a:rPr lang="en" sz="2700"/>
              <a:t>Competition</a:t>
            </a:r>
            <a:r>
              <a:rPr lang="en" sz="2700"/>
              <a:t> Focus</a:t>
            </a:r>
            <a:endParaRPr b="1" i="0" sz="27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0" name="Google Shape;70;p10"/>
          <p:cNvSpPr txBox="1"/>
          <p:nvPr>
            <p:ph idx="1" type="subTitle"/>
          </p:nvPr>
        </p:nvSpPr>
        <p:spPr>
          <a:xfrm>
            <a:off x="207600" y="1156750"/>
            <a:ext cx="8448600" cy="2993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7650" lvl="0" marL="711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Primary Focus on </a:t>
            </a:r>
            <a:r>
              <a:rPr lang="en"/>
              <a:t>Reliability</a:t>
            </a:r>
            <a:r>
              <a:rPr lang="en"/>
              <a:t> and emissions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Robust engine mounting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Reliable and efficient engine/calibration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Low Emissions (E Score &gt; 200, Pass competition soot requirements)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Manufacturability</a:t>
            </a:r>
            <a:endParaRPr/>
          </a:p>
          <a:p>
            <a:pPr indent="-247650" lvl="0" marL="711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Other Objectives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Quiet operation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Efficient CVT calibration</a:t>
            </a:r>
            <a:endParaRPr/>
          </a:p>
          <a:p>
            <a:pPr indent="-177800" lvl="1" marL="977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Improved handling characteristics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/>
          <p:nvPr>
            <p:ph type="ctrTitle"/>
          </p:nvPr>
        </p:nvSpPr>
        <p:spPr>
          <a:xfrm>
            <a:off x="208025" y="417325"/>
            <a:ext cx="43251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Competition Snowmobile</a:t>
            </a:r>
            <a:endParaRPr i="0" sz="2700" u="none" cap="none" strike="noStrike">
              <a:solidFill>
                <a:schemeClr val="dk1"/>
              </a:solidFill>
            </a:endParaRPr>
          </a:p>
        </p:txBody>
      </p:sp>
      <p:sp>
        <p:nvSpPr>
          <p:cNvPr id="76" name="Google Shape;76;p11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</a:t>
            </a:r>
            <a:r>
              <a:rPr lang="en"/>
              <a:t>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" name="Google Shape;78;p11"/>
          <p:cNvSpPr txBox="1"/>
          <p:nvPr>
            <p:ph idx="1" type="subTitle"/>
          </p:nvPr>
        </p:nvSpPr>
        <p:spPr>
          <a:xfrm>
            <a:off x="208025" y="1156800"/>
            <a:ext cx="4891500" cy="2963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130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000"/>
              <a:buFont typeface="Arial"/>
              <a:buChar char="•"/>
            </a:pPr>
            <a:r>
              <a:rPr lang="en"/>
              <a:t>Chassis: 2016 Arctic Cat Bearcat 7000XT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Engine: KDW993T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Four-Stroke Liquid Cooled Diesel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3 Cylinder, Turbocharged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Vconverter DOC and DPF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Clutch: Polaris Ranger Diesel (TEAM)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Belt: Arctic Cat 1100 turbo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Track: Camso Crossover</a:t>
            </a:r>
            <a:endParaRPr/>
          </a:p>
          <a:p>
            <a:pPr indent="-203200" lvl="2" marL="863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154” x 20” 1.38” lug height</a:t>
            </a:r>
            <a:endParaRPr sz="20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1"/>
          <p:cNvPicPr preferRelativeResize="0"/>
          <p:nvPr/>
        </p:nvPicPr>
        <p:blipFill rotWithShape="1">
          <a:blip r:embed="rId3">
            <a:alphaModFix/>
          </a:blip>
          <a:srcRect b="0" l="-14890" r="14890" t="0"/>
          <a:stretch/>
        </p:blipFill>
        <p:spPr>
          <a:xfrm>
            <a:off x="4729200" y="964525"/>
            <a:ext cx="4207575" cy="3155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>
            <p:ph type="ctrTitle"/>
          </p:nvPr>
        </p:nvSpPr>
        <p:spPr>
          <a:xfrm>
            <a:off x="208025" y="417325"/>
            <a:ext cx="43251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Engine Selection</a:t>
            </a:r>
            <a:endParaRPr i="0" sz="2700" u="none" cap="none" strike="noStrike">
              <a:solidFill>
                <a:schemeClr val="dk1"/>
              </a:solidFill>
            </a:endParaRPr>
          </a:p>
        </p:txBody>
      </p:sp>
      <p:sp>
        <p:nvSpPr>
          <p:cNvPr id="85" name="Google Shape;85;p12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7" name="Google Shape;87;p12"/>
          <p:cNvSpPr txBox="1"/>
          <p:nvPr>
            <p:ph idx="1" type="subTitle"/>
          </p:nvPr>
        </p:nvSpPr>
        <p:spPr>
          <a:xfrm>
            <a:off x="208025" y="1156800"/>
            <a:ext cx="4891500" cy="2963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130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000"/>
              <a:buFont typeface="Arial"/>
              <a:buChar char="•"/>
            </a:pPr>
            <a:r>
              <a:rPr lang="en"/>
              <a:t>KDW993T turbocharged diesel engine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Currently used in military applications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Extremely similar to the KDW1003 found in powersports industry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Mechanical Indirect Injection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Electronic Fuel rail actuator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Rated 75.1HP</a:t>
            </a:r>
            <a:endParaRPr/>
          </a:p>
          <a:p>
            <a:pPr indent="-171450" lvl="2" marL="863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/>
              <a:t>MTU Calibration: 36HP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2"/>
          <p:cNvPicPr preferRelativeResize="0"/>
          <p:nvPr/>
        </p:nvPicPr>
        <p:blipFill rotWithShape="1">
          <a:blip r:embed="rId3">
            <a:alphaModFix/>
          </a:blip>
          <a:srcRect b="17812" l="17648" r="0" t="23165"/>
          <a:stretch/>
        </p:blipFill>
        <p:spPr>
          <a:xfrm>
            <a:off x="5021619" y="327125"/>
            <a:ext cx="4124706" cy="394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type="ctrTitle"/>
          </p:nvPr>
        </p:nvSpPr>
        <p:spPr>
          <a:xfrm>
            <a:off x="208025" y="417325"/>
            <a:ext cx="43251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Engine Control</a:t>
            </a:r>
            <a:endParaRPr i="0" sz="2700" u="none" cap="none" strike="noStrike">
              <a:solidFill>
                <a:schemeClr val="dk1"/>
              </a:solidFill>
            </a:endParaRPr>
          </a:p>
        </p:txBody>
      </p:sp>
      <p:sp>
        <p:nvSpPr>
          <p:cNvPr id="94" name="Google Shape;94;p13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3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6" name="Google Shape;96;p13"/>
          <p:cNvSpPr txBox="1"/>
          <p:nvPr>
            <p:ph idx="1" type="subTitle"/>
          </p:nvPr>
        </p:nvSpPr>
        <p:spPr>
          <a:xfrm>
            <a:off x="208025" y="1156800"/>
            <a:ext cx="4891500" cy="2963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1300" lvl="0" marL="254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/>
              <a:t>Made use of electric fuel rail actuator to electronically control fuel delivery</a:t>
            </a:r>
            <a:endParaRPr/>
          </a:p>
          <a:p>
            <a:pPr indent="-247650" lvl="0" marL="254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Programmed all fuel and engine control through an Arduino Uno Microcontroller</a:t>
            </a:r>
            <a:endParaRPr/>
          </a:p>
          <a:p>
            <a:pPr indent="-177800" lvl="1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Bench tested fuel servo motor to tune for optimal step response</a:t>
            </a:r>
            <a:endParaRPr/>
          </a:p>
          <a:p>
            <a:pPr indent="-177800" lvl="1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PID fuel control: user throttle lever position input, engine speed feedback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3"/>
          <p:cNvPicPr preferRelativeResize="0"/>
          <p:nvPr/>
        </p:nvPicPr>
        <p:blipFill rotWithShape="1">
          <a:blip r:embed="rId3">
            <a:alphaModFix/>
          </a:blip>
          <a:srcRect b="23951" l="0" r="4798" t="24816"/>
          <a:stretch/>
        </p:blipFill>
        <p:spPr>
          <a:xfrm>
            <a:off x="5068700" y="2411575"/>
            <a:ext cx="2974600" cy="213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4">
            <a:alphaModFix/>
          </a:blip>
          <a:srcRect b="38085" l="28671" r="15901" t="14597"/>
          <a:stretch/>
        </p:blipFill>
        <p:spPr>
          <a:xfrm>
            <a:off x="4968400" y="87826"/>
            <a:ext cx="2156774" cy="138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5">
            <a:alphaModFix/>
          </a:blip>
          <a:srcRect b="10734" l="6237" r="9123" t="44632"/>
          <a:stretch/>
        </p:blipFill>
        <p:spPr>
          <a:xfrm>
            <a:off x="6601227" y="1156800"/>
            <a:ext cx="2542773" cy="178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/>
          <p:nvPr>
            <p:ph type="ctrTitle"/>
          </p:nvPr>
        </p:nvSpPr>
        <p:spPr>
          <a:xfrm>
            <a:off x="208025" y="417325"/>
            <a:ext cx="43251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Intake and Turbocharger</a:t>
            </a:r>
            <a:endParaRPr i="0" sz="2700" u="none" cap="none" strike="noStrike">
              <a:solidFill>
                <a:schemeClr val="dk1"/>
              </a:solidFill>
            </a:endParaRPr>
          </a:p>
        </p:txBody>
      </p:sp>
      <p:sp>
        <p:nvSpPr>
          <p:cNvPr id="105" name="Google Shape;105;p14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14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14"/>
          <p:cNvSpPr txBox="1"/>
          <p:nvPr>
            <p:ph idx="1" type="subTitle"/>
          </p:nvPr>
        </p:nvSpPr>
        <p:spPr>
          <a:xfrm>
            <a:off x="208025" y="1156800"/>
            <a:ext cx="4891500" cy="3331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130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000"/>
              <a:buFont typeface="Arial"/>
              <a:buChar char="•"/>
            </a:pPr>
            <a:r>
              <a:rPr lang="en"/>
              <a:t>24mm TEL Turbocharger remotely mounted with flexible hotside piping</a:t>
            </a:r>
            <a:endParaRPr/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Polaris FST Intercooler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Increase Volumetric Efficiency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In front of OEM radiator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Space between intercooler and radiator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High mounting point allows airflow to radiator, bypassing intercooler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4"/>
          <p:cNvPicPr preferRelativeResize="0"/>
          <p:nvPr/>
        </p:nvPicPr>
        <p:blipFill rotWithShape="1">
          <a:blip r:embed="rId3">
            <a:alphaModFix/>
          </a:blip>
          <a:srcRect b="6008" l="12407" r="8157" t="38404"/>
          <a:stretch/>
        </p:blipFill>
        <p:spPr>
          <a:xfrm>
            <a:off x="4911175" y="228303"/>
            <a:ext cx="4232821" cy="394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>
            <p:ph type="ctrTitle"/>
          </p:nvPr>
        </p:nvSpPr>
        <p:spPr>
          <a:xfrm>
            <a:off x="208025" y="417325"/>
            <a:ext cx="43251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Exhaust and Aftertreatment</a:t>
            </a:r>
            <a:endParaRPr i="0" sz="2700" u="none" cap="none" strike="noStrike">
              <a:solidFill>
                <a:schemeClr val="dk1"/>
              </a:solidFill>
            </a:endParaRPr>
          </a:p>
        </p:txBody>
      </p:sp>
      <p:sp>
        <p:nvSpPr>
          <p:cNvPr id="114" name="Google Shape;114;p15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5" name="Google Shape;115;p15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6" name="Google Shape;116;p15"/>
          <p:cNvSpPr txBox="1"/>
          <p:nvPr>
            <p:ph idx="1" type="subTitle"/>
          </p:nvPr>
        </p:nvSpPr>
        <p:spPr>
          <a:xfrm>
            <a:off x="208025" y="1156800"/>
            <a:ext cx="5150400" cy="2963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130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000"/>
              <a:buFont typeface="Arial"/>
              <a:buChar char="•"/>
            </a:pPr>
            <a:r>
              <a:rPr lang="en"/>
              <a:t>VConverter DOC and DPF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Targeting hydrocarbons and soot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Custom</a:t>
            </a:r>
            <a:r>
              <a:rPr lang="en"/>
              <a:t> built for space and packaging requirements </a:t>
            </a:r>
            <a:endParaRPr/>
          </a:p>
          <a:p>
            <a:pPr indent="-177800" lvl="1" marL="520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Prototype Exhaust modeled in PVC pipe to determine packaging and routing requirements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525" y="1997600"/>
            <a:ext cx="3427100" cy="256232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8" name="Google Shape;118;p15"/>
          <p:cNvPicPr preferRelativeResize="0"/>
          <p:nvPr/>
        </p:nvPicPr>
        <p:blipFill rotWithShape="1">
          <a:blip r:embed="rId4">
            <a:alphaModFix/>
          </a:blip>
          <a:srcRect b="18844" l="0" r="0" t="0"/>
          <a:stretch/>
        </p:blipFill>
        <p:spPr>
          <a:xfrm>
            <a:off x="5510825" y="152400"/>
            <a:ext cx="3427100" cy="209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/>
          <p:nvPr>
            <p:ph type="ctrTitle"/>
          </p:nvPr>
        </p:nvSpPr>
        <p:spPr>
          <a:xfrm>
            <a:off x="208025" y="417325"/>
            <a:ext cx="46845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</a:pPr>
            <a:r>
              <a:rPr lang="en" sz="2700"/>
              <a:t>Engine calibration and results</a:t>
            </a:r>
            <a:endParaRPr i="0" sz="2700" u="none" cap="none" strike="noStrike">
              <a:solidFill>
                <a:schemeClr val="dk1"/>
              </a:solidFill>
            </a:endParaRPr>
          </a:p>
        </p:txBody>
      </p:sp>
      <p:sp>
        <p:nvSpPr>
          <p:cNvPr id="124" name="Google Shape;124;p16"/>
          <p:cNvSpPr txBox="1"/>
          <p:nvPr>
            <p:ph idx="10" type="dt"/>
          </p:nvPr>
        </p:nvSpPr>
        <p:spPr>
          <a:xfrm>
            <a:off x="3462276" y="468328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3/2019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5" name="Google Shape;125;p16"/>
          <p:cNvSpPr txBox="1"/>
          <p:nvPr>
            <p:ph idx="12" type="sldNum"/>
          </p:nvPr>
        </p:nvSpPr>
        <p:spPr>
          <a:xfrm>
            <a:off x="5830950" y="4683275"/>
            <a:ext cx="24336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CI Design Presentation</a:t>
            </a:r>
            <a:endParaRPr sz="14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6" name="Google Shape;126;p16"/>
          <p:cNvSpPr txBox="1"/>
          <p:nvPr>
            <p:ph idx="1" type="subTitle"/>
          </p:nvPr>
        </p:nvSpPr>
        <p:spPr>
          <a:xfrm>
            <a:off x="208025" y="1156800"/>
            <a:ext cx="6503700" cy="2963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130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E01"/>
              </a:buClr>
              <a:buSzPts val="2000"/>
              <a:buFont typeface="Arial"/>
              <a:buChar char="•"/>
            </a:pPr>
            <a:r>
              <a:rPr lang="en"/>
              <a:t>PID fuel control limited to 42% fuel delivery</a:t>
            </a:r>
            <a:endParaRPr/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Lambda 1.65 minimum across power sweep</a:t>
            </a:r>
            <a:endParaRPr/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Peak 36HP at 4000RPM, targeting clean operation</a:t>
            </a:r>
            <a:endParaRPr/>
          </a:p>
          <a:p>
            <a:pPr indent="-247650" lvl="0" marL="254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Competition E-Score: 202.91, with 0.15g of soot.</a:t>
            </a:r>
            <a:endParaRPr/>
          </a:p>
        </p:txBody>
      </p:sp>
      <p:pic>
        <p:nvPicPr>
          <p:cNvPr id="127" name="Google Shape;127;p16"/>
          <p:cNvPicPr preferRelativeResize="0"/>
          <p:nvPr/>
        </p:nvPicPr>
        <p:blipFill rotWithShape="1">
          <a:blip r:embed="rId3">
            <a:alphaModFix/>
          </a:blip>
          <a:srcRect b="42162" l="7592" r="11034" t="38858"/>
          <a:stretch/>
        </p:blipFill>
        <p:spPr>
          <a:xfrm>
            <a:off x="-6950" y="2708400"/>
            <a:ext cx="5981700" cy="186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 rotWithShape="1">
          <a:blip r:embed="rId4">
            <a:alphaModFix/>
          </a:blip>
          <a:srcRect b="0" l="21203" r="17780" t="0"/>
          <a:stretch/>
        </p:blipFill>
        <p:spPr>
          <a:xfrm>
            <a:off x="6078925" y="538500"/>
            <a:ext cx="3018148" cy="370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