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y="6858000" cx="9144000"/>
  <p:notesSz cx="6858000" cy="9144000"/>
  <p:embeddedFontLst>
    <p:embeddedFont>
      <p:font typeface="ABeeZee"/>
      <p:regular r:id="rId17"/>
      <p:italic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0EDBFE4D-BA7A-4798-A16B-4A4C400A4507}">
  <a:tblStyle styleId="{0EDBFE4D-BA7A-4798-A16B-4A4C400A450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ABeeZee-regular.fntdata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8" Type="http://schemas.openxmlformats.org/officeDocument/2006/relationships/font" Target="fonts/ABeeZee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51bec836dd_0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51bec836d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Greetings, introduction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d08cf5514_1_1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d08cf5514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1bec836dd_5_13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1bec836dd_5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Quickie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51bec836dd_5_13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51bec836dd_5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Run through slide, process of getting sled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1bec836dd_5_8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1bec836dd_5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Just run through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(Emissions, Noise, and Fuel Economy was the basis upon which tasks were chosen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4d08cf5514_3_1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4d08cf5514_3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Innovations process, whittling down of projects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51bec836dd_5_14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51bec836dd_5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Keep stock muffler, no room between muffler and expansion chamber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Cat specs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Box design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Cats chosen for Oxygen efficient storage and release due to 2stroke high o2 content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1bec836dd_5_14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51bec836dd_5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51bec836dd_5_11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51bec836dd_5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objectives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Constraints with tow bar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materials were chosen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1bec836dd_5_15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51bec836dd_5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to our sponsors helping us get off the ground and competing in our first year. Thank you to our ME Head, and faculty advisors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" type="body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/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" type="body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/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3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/>
          <a:lstStyle>
            <a:lvl1pPr indent="-431800" lvl="0" marL="457200" rtl="0"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indent="-406400" lvl="1" marL="914400" rtl="0"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84" name="Google Shape;84;p13"/>
          <p:cNvSpPr txBox="1"/>
          <p:nvPr>
            <p:ph idx="12" type="sldNum"/>
          </p:nvPr>
        </p:nvSpPr>
        <p:spPr>
          <a:xfrm>
            <a:off x="8490250" y="6241346"/>
            <a:ext cx="548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" name="Google Shape;39;p6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5" name="Google Shape;45;p7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8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3" name="Google Shape;53;p8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8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5" name="Google Shape;65;p10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6" name="Google Shape;66;p1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MSU-ppt-2013-medium blue-final.jpg" id="11" name="Google Shape;11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Relationship Id="rId4" Type="http://schemas.openxmlformats.org/officeDocument/2006/relationships/image" Target="../media/image1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gif"/><Relationship Id="rId4" Type="http://schemas.openxmlformats.org/officeDocument/2006/relationships/image" Target="../media/image13.jpg"/><Relationship Id="rId5" Type="http://schemas.openxmlformats.org/officeDocument/2006/relationships/image" Target="../media/image23.jpg"/><Relationship Id="rId6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0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9.png"/><Relationship Id="rId7" Type="http://schemas.openxmlformats.org/officeDocument/2006/relationships/image" Target="../media/image15.png"/><Relationship Id="rId8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/>
          <p:nvPr>
            <p:ph type="ctrTitle"/>
          </p:nvPr>
        </p:nvSpPr>
        <p:spPr>
          <a:xfrm>
            <a:off x="685800" y="2510450"/>
            <a:ext cx="7772400" cy="1470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2019 SI Design Presentation</a:t>
            </a:r>
            <a:endParaRPr/>
          </a:p>
        </p:txBody>
      </p:sp>
      <p:sp>
        <p:nvSpPr>
          <p:cNvPr id="90" name="Google Shape;90;p14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Montana State Clean Snowmobile Challenge</a:t>
            </a:r>
            <a:endParaRPr/>
          </a:p>
        </p:txBody>
      </p:sp>
      <p:pic>
        <p:nvPicPr>
          <p:cNvPr id="91" name="Google Shape;91;p14"/>
          <p:cNvPicPr preferRelativeResize="0"/>
          <p:nvPr/>
        </p:nvPicPr>
        <p:blipFill rotWithShape="1">
          <a:blip r:embed="rId3">
            <a:alphaModFix/>
          </a:blip>
          <a:srcRect b="11081" l="0" r="0" t="11752"/>
          <a:stretch/>
        </p:blipFill>
        <p:spPr>
          <a:xfrm>
            <a:off x="1674538" y="676325"/>
            <a:ext cx="3327613" cy="1834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" name="Google Shape;92;p14"/>
          <p:cNvGrpSpPr/>
          <p:nvPr/>
        </p:nvGrpSpPr>
        <p:grpSpPr>
          <a:xfrm>
            <a:off x="4762434" y="676313"/>
            <a:ext cx="2707020" cy="1834137"/>
            <a:chOff x="1325375" y="4298225"/>
            <a:chExt cx="1848300" cy="1305900"/>
          </a:xfrm>
        </p:grpSpPr>
        <p:sp>
          <p:nvSpPr>
            <p:cNvPr id="93" name="Google Shape;93;p14"/>
            <p:cNvSpPr txBox="1"/>
            <p:nvPr/>
          </p:nvSpPr>
          <p:spPr>
            <a:xfrm>
              <a:off x="1325375" y="4298225"/>
              <a:ext cx="1848300" cy="1305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4" name="Google Shape;94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673312" y="4348450"/>
              <a:ext cx="1152425" cy="1152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3"/>
          <p:cNvSpPr txBox="1"/>
          <p:nvPr>
            <p:ph type="title"/>
          </p:nvPr>
        </p:nvSpPr>
        <p:spPr>
          <a:xfrm>
            <a:off x="311700" y="517167"/>
            <a:ext cx="85206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Questions</a:t>
            </a:r>
            <a:endParaRPr sz="4000"/>
          </a:p>
        </p:txBody>
      </p:sp>
      <p:pic>
        <p:nvPicPr>
          <p:cNvPr id="198" name="Google Shape;19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7425" y="1308025"/>
            <a:ext cx="4555226" cy="45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3"/>
          <p:cNvPicPr preferRelativeResize="0"/>
          <p:nvPr/>
        </p:nvPicPr>
        <p:blipFill rotWithShape="1">
          <a:blip r:embed="rId4">
            <a:alphaModFix/>
          </a:blip>
          <a:srcRect b="0" l="10714" r="0" t="11433"/>
          <a:stretch/>
        </p:blipFill>
        <p:spPr>
          <a:xfrm>
            <a:off x="683425" y="1308025"/>
            <a:ext cx="3444010" cy="4555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23"/>
          <p:cNvCxnSpPr/>
          <p:nvPr/>
        </p:nvCxnSpPr>
        <p:spPr>
          <a:xfrm flipH="1" rot="10800000">
            <a:off x="399875" y="1178100"/>
            <a:ext cx="8031300" cy="303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100" name="Google Shape;100;p15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Program Background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Innovations</a:t>
            </a:r>
            <a:endParaRPr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–"/>
            </a:pPr>
            <a:r>
              <a:rPr lang="en"/>
              <a:t>Dual catalytic converter system</a:t>
            </a:r>
            <a:endParaRPr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–"/>
            </a:pPr>
            <a:r>
              <a:rPr lang="en"/>
              <a:t>Flex-fuel compatibility via Dynojet Power Commander V</a:t>
            </a:r>
            <a:endParaRPr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–"/>
            </a:pPr>
            <a:r>
              <a:rPr lang="en"/>
              <a:t>Snow flap modification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Conclusion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cxnSp>
        <p:nvCxnSpPr>
          <p:cNvPr id="101" name="Google Shape;101;p15"/>
          <p:cNvCxnSpPr/>
          <p:nvPr/>
        </p:nvCxnSpPr>
        <p:spPr>
          <a:xfrm>
            <a:off x="539100" y="1246100"/>
            <a:ext cx="78567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2" name="Google Shape;102;p15"/>
          <p:cNvPicPr preferRelativeResize="0"/>
          <p:nvPr/>
        </p:nvPicPr>
        <p:blipFill rotWithShape="1">
          <a:blip r:embed="rId3">
            <a:alphaModFix/>
          </a:blip>
          <a:srcRect b="12526" l="0" r="0" t="22635"/>
          <a:stretch/>
        </p:blipFill>
        <p:spPr>
          <a:xfrm>
            <a:off x="7382334" y="47167"/>
            <a:ext cx="1714500" cy="1108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>
            <p:ph type="title"/>
          </p:nvPr>
        </p:nvSpPr>
        <p:spPr>
          <a:xfrm>
            <a:off x="457200" y="317773"/>
            <a:ext cx="8229600" cy="988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Competition Snowmobile</a:t>
            </a:r>
            <a:endParaRPr/>
          </a:p>
        </p:txBody>
      </p:sp>
      <p:sp>
        <p:nvSpPr>
          <p:cNvPr id="108" name="Google Shape;108;p16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Chassis: Polaris Switchback Assault 2019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Engine: Polaris Cleanfire, 2015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"/>
              <a:t>Two Stroke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Track: Polaris 144” long, 1.35” high lug, Cobra Track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Catalytic Converter: BASF Bi-metal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Skis: Stock</a:t>
            </a:r>
            <a:endParaRPr/>
          </a:p>
        </p:txBody>
      </p:sp>
      <p:cxnSp>
        <p:nvCxnSpPr>
          <p:cNvPr id="109" name="Google Shape;109;p16"/>
          <p:cNvCxnSpPr/>
          <p:nvPr/>
        </p:nvCxnSpPr>
        <p:spPr>
          <a:xfrm>
            <a:off x="539100" y="1246100"/>
            <a:ext cx="78567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10" name="Google Shape;110;p16"/>
          <p:cNvPicPr preferRelativeResize="0"/>
          <p:nvPr/>
        </p:nvPicPr>
        <p:blipFill rotWithShape="1">
          <a:blip r:embed="rId3">
            <a:alphaModFix/>
          </a:blip>
          <a:srcRect b="12526" l="0" r="0" t="22635"/>
          <a:stretch/>
        </p:blipFill>
        <p:spPr>
          <a:xfrm>
            <a:off x="7382334" y="47167"/>
            <a:ext cx="1714500" cy="1108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/>
          <p:nvPr/>
        </p:nvSpPr>
        <p:spPr>
          <a:xfrm>
            <a:off x="943125" y="2819850"/>
            <a:ext cx="4000500" cy="1845300"/>
          </a:xfrm>
          <a:prstGeom prst="rect">
            <a:avLst/>
          </a:prstGeom>
          <a:solidFill>
            <a:srgbClr val="0C343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7"/>
          <p:cNvSpPr txBox="1"/>
          <p:nvPr>
            <p:ph type="title"/>
          </p:nvPr>
        </p:nvSpPr>
        <p:spPr>
          <a:xfrm>
            <a:off x="529950" y="482600"/>
            <a:ext cx="82932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Organization</a:t>
            </a:r>
            <a:endParaRPr/>
          </a:p>
        </p:txBody>
      </p:sp>
      <p:sp>
        <p:nvSpPr>
          <p:cNvPr id="117" name="Google Shape;117;p17"/>
          <p:cNvSpPr txBox="1"/>
          <p:nvPr/>
        </p:nvSpPr>
        <p:spPr>
          <a:xfrm>
            <a:off x="3786000" y="1682813"/>
            <a:ext cx="1572000" cy="6780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Vice </a:t>
            </a:r>
            <a:r>
              <a:rPr lang="en" sz="18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President:</a:t>
            </a:r>
            <a:endParaRPr sz="1800" u="sng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Isaac</a:t>
            </a: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Hiner 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7"/>
          <p:cNvSpPr txBox="1"/>
          <p:nvPr/>
        </p:nvSpPr>
        <p:spPr>
          <a:xfrm>
            <a:off x="1350925" y="1682825"/>
            <a:ext cx="2073600" cy="6780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President:</a:t>
            </a:r>
            <a:endParaRPr sz="1800" u="sng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Aaron Juntunen*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⤊✝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6160750" y="1682825"/>
            <a:ext cx="1781100" cy="6780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Treasurer:</a:t>
            </a:r>
            <a:endParaRPr sz="1800" u="sng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Joseph Swenson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7"/>
          <p:cNvSpPr txBox="1"/>
          <p:nvPr/>
        </p:nvSpPr>
        <p:spPr>
          <a:xfrm>
            <a:off x="911400" y="2819850"/>
            <a:ext cx="2310300" cy="16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Members:</a:t>
            </a:r>
            <a:endParaRPr sz="1800" u="sng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Brendon Laporte*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✝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Nicholas Lemon*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⤊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Laura Camilleri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Ross Keene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⌁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Erick Phillips 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⥡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7"/>
          <p:cNvSpPr txBox="1"/>
          <p:nvPr/>
        </p:nvSpPr>
        <p:spPr>
          <a:xfrm>
            <a:off x="6233925" y="2949950"/>
            <a:ext cx="1781100" cy="9099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Faculty Advisor:</a:t>
            </a:r>
            <a:endParaRPr sz="1800" u="sng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Dr. David Miller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Glenn Foster*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2" name="Google Shape;122;p17"/>
          <p:cNvCxnSpPr/>
          <p:nvPr/>
        </p:nvCxnSpPr>
        <p:spPr>
          <a:xfrm>
            <a:off x="539100" y="1246100"/>
            <a:ext cx="78567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23" name="Google Shape;123;p17"/>
          <p:cNvPicPr preferRelativeResize="0"/>
          <p:nvPr/>
        </p:nvPicPr>
        <p:blipFill rotWithShape="1">
          <a:blip r:embed="rId3">
            <a:alphaModFix/>
          </a:blip>
          <a:srcRect b="12526" l="0" r="0" t="22635"/>
          <a:stretch/>
        </p:blipFill>
        <p:spPr>
          <a:xfrm>
            <a:off x="7382334" y="47167"/>
            <a:ext cx="1714500" cy="110865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 txBox="1"/>
          <p:nvPr/>
        </p:nvSpPr>
        <p:spPr>
          <a:xfrm>
            <a:off x="5617900" y="4267200"/>
            <a:ext cx="3250200" cy="15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Key:</a:t>
            </a:r>
            <a:endParaRPr sz="1800" u="sng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 Member is present at 2019 competition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⥡ Muffler Team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⤊ Expansion Chamber Team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✝Catalytic Team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⌁Electronics Team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7"/>
          <p:cNvSpPr txBox="1"/>
          <p:nvPr/>
        </p:nvSpPr>
        <p:spPr>
          <a:xfrm>
            <a:off x="3025925" y="3121825"/>
            <a:ext cx="2484600" cy="11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Joseph Tuhy 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⥡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Thomas Burney*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⥡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Ethan Sauer*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⌁</a:t>
            </a: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Shawn Heilman*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⌁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/>
          <p:nvPr>
            <p:ph type="title"/>
          </p:nvPr>
        </p:nvSpPr>
        <p:spPr>
          <a:xfrm>
            <a:off x="539100" y="482600"/>
            <a:ext cx="82932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Innovations Overview</a:t>
            </a:r>
            <a:endParaRPr/>
          </a:p>
        </p:txBody>
      </p:sp>
      <p:cxnSp>
        <p:nvCxnSpPr>
          <p:cNvPr id="131" name="Google Shape;131;p18"/>
          <p:cNvCxnSpPr/>
          <p:nvPr/>
        </p:nvCxnSpPr>
        <p:spPr>
          <a:xfrm>
            <a:off x="539100" y="1246100"/>
            <a:ext cx="78567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32" name="Google Shape;132;p18"/>
          <p:cNvPicPr preferRelativeResize="0"/>
          <p:nvPr/>
        </p:nvPicPr>
        <p:blipFill rotWithShape="1">
          <a:blip r:embed="rId3">
            <a:alphaModFix/>
          </a:blip>
          <a:srcRect b="12526" l="0" r="0" t="22635"/>
          <a:stretch/>
        </p:blipFill>
        <p:spPr>
          <a:xfrm>
            <a:off x="7382334" y="47167"/>
            <a:ext cx="1714500" cy="110865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3" name="Google Shape;133;p18"/>
          <p:cNvGraphicFramePr/>
          <p:nvPr/>
        </p:nvGraphicFramePr>
        <p:xfrm>
          <a:off x="303288" y="1372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{0EDBFE4D-BA7A-4798-A16B-4A4C400A4507}</a:tableStyleId>
              </a:tblPr>
              <a:tblGrid>
                <a:gridCol w="1801900"/>
                <a:gridCol w="980500"/>
                <a:gridCol w="1067150"/>
                <a:gridCol w="1119025"/>
                <a:gridCol w="1119025"/>
                <a:gridCol w="1119025"/>
                <a:gridCol w="635600"/>
                <a:gridCol w="73425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64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Drivability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Ease of Application(x3)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Noise reduction (x2)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Fuel Economy (x2)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Emissions</a:t>
                      </a:r>
                      <a:r>
                        <a:rPr lang="en">
                          <a:solidFill>
                            <a:srgbClr val="FFFFFF"/>
                          </a:solidFill>
                        </a:rPr>
                        <a:t> reduction (x2)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Time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Total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64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Dual catalytic converter system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3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3 (9)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 (2)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 (2)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5 (10)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3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26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C232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64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Flex-fuel compatibility via Dynojet Power Commander V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3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 (6)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 (2)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4 (8)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4 (8)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27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8761D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64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Snow flap modification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3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5 (15)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3 (6)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 (2)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 (2)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5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33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38761D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64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Muffler modifications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3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 (6)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5 (10)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 (2)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 (2)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23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FF0000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64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Dual expansion chambers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3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 (3)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 (4)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4 (8)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3 (6)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26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C232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64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Chassis modifications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5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 (3)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 (2)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2 (4)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 (2)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17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/>
          <p:nvPr>
            <p:ph type="title"/>
          </p:nvPr>
        </p:nvSpPr>
        <p:spPr>
          <a:xfrm>
            <a:off x="539100" y="482600"/>
            <a:ext cx="82932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Dual Catalytic Converter System</a:t>
            </a:r>
            <a:endParaRPr sz="4000"/>
          </a:p>
        </p:txBody>
      </p:sp>
      <p:sp>
        <p:nvSpPr>
          <p:cNvPr id="139" name="Google Shape;139;p19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64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BASF Bi-Metal Catalytic Converters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Parallel design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EGT Sensor</a:t>
            </a:r>
            <a:endParaRPr sz="2400"/>
          </a:p>
        </p:txBody>
      </p:sp>
      <p:pic>
        <p:nvPicPr>
          <p:cNvPr id="140" name="Google Shape;14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0500" y="4125825"/>
            <a:ext cx="9525" cy="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727862" y="1700962"/>
            <a:ext cx="3576375" cy="47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 rotWithShape="1">
          <a:blip r:embed="rId5">
            <a:alphaModFix/>
          </a:blip>
          <a:srcRect b="0" l="0" r="25417" t="0"/>
          <a:stretch/>
        </p:blipFill>
        <p:spPr>
          <a:xfrm>
            <a:off x="688650" y="2888774"/>
            <a:ext cx="2968051" cy="29846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" name="Google Shape;143;p19"/>
          <p:cNvCxnSpPr/>
          <p:nvPr/>
        </p:nvCxnSpPr>
        <p:spPr>
          <a:xfrm>
            <a:off x="539100" y="1246100"/>
            <a:ext cx="78567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44" name="Google Shape;144;p19"/>
          <p:cNvPicPr preferRelativeResize="0"/>
          <p:nvPr/>
        </p:nvPicPr>
        <p:blipFill rotWithShape="1">
          <a:blip r:embed="rId6">
            <a:alphaModFix/>
          </a:blip>
          <a:srcRect b="12526" l="0" r="0" t="22635"/>
          <a:stretch/>
        </p:blipFill>
        <p:spPr>
          <a:xfrm>
            <a:off x="7382334" y="47167"/>
            <a:ext cx="1714500" cy="1108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/>
          <p:nvPr>
            <p:ph type="title"/>
          </p:nvPr>
        </p:nvSpPr>
        <p:spPr>
          <a:xfrm>
            <a:off x="539100" y="482600"/>
            <a:ext cx="82932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Flex-Fuel Compatibility </a:t>
            </a:r>
            <a:endParaRPr/>
          </a:p>
        </p:txBody>
      </p:sp>
      <p:sp>
        <p:nvSpPr>
          <p:cNvPr id="150" name="Google Shape;150;p20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64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Dynojet Power Commander V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Dynojet Auto Tune Kit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" sz="2400"/>
              <a:t>Wideband O2 Sensor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" sz="2400"/>
              <a:t>Ethanol Content Sensor</a:t>
            </a:r>
            <a:endParaRPr sz="2400"/>
          </a:p>
        </p:txBody>
      </p:sp>
      <p:cxnSp>
        <p:nvCxnSpPr>
          <p:cNvPr id="151" name="Google Shape;151;p20"/>
          <p:cNvCxnSpPr/>
          <p:nvPr/>
        </p:nvCxnSpPr>
        <p:spPr>
          <a:xfrm>
            <a:off x="539100" y="1246100"/>
            <a:ext cx="78567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52" name="Google Shape;152;p20"/>
          <p:cNvPicPr preferRelativeResize="0"/>
          <p:nvPr/>
        </p:nvPicPr>
        <p:blipFill rotWithShape="1">
          <a:blip r:embed="rId3">
            <a:alphaModFix/>
          </a:blip>
          <a:srcRect b="15925" l="9770" r="14843" t="19257"/>
          <a:stretch/>
        </p:blipFill>
        <p:spPr>
          <a:xfrm rot="10800000">
            <a:off x="4639699" y="1328462"/>
            <a:ext cx="1572926" cy="18031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dynojet autotune" id="153" name="Google Shape;153;p20"/>
          <p:cNvPicPr preferRelativeResize="0"/>
          <p:nvPr/>
        </p:nvPicPr>
        <p:blipFill rotWithShape="1">
          <a:blip r:embed="rId4">
            <a:alphaModFix/>
          </a:blip>
          <a:srcRect b="0" l="8483" r="0" t="0"/>
          <a:stretch/>
        </p:blipFill>
        <p:spPr>
          <a:xfrm>
            <a:off x="6398125" y="1346675"/>
            <a:ext cx="2544475" cy="17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4900" y="3419313"/>
            <a:ext cx="4302912" cy="266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39700" y="3409616"/>
            <a:ext cx="4302901" cy="2682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0"/>
          <p:cNvPicPr preferRelativeResize="0"/>
          <p:nvPr/>
        </p:nvPicPr>
        <p:blipFill rotWithShape="1">
          <a:blip r:embed="rId7">
            <a:alphaModFix/>
          </a:blip>
          <a:srcRect b="12526" l="0" r="0" t="22635"/>
          <a:stretch/>
        </p:blipFill>
        <p:spPr>
          <a:xfrm>
            <a:off x="7382334" y="47167"/>
            <a:ext cx="1714500" cy="1108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/>
          <p:nvPr>
            <p:ph type="title"/>
          </p:nvPr>
        </p:nvSpPr>
        <p:spPr>
          <a:xfrm>
            <a:off x="539100" y="482600"/>
            <a:ext cx="82932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Snow Flap</a:t>
            </a:r>
            <a:endParaRPr/>
          </a:p>
        </p:txBody>
      </p:sp>
      <p:sp>
        <p:nvSpPr>
          <p:cNvPr id="162" name="Google Shape;162;p21"/>
          <p:cNvSpPr txBox="1"/>
          <p:nvPr>
            <p:ph idx="1" type="body"/>
          </p:nvPr>
        </p:nvSpPr>
        <p:spPr>
          <a:xfrm>
            <a:off x="311700" y="1484883"/>
            <a:ext cx="85206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63" name="Google Shape;16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5171" y="4301675"/>
            <a:ext cx="1528330" cy="137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250" y="4301679"/>
            <a:ext cx="2383226" cy="1375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3087236" y="1629338"/>
            <a:ext cx="1908651" cy="239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65194" y="1874950"/>
            <a:ext cx="3439274" cy="390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1"/>
          <p:cNvSpPr txBox="1"/>
          <p:nvPr/>
        </p:nvSpPr>
        <p:spPr>
          <a:xfrm>
            <a:off x="441625" y="1771100"/>
            <a:ext cx="2400000" cy="25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Rigid</a:t>
            </a:r>
            <a:r>
              <a:rPr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Frame Design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Rubber Flap Material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8" name="Google Shape;168;p21"/>
          <p:cNvCxnSpPr/>
          <p:nvPr/>
        </p:nvCxnSpPr>
        <p:spPr>
          <a:xfrm>
            <a:off x="539100" y="1246100"/>
            <a:ext cx="78567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9" name="Google Shape;169;p21"/>
          <p:cNvPicPr preferRelativeResize="0"/>
          <p:nvPr/>
        </p:nvPicPr>
        <p:blipFill rotWithShape="1">
          <a:blip r:embed="rId7">
            <a:alphaModFix/>
          </a:blip>
          <a:srcRect b="12526" l="0" r="0" t="22635"/>
          <a:stretch/>
        </p:blipFill>
        <p:spPr>
          <a:xfrm>
            <a:off x="7382334" y="47167"/>
            <a:ext cx="1714500" cy="1108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 txBox="1"/>
          <p:nvPr>
            <p:ph type="title"/>
          </p:nvPr>
        </p:nvSpPr>
        <p:spPr>
          <a:xfrm>
            <a:off x="539100" y="482600"/>
            <a:ext cx="82932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Sponsors</a:t>
            </a:r>
            <a:endParaRPr/>
          </a:p>
        </p:txBody>
      </p:sp>
      <p:grpSp>
        <p:nvGrpSpPr>
          <p:cNvPr id="175" name="Google Shape;175;p22"/>
          <p:cNvGrpSpPr/>
          <p:nvPr/>
        </p:nvGrpSpPr>
        <p:grpSpPr>
          <a:xfrm>
            <a:off x="2736446" y="4984241"/>
            <a:ext cx="4237102" cy="792666"/>
            <a:chOff x="5459650" y="2012450"/>
            <a:chExt cx="3515100" cy="763500"/>
          </a:xfrm>
        </p:grpSpPr>
        <p:sp>
          <p:nvSpPr>
            <p:cNvPr id="176" name="Google Shape;176;p22"/>
            <p:cNvSpPr txBox="1"/>
            <p:nvPr/>
          </p:nvSpPr>
          <p:spPr>
            <a:xfrm>
              <a:off x="5459650" y="2012450"/>
              <a:ext cx="3515100" cy="763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7" name="Google Shape;177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619200" y="2178088"/>
              <a:ext cx="3195999" cy="4322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78" name="Google Shape;178;p22"/>
          <p:cNvCxnSpPr/>
          <p:nvPr/>
        </p:nvCxnSpPr>
        <p:spPr>
          <a:xfrm>
            <a:off x="539100" y="1246100"/>
            <a:ext cx="78567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79" name="Google Shape;179;p22"/>
          <p:cNvGrpSpPr/>
          <p:nvPr/>
        </p:nvGrpSpPr>
        <p:grpSpPr>
          <a:xfrm>
            <a:off x="5928142" y="2908114"/>
            <a:ext cx="2676762" cy="905539"/>
            <a:chOff x="5410675" y="4536125"/>
            <a:chExt cx="1980000" cy="817200"/>
          </a:xfrm>
        </p:grpSpPr>
        <p:sp>
          <p:nvSpPr>
            <p:cNvPr id="180" name="Google Shape;180;p22"/>
            <p:cNvSpPr txBox="1"/>
            <p:nvPr/>
          </p:nvSpPr>
          <p:spPr>
            <a:xfrm>
              <a:off x="5410675" y="4536125"/>
              <a:ext cx="1980000" cy="817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1" name="Google Shape;181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410675" y="4536125"/>
              <a:ext cx="1980000" cy="79201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2" name="Google Shape;182;p22"/>
          <p:cNvGrpSpPr/>
          <p:nvPr/>
        </p:nvGrpSpPr>
        <p:grpSpPr>
          <a:xfrm>
            <a:off x="3449456" y="2035529"/>
            <a:ext cx="2245092" cy="1950820"/>
            <a:chOff x="357435" y="2236677"/>
            <a:chExt cx="2455800" cy="2174100"/>
          </a:xfrm>
        </p:grpSpPr>
        <p:sp>
          <p:nvSpPr>
            <p:cNvPr id="183" name="Google Shape;183;p22"/>
            <p:cNvSpPr txBox="1"/>
            <p:nvPr/>
          </p:nvSpPr>
          <p:spPr>
            <a:xfrm>
              <a:off x="357435" y="2236677"/>
              <a:ext cx="2455800" cy="2174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4" name="Google Shape;184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74341" y="2472901"/>
              <a:ext cx="1821984" cy="178418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5" name="Google Shape;18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100" y="3130329"/>
            <a:ext cx="2676750" cy="1144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2"/>
          <p:cNvPicPr preferRelativeResize="0"/>
          <p:nvPr/>
        </p:nvPicPr>
        <p:blipFill rotWithShape="1">
          <a:blip r:embed="rId7">
            <a:alphaModFix/>
          </a:blip>
          <a:srcRect b="8900" l="0" r="0" t="0"/>
          <a:stretch/>
        </p:blipFill>
        <p:spPr>
          <a:xfrm>
            <a:off x="5928150" y="1585999"/>
            <a:ext cx="2676750" cy="90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9100" y="1586000"/>
            <a:ext cx="2676750" cy="105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2"/>
          <p:cNvSpPr txBox="1"/>
          <p:nvPr/>
        </p:nvSpPr>
        <p:spPr>
          <a:xfrm>
            <a:off x="665925" y="4763825"/>
            <a:ext cx="1559400" cy="1055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ABeeZee"/>
                <a:ea typeface="ABeeZee"/>
                <a:cs typeface="ABeeZee"/>
                <a:sym typeface="ABeeZee"/>
              </a:rPr>
              <a:t>Thank you to:</a:t>
            </a:r>
            <a:endParaRPr>
              <a:solidFill>
                <a:schemeClr val="dk2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ABeeZee"/>
                <a:ea typeface="ABeeZee"/>
                <a:cs typeface="ABeeZee"/>
                <a:sym typeface="ABeeZee"/>
              </a:rPr>
              <a:t>Dr. Dan Miller</a:t>
            </a:r>
            <a:endParaRPr>
              <a:solidFill>
                <a:schemeClr val="dk2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ABeeZee"/>
                <a:ea typeface="ABeeZee"/>
                <a:cs typeface="ABeeZee"/>
                <a:sym typeface="ABeeZee"/>
              </a:rPr>
              <a:t>Dr. David Miller</a:t>
            </a:r>
            <a:endParaRPr>
              <a:solidFill>
                <a:schemeClr val="dk2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ABeeZee"/>
                <a:ea typeface="ABeeZee"/>
                <a:cs typeface="ABeeZee"/>
                <a:sym typeface="ABeeZee"/>
              </a:rPr>
              <a:t>Glenn Foster</a:t>
            </a:r>
            <a:endParaRPr>
              <a:solidFill>
                <a:schemeClr val="dk2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grpSp>
        <p:nvGrpSpPr>
          <p:cNvPr id="189" name="Google Shape;189;p22"/>
          <p:cNvGrpSpPr/>
          <p:nvPr/>
        </p:nvGrpSpPr>
        <p:grpSpPr>
          <a:xfrm>
            <a:off x="5928150" y="4182800"/>
            <a:ext cx="2925600" cy="581025"/>
            <a:chOff x="6017250" y="4286550"/>
            <a:chExt cx="2925600" cy="581025"/>
          </a:xfrm>
        </p:grpSpPr>
        <p:sp>
          <p:nvSpPr>
            <p:cNvPr id="190" name="Google Shape;190;p22"/>
            <p:cNvSpPr/>
            <p:nvPr/>
          </p:nvSpPr>
          <p:spPr>
            <a:xfrm>
              <a:off x="6017250" y="4291425"/>
              <a:ext cx="2925600" cy="5760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91" name="Google Shape;191;p2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047700" y="4286550"/>
              <a:ext cx="2857500" cy="5810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2" name="Google Shape;192;p22"/>
          <p:cNvPicPr preferRelativeResize="0"/>
          <p:nvPr/>
        </p:nvPicPr>
        <p:blipFill rotWithShape="1">
          <a:blip r:embed="rId10">
            <a:alphaModFix/>
          </a:blip>
          <a:srcRect b="12526" l="0" r="0" t="22635"/>
          <a:stretch/>
        </p:blipFill>
        <p:spPr>
          <a:xfrm>
            <a:off x="7382334" y="47167"/>
            <a:ext cx="1714500" cy="1108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Custom Design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B11E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