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4" r:id="rId6"/>
    <p:sldId id="272" r:id="rId7"/>
    <p:sldId id="263" r:id="rId8"/>
    <p:sldId id="261" r:id="rId9"/>
    <p:sldId id="265" r:id="rId10"/>
    <p:sldId id="271" r:id="rId11"/>
    <p:sldId id="262" r:id="rId12"/>
    <p:sldId id="274" r:id="rId13"/>
    <p:sldId id="269" r:id="rId14"/>
    <p:sldId id="268" r:id="rId15"/>
    <p:sldId id="267" r:id="rId16"/>
    <p:sldId id="270" r:id="rId17"/>
    <p:sldId id="273" r:id="rId18"/>
    <p:sldId id="275"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5" autoAdjust="0"/>
    <p:restoredTop sz="94650" autoAdjust="0"/>
  </p:normalViewPr>
  <p:slideViewPr>
    <p:cSldViewPr>
      <p:cViewPr>
        <p:scale>
          <a:sx n="100" d="100"/>
          <a:sy n="100" d="100"/>
        </p:scale>
        <p:origin x="-72" y="90"/>
      </p:cViewPr>
      <p:guideLst>
        <p:guide orient="horz" pos="2160"/>
        <p:guide pos="2880"/>
      </p:guideLst>
    </p:cSldViewPr>
  </p:slideViewPr>
  <p:outlineViewPr>
    <p:cViewPr>
      <p:scale>
        <a:sx n="33" d="100"/>
        <a:sy n="33" d="100"/>
      </p:scale>
      <p:origin x="48" y="819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arzaneh\Desktop\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lang="en-CA"/>
            </a:pPr>
            <a:r>
              <a:rPr lang="en-CA" sz="1400"/>
              <a:t>Range vs. Snow Conditions</a:t>
            </a:r>
          </a:p>
        </c:rich>
      </c:tx>
      <c:layout>
        <c:manualLayout>
          <c:xMode val="edge"/>
          <c:yMode val="edge"/>
          <c:x val="0.1245502042805081"/>
          <c:y val="0"/>
        </c:manualLayout>
      </c:layout>
    </c:title>
    <c:plotArea>
      <c:layout>
        <c:manualLayout>
          <c:layoutTarget val="inner"/>
          <c:xMode val="edge"/>
          <c:yMode val="edge"/>
          <c:x val="0.15369037197221821"/>
          <c:y val="0.12986897786794549"/>
          <c:w val="0.82217035005739592"/>
          <c:h val="0.63739852706399125"/>
        </c:manualLayout>
      </c:layout>
      <c:barChart>
        <c:barDir val="col"/>
        <c:grouping val="clustered"/>
        <c:ser>
          <c:idx val="0"/>
          <c:order val="0"/>
          <c:tx>
            <c:v>Hard Packed</c:v>
          </c:tx>
          <c:cat>
            <c:numRef>
              <c:f>Sheet3!$A$4:$F$4</c:f>
              <c:numCache>
                <c:formatCode>General</c:formatCode>
                <c:ptCount val="6"/>
                <c:pt idx="0">
                  <c:v>6.2</c:v>
                </c:pt>
                <c:pt idx="1">
                  <c:v>9.3000000000000007</c:v>
                </c:pt>
                <c:pt idx="2">
                  <c:v>12.4</c:v>
                </c:pt>
                <c:pt idx="3">
                  <c:v>18.600000000000001</c:v>
                </c:pt>
                <c:pt idx="4">
                  <c:v>24.9</c:v>
                </c:pt>
                <c:pt idx="5">
                  <c:v>31.1</c:v>
                </c:pt>
              </c:numCache>
            </c:numRef>
          </c:cat>
          <c:val>
            <c:numRef>
              <c:f>(Sheet3!$A$2,Sheet3!$D$2,Sheet3!$G$2,Sheet3!$J$2,Sheet3!$M$2,Sheet3!$P$2)</c:f>
              <c:numCache>
                <c:formatCode>0.00</c:formatCode>
                <c:ptCount val="6"/>
                <c:pt idx="0">
                  <c:v>12.171635044070717</c:v>
                </c:pt>
                <c:pt idx="1">
                  <c:v>12.283848397950713</c:v>
                </c:pt>
                <c:pt idx="2">
                  <c:v>12.010358251338269</c:v>
                </c:pt>
                <c:pt idx="3">
                  <c:v>11.219757106151855</c:v>
                </c:pt>
                <c:pt idx="4">
                  <c:v>10.527984987681316</c:v>
                </c:pt>
                <c:pt idx="5">
                  <c:v>9.9354395732425527</c:v>
                </c:pt>
              </c:numCache>
            </c:numRef>
          </c:val>
        </c:ser>
        <c:ser>
          <c:idx val="1"/>
          <c:order val="1"/>
          <c:tx>
            <c:v>Average</c:v>
          </c:tx>
          <c:cat>
            <c:numRef>
              <c:f>Sheet3!$A$4:$F$4</c:f>
              <c:numCache>
                <c:formatCode>General</c:formatCode>
                <c:ptCount val="6"/>
                <c:pt idx="0">
                  <c:v>6.2</c:v>
                </c:pt>
                <c:pt idx="1">
                  <c:v>9.3000000000000007</c:v>
                </c:pt>
                <c:pt idx="2">
                  <c:v>12.4</c:v>
                </c:pt>
                <c:pt idx="3">
                  <c:v>18.600000000000001</c:v>
                </c:pt>
                <c:pt idx="4">
                  <c:v>24.9</c:v>
                </c:pt>
                <c:pt idx="5">
                  <c:v>31.1</c:v>
                </c:pt>
              </c:numCache>
            </c:numRef>
          </c:cat>
          <c:val>
            <c:numRef>
              <c:f>(Sheet3!$B$2,Sheet3!$E$2,Sheet3!$H$2,Sheet3!$K$2,Sheet3!$N$2,Sheet3!$Q$2)</c:f>
              <c:numCache>
                <c:formatCode>0.00</c:formatCode>
                <c:ptCount val="6"/>
                <c:pt idx="0">
                  <c:v>10.654968325623148</c:v>
                </c:pt>
                <c:pt idx="1">
                  <c:v>10.84025488630467</c:v>
                </c:pt>
                <c:pt idx="2">
                  <c:v>10.652489056106718</c:v>
                </c:pt>
                <c:pt idx="3">
                  <c:v>10.054202175419187</c:v>
                </c:pt>
                <c:pt idx="4">
                  <c:v>9.5192889032494534</c:v>
                </c:pt>
                <c:pt idx="5">
                  <c:v>9.0568088259509256</c:v>
                </c:pt>
              </c:numCache>
            </c:numRef>
          </c:val>
        </c:ser>
        <c:ser>
          <c:idx val="2"/>
          <c:order val="2"/>
          <c:tx>
            <c:v>Poor</c:v>
          </c:tx>
          <c:cat>
            <c:numRef>
              <c:f>Sheet3!$A$4:$F$4</c:f>
              <c:numCache>
                <c:formatCode>General</c:formatCode>
                <c:ptCount val="6"/>
                <c:pt idx="0">
                  <c:v>6.2</c:v>
                </c:pt>
                <c:pt idx="1">
                  <c:v>9.3000000000000007</c:v>
                </c:pt>
                <c:pt idx="2">
                  <c:v>12.4</c:v>
                </c:pt>
                <c:pt idx="3">
                  <c:v>18.600000000000001</c:v>
                </c:pt>
                <c:pt idx="4">
                  <c:v>24.9</c:v>
                </c:pt>
                <c:pt idx="5">
                  <c:v>31.1</c:v>
                </c:pt>
              </c:numCache>
            </c:numRef>
          </c:cat>
          <c:val>
            <c:numRef>
              <c:f>(Sheet3!$C$2,Sheet3!$F$2,Sheet3!$I$2,Sheet3!$L$2,Sheet3!$O$2,Sheet3!$R$2)</c:f>
              <c:numCache>
                <c:formatCode>0.00</c:formatCode>
                <c:ptCount val="6"/>
                <c:pt idx="0">
                  <c:v>8.5170612889094581</c:v>
                </c:pt>
                <c:pt idx="1">
                  <c:v>8.7743957945623681</c:v>
                </c:pt>
                <c:pt idx="2">
                  <c:v>8.6841416849712019</c:v>
                </c:pt>
                <c:pt idx="3">
                  <c:v>8.3195399370551595</c:v>
                </c:pt>
                <c:pt idx="4">
                  <c:v>7.9826451133846525</c:v>
                </c:pt>
                <c:pt idx="5">
                  <c:v>7.669151114273193</c:v>
                </c:pt>
              </c:numCache>
            </c:numRef>
          </c:val>
        </c:ser>
        <c:axId val="115505408"/>
        <c:axId val="115458432"/>
      </c:barChart>
      <c:catAx>
        <c:axId val="115505408"/>
        <c:scaling>
          <c:orientation val="minMax"/>
        </c:scaling>
        <c:axPos val="b"/>
        <c:title>
          <c:tx>
            <c:rich>
              <a:bodyPr/>
              <a:lstStyle/>
              <a:p>
                <a:pPr>
                  <a:defRPr lang="en-CA"/>
                </a:pPr>
                <a:r>
                  <a:rPr lang="en-CA"/>
                  <a:t>Speed (Miles/Hour)</a:t>
                </a:r>
              </a:p>
            </c:rich>
          </c:tx>
          <c:layout/>
        </c:title>
        <c:numFmt formatCode="General" sourceLinked="1"/>
        <c:majorTickMark val="none"/>
        <c:tickLblPos val="nextTo"/>
        <c:txPr>
          <a:bodyPr/>
          <a:lstStyle/>
          <a:p>
            <a:pPr>
              <a:defRPr lang="en-CA"/>
            </a:pPr>
            <a:endParaRPr lang="en-US"/>
          </a:p>
        </c:txPr>
        <c:crossAx val="115458432"/>
        <c:crosses val="autoZero"/>
        <c:auto val="1"/>
        <c:lblAlgn val="ctr"/>
        <c:lblOffset val="100"/>
      </c:catAx>
      <c:valAx>
        <c:axId val="115458432"/>
        <c:scaling>
          <c:orientation val="minMax"/>
        </c:scaling>
        <c:axPos val="l"/>
        <c:majorGridlines/>
        <c:title>
          <c:tx>
            <c:rich>
              <a:bodyPr/>
              <a:lstStyle/>
              <a:p>
                <a:pPr>
                  <a:defRPr lang="en-CA"/>
                </a:pPr>
                <a:r>
                  <a:rPr lang="en-CA"/>
                  <a:t>Range (Miles)</a:t>
                </a:r>
              </a:p>
            </c:rich>
          </c:tx>
          <c:layout>
            <c:manualLayout>
              <c:xMode val="edge"/>
              <c:yMode val="edge"/>
              <c:x val="1.2998156372111361E-2"/>
              <c:y val="0.36992791544351411"/>
            </c:manualLayout>
          </c:layout>
        </c:title>
        <c:numFmt formatCode="0" sourceLinked="0"/>
        <c:tickLblPos val="nextTo"/>
        <c:txPr>
          <a:bodyPr/>
          <a:lstStyle/>
          <a:p>
            <a:pPr>
              <a:defRPr lang="en-CA"/>
            </a:pPr>
            <a:endParaRPr lang="en-US"/>
          </a:p>
        </c:txPr>
        <c:crossAx val="115505408"/>
        <c:crosses val="autoZero"/>
        <c:crossBetween val="between"/>
      </c:valAx>
    </c:plotArea>
    <c:legend>
      <c:legendPos val="r"/>
      <c:layout>
        <c:manualLayout>
          <c:xMode val="edge"/>
          <c:yMode val="edge"/>
          <c:x val="0.17436950129670375"/>
          <c:y val="0.89605326243241024"/>
          <c:w val="0.69306776686509963"/>
          <c:h val="8.9688419926018295E-2"/>
        </c:manualLayout>
      </c:layout>
      <c:txPr>
        <a:bodyPr/>
        <a:lstStyle/>
        <a:p>
          <a:pPr>
            <a:defRPr lang="en-CA"/>
          </a:pPr>
          <a:endParaRPr lang="en-US"/>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F73E4F-70EA-49EF-B91A-02B4C6FA02AD}" type="datetimeFigureOut">
              <a:rPr lang="en-US" smtClean="0"/>
              <a:pPr/>
              <a:t>3/6/2014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42A0C7-DBB1-4B93-8478-231AAF70FC2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Chassis selection</a:t>
            </a:r>
            <a:r>
              <a:rPr lang="en-CA" baseline="0" dirty="0" smtClean="0"/>
              <a:t> is the basis of performance and design of the snowmobile</a:t>
            </a:r>
            <a:endParaRPr lang="en-US" dirty="0"/>
          </a:p>
        </p:txBody>
      </p:sp>
      <p:sp>
        <p:nvSpPr>
          <p:cNvPr id="4" name="Slide Number Placeholder 3"/>
          <p:cNvSpPr>
            <a:spLocks noGrp="1"/>
          </p:cNvSpPr>
          <p:nvPr>
            <p:ph type="sldNum" sz="quarter" idx="10"/>
          </p:nvPr>
        </p:nvSpPr>
        <p:spPr/>
        <p:txBody>
          <a:bodyPr/>
          <a:lstStyle/>
          <a:p>
            <a:fld id="{C942A0C7-DBB1-4B93-8478-231AAF70FC21}"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DF2013-9E3B-40E4-825A-0263223ADD96}"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FEC0-5548-4494-8FCC-2DC97516CC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DF2013-9E3B-40E4-825A-0263223ADD96}"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FEC0-5548-4494-8FCC-2DC97516CC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DF2013-9E3B-40E4-825A-0263223ADD96}"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FEC0-5548-4494-8FCC-2DC97516CC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DF2013-9E3B-40E4-825A-0263223ADD96}"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FEC0-5548-4494-8FCC-2DC97516CC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F2013-9E3B-40E4-825A-0263223ADD96}"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FEC0-5548-4494-8FCC-2DC97516CC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DF2013-9E3B-40E4-825A-0263223ADD96}" type="datetimeFigureOut">
              <a:rPr lang="en-US" smtClean="0"/>
              <a:pPr/>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FEC0-5548-4494-8FCC-2DC97516CC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DF2013-9E3B-40E4-825A-0263223ADD96}" type="datetimeFigureOut">
              <a:rPr lang="en-US" smtClean="0"/>
              <a:pPr/>
              <a:t>3/6/2014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6EFEC0-5548-4494-8FCC-2DC97516CC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DF2013-9E3B-40E4-825A-0263223ADD96}" type="datetimeFigureOut">
              <a:rPr lang="en-US" smtClean="0"/>
              <a:pPr/>
              <a:t>3/6/2014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6EFEC0-5548-4494-8FCC-2DC97516CC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DF2013-9E3B-40E4-825A-0263223ADD96}" type="datetimeFigureOut">
              <a:rPr lang="en-US" smtClean="0"/>
              <a:pPr/>
              <a:t>3/6/2014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EFEC0-5548-4494-8FCC-2DC97516CC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DF2013-9E3B-40E4-825A-0263223ADD96}" type="datetimeFigureOut">
              <a:rPr lang="en-US" smtClean="0"/>
              <a:pPr/>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FEC0-5548-4494-8FCC-2DC97516CC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DF2013-9E3B-40E4-825A-0263223ADD96}" type="datetimeFigureOut">
              <a:rPr lang="en-US" smtClean="0"/>
              <a:pPr/>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FEC0-5548-4494-8FCC-2DC97516CC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DF2013-9E3B-40E4-825A-0263223ADD96}" type="datetimeFigureOut">
              <a:rPr lang="en-US" smtClean="0"/>
              <a:pPr/>
              <a:t>3/6/2014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6EFEC0-5548-4494-8FCC-2DC97516CCA2}" type="slidenum">
              <a:rPr lang="en-US" smtClean="0"/>
              <a:pPr/>
              <a:t>‹#›</a:t>
            </a:fld>
            <a:endParaRPr lang="en-US"/>
          </a:p>
        </p:txBody>
      </p:sp>
      <p:sp>
        <p:nvSpPr>
          <p:cNvPr id="7" name="Rectangle 6"/>
          <p:cNvSpPr/>
          <p:nvPr userDrawn="1"/>
        </p:nvSpPr>
        <p:spPr>
          <a:xfrm>
            <a:off x="0" y="1000108"/>
            <a:ext cx="9144000" cy="14287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nowmobile Logo_with name"/>
          <p:cNvPicPr>
            <a:picLocks noChangeAspect="1" noChangeArrowheads="1"/>
          </p:cNvPicPr>
          <p:nvPr userDrawn="1"/>
        </p:nvPicPr>
        <p:blipFill>
          <a:blip r:embed="rId13" cstate="print"/>
          <a:srcRect b="27166"/>
          <a:stretch>
            <a:fillRect/>
          </a:stretch>
        </p:blipFill>
        <p:spPr bwMode="auto">
          <a:xfrm>
            <a:off x="0" y="-71462"/>
            <a:ext cx="2108341" cy="100010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357298"/>
            <a:ext cx="7772400" cy="1470025"/>
          </a:xfrm>
        </p:spPr>
        <p:txBody>
          <a:bodyPr>
            <a:normAutofit/>
          </a:bodyPr>
          <a:lstStyle/>
          <a:p>
            <a:r>
              <a:rPr lang="en-CA" dirty="0" err="1" smtClean="0"/>
              <a:t>Wendigo</a:t>
            </a:r>
            <a:r>
              <a:rPr lang="en-CA" dirty="0" smtClean="0"/>
              <a:t> 2014 – An Arctic and Antarctic Snowmobile</a:t>
            </a:r>
            <a:endParaRPr lang="en-US" dirty="0"/>
          </a:p>
        </p:txBody>
      </p:sp>
      <p:sp>
        <p:nvSpPr>
          <p:cNvPr id="3" name="Subtitle 2"/>
          <p:cNvSpPr>
            <a:spLocks noGrp="1"/>
          </p:cNvSpPr>
          <p:nvPr>
            <p:ph type="subTitle" idx="1"/>
          </p:nvPr>
        </p:nvSpPr>
        <p:spPr/>
        <p:txBody>
          <a:bodyPr>
            <a:normAutofit/>
          </a:bodyPr>
          <a:lstStyle/>
          <a:p>
            <a:r>
              <a:rPr lang="en-CA" dirty="0" smtClean="0"/>
              <a:t>Presented by</a:t>
            </a:r>
          </a:p>
          <a:p>
            <a:r>
              <a:rPr lang="en-CA" dirty="0" err="1" smtClean="0"/>
              <a:t>Cyrille</a:t>
            </a:r>
            <a:r>
              <a:rPr lang="en-CA" dirty="0" smtClean="0"/>
              <a:t> Goldstein</a:t>
            </a:r>
          </a:p>
          <a:p>
            <a:r>
              <a:rPr lang="en-CA" dirty="0" smtClean="0"/>
              <a:t>Dante </a:t>
            </a:r>
            <a:r>
              <a:rPr lang="en-CA" dirty="0" err="1" smtClean="0"/>
              <a:t>Filice</a:t>
            </a:r>
            <a:endParaRPr lang="en-CA" dirty="0" smtClean="0"/>
          </a:p>
          <a:p>
            <a:endParaRPr lang="en-CA" dirty="0" smtClean="0"/>
          </a:p>
          <a:p>
            <a:endParaRPr lang="en-US" dirty="0"/>
          </a:p>
        </p:txBody>
      </p:sp>
      <p:sp>
        <p:nvSpPr>
          <p:cNvPr id="4" name="TextBox 3"/>
          <p:cNvSpPr txBox="1"/>
          <p:nvPr/>
        </p:nvSpPr>
        <p:spPr>
          <a:xfrm>
            <a:off x="3857620" y="6072206"/>
            <a:ext cx="1537409" cy="369332"/>
          </a:xfrm>
          <a:prstGeom prst="rect">
            <a:avLst/>
          </a:prstGeom>
          <a:noFill/>
        </p:spPr>
        <p:txBody>
          <a:bodyPr wrap="none" rtlCol="0">
            <a:spAutoFit/>
          </a:bodyPr>
          <a:lstStyle/>
          <a:p>
            <a:r>
              <a:rPr lang="en-CA" dirty="0" smtClean="0"/>
              <a:t>March 6, 2014</a:t>
            </a:r>
            <a:endParaRPr lang="en-US" dirty="0"/>
          </a:p>
        </p:txBody>
      </p:sp>
      <p:sp>
        <p:nvSpPr>
          <p:cNvPr id="5" name="TextBox 4"/>
          <p:cNvSpPr txBox="1"/>
          <p:nvPr/>
        </p:nvSpPr>
        <p:spPr>
          <a:xfrm>
            <a:off x="2195186" y="395567"/>
            <a:ext cx="5091458" cy="461665"/>
          </a:xfrm>
          <a:prstGeom prst="rect">
            <a:avLst/>
          </a:prstGeom>
          <a:noFill/>
        </p:spPr>
        <p:txBody>
          <a:bodyPr wrap="none" rtlCol="0">
            <a:spAutoFit/>
          </a:bodyPr>
          <a:lstStyle/>
          <a:p>
            <a:r>
              <a:rPr lang="en-CA" sz="2400" i="1" dirty="0" smtClean="0">
                <a:latin typeface="Lucida Sans" pitchFamily="34" charset="0"/>
              </a:rPr>
              <a:t>McGill Electric Snowmobile Team</a:t>
            </a:r>
            <a:endParaRPr lang="en-US" sz="2400" i="1" dirty="0">
              <a:latin typeface="Lucida Sans"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n-CA" dirty="0" smtClean="0"/>
              <a:t>Performance</a:t>
            </a:r>
            <a:endParaRPr lang="en-US" dirty="0"/>
          </a:p>
        </p:txBody>
      </p:sp>
      <p:pic>
        <p:nvPicPr>
          <p:cNvPr id="4" name="Picture 3" descr="F:\Capture.JPG"/>
          <p:cNvPicPr/>
          <p:nvPr/>
        </p:nvPicPr>
        <p:blipFill rotWithShape="1">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l="2281" r="17111"/>
          <a:stretch/>
        </p:blipFill>
        <p:spPr bwMode="auto">
          <a:xfrm>
            <a:off x="500034" y="1857364"/>
            <a:ext cx="3429024" cy="2428892"/>
          </a:xfrm>
          <a:prstGeom prst="rect">
            <a:avLst/>
          </a:prstGeom>
          <a:noFill/>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ext>
          </a:extLst>
        </p:spPr>
      </p:pic>
      <p:pic>
        <p:nvPicPr>
          <p:cNvPr id="5" name="Picture 4" descr="W:\Dropbox\My Snowmobile\Competition\efficiency.PNG"/>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572000" y="4429132"/>
            <a:ext cx="3143272" cy="2286016"/>
          </a:xfrm>
          <a:prstGeom prst="rect">
            <a:avLst/>
          </a:prstGeom>
          <a:noFill/>
          <a:ln>
            <a:noFill/>
          </a:ln>
        </p:spPr>
      </p:pic>
      <p:pic>
        <p:nvPicPr>
          <p:cNvPr id="6" name="Content Placeholder 5" descr="F:\eff_matrix_curves_solid.JPG"/>
          <p:cNvPicPr>
            <a:picLocks noGrp="1"/>
          </p:cNvPicPr>
          <p:nvPr>
            <p:ph idx="1"/>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71472" y="4357694"/>
            <a:ext cx="3500462" cy="2071702"/>
          </a:xfrm>
          <a:prstGeom prst="rect">
            <a:avLst/>
          </a:prstGeom>
          <a:noFill/>
          <a:ln>
            <a:noFill/>
          </a:ln>
        </p:spPr>
      </p:pic>
      <p:sp>
        <p:nvSpPr>
          <p:cNvPr id="7" name="TextBox 6"/>
          <p:cNvSpPr txBox="1"/>
          <p:nvPr/>
        </p:nvSpPr>
        <p:spPr>
          <a:xfrm>
            <a:off x="4714876" y="1785926"/>
            <a:ext cx="3714776" cy="2585323"/>
          </a:xfrm>
          <a:prstGeom prst="rect">
            <a:avLst/>
          </a:prstGeom>
          <a:noFill/>
        </p:spPr>
        <p:txBody>
          <a:bodyPr wrap="square" rtlCol="0">
            <a:spAutoFit/>
          </a:bodyPr>
          <a:lstStyle/>
          <a:p>
            <a:pPr>
              <a:buFont typeface="Arial" pitchFamily="34" charset="0"/>
              <a:buChar char="•"/>
            </a:pPr>
            <a:r>
              <a:rPr lang="en-CA" dirty="0" smtClean="0"/>
              <a:t> Drive ratio chosen to have sufficient torque, while maintaining a high enough efficiency to meet our 8-10 mile range goal. </a:t>
            </a:r>
          </a:p>
          <a:p>
            <a:pPr>
              <a:buFont typeface="Arial" pitchFamily="34" charset="0"/>
              <a:buChar char="•"/>
            </a:pPr>
            <a:r>
              <a:rPr lang="en-CA" dirty="0" smtClean="0"/>
              <a:t> 3:1 reduction chosen to keep our sled efficient in the 20mph hour range</a:t>
            </a:r>
          </a:p>
          <a:p>
            <a:pPr lvl="1">
              <a:buFont typeface="Arial" pitchFamily="34" charset="0"/>
              <a:buChar char="•"/>
            </a:pPr>
            <a:r>
              <a:rPr lang="en-CA" dirty="0" smtClean="0"/>
              <a:t>Motor at ≈3000 rpm, in the efficient range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66" y="71422"/>
            <a:ext cx="8229600" cy="1143000"/>
          </a:xfrm>
        </p:spPr>
        <p:txBody>
          <a:bodyPr/>
          <a:lstStyle/>
          <a:p>
            <a:r>
              <a:rPr lang="en-CA" dirty="0" smtClean="0"/>
              <a:t>Performance  </a:t>
            </a:r>
            <a:endParaRPr lang="en-US" dirty="0"/>
          </a:p>
        </p:txBody>
      </p:sp>
      <p:pic>
        <p:nvPicPr>
          <p:cNvPr id="8" name="Picture 7"/>
          <p:cNvPicPr>
            <a:picLocks noChangeAspect="1"/>
          </p:cNvPicPr>
          <p:nvPr/>
        </p:nvPicPr>
        <p:blipFill>
          <a:blip r:embed="rId2" cstate="print"/>
          <a:stretch>
            <a:fillRect/>
          </a:stretch>
        </p:blipFill>
        <p:spPr>
          <a:xfrm>
            <a:off x="3786182" y="1571612"/>
            <a:ext cx="5000660" cy="4071966"/>
          </a:xfrm>
          <a:prstGeom prst="rect">
            <a:avLst/>
          </a:prstGeom>
        </p:spPr>
      </p:pic>
      <p:sp>
        <p:nvSpPr>
          <p:cNvPr id="9" name="Content Placeholder 8"/>
          <p:cNvSpPr>
            <a:spLocks noGrp="1"/>
          </p:cNvSpPr>
          <p:nvPr>
            <p:ph idx="1"/>
          </p:nvPr>
        </p:nvSpPr>
        <p:spPr>
          <a:xfrm>
            <a:off x="357158" y="1785926"/>
            <a:ext cx="3357586" cy="4525963"/>
          </a:xfrm>
        </p:spPr>
        <p:txBody>
          <a:bodyPr>
            <a:noAutofit/>
          </a:bodyPr>
          <a:lstStyle/>
          <a:p>
            <a:r>
              <a:rPr lang="en-CA" sz="2000" dirty="0" smtClean="0"/>
              <a:t>Also validated in a PSAT simulation of the loaded acceleration. </a:t>
            </a:r>
          </a:p>
          <a:p>
            <a:r>
              <a:rPr lang="en-CA" sz="2000" dirty="0" smtClean="0"/>
              <a:t>Loaded acceleration provides insight into towing capacity, and performance under tow</a:t>
            </a:r>
          </a:p>
          <a:p>
            <a:r>
              <a:rPr lang="en-CA" sz="2000" dirty="0" smtClean="0"/>
              <a:t>3:1 ratio also keeps the design much simpler as opposed to a two stage reduction</a:t>
            </a:r>
            <a:endParaRPr lang="en-CA"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6"/>
            <a:ext cx="8229600" cy="1143000"/>
          </a:xfrm>
        </p:spPr>
        <p:txBody>
          <a:bodyPr/>
          <a:lstStyle/>
          <a:p>
            <a:r>
              <a:rPr lang="en-CA" dirty="0" smtClean="0"/>
              <a:t>Driver Interface</a:t>
            </a:r>
            <a:endParaRPr lang="en-US" dirty="0"/>
          </a:p>
        </p:txBody>
      </p:sp>
      <p:sp>
        <p:nvSpPr>
          <p:cNvPr id="3" name="Content Placeholder 2"/>
          <p:cNvSpPr>
            <a:spLocks noGrp="1"/>
          </p:cNvSpPr>
          <p:nvPr>
            <p:ph idx="1"/>
          </p:nvPr>
        </p:nvSpPr>
        <p:spPr/>
        <p:txBody>
          <a:bodyPr>
            <a:noAutofit/>
          </a:bodyPr>
          <a:lstStyle/>
          <a:p>
            <a:r>
              <a:rPr lang="en-CA" sz="2800" dirty="0" smtClean="0"/>
              <a:t>By programming the Curtis 1238 motor controller we were able to integrate different driving modes based on application.</a:t>
            </a:r>
          </a:p>
          <a:p>
            <a:pPr marL="914400" lvl="1" indent="-514350"/>
            <a:r>
              <a:rPr lang="en-CA" sz="2400" dirty="0" smtClean="0"/>
              <a:t>4 modes:</a:t>
            </a:r>
            <a:br>
              <a:rPr lang="en-CA" sz="2400" dirty="0" smtClean="0"/>
            </a:br>
            <a:r>
              <a:rPr lang="en-CA" sz="2400" dirty="0" smtClean="0"/>
              <a:t>- Range (long distance, most efficient) </a:t>
            </a:r>
            <a:br>
              <a:rPr lang="en-CA" sz="2400" dirty="0" smtClean="0"/>
            </a:br>
            <a:r>
              <a:rPr lang="en-CA" sz="2400" dirty="0" smtClean="0"/>
              <a:t>- Pull (for maximum towing needs)</a:t>
            </a:r>
            <a:br>
              <a:rPr lang="en-CA" sz="2400" dirty="0" smtClean="0"/>
            </a:br>
            <a:r>
              <a:rPr lang="en-CA" sz="2400" dirty="0" smtClean="0"/>
              <a:t>- Handling </a:t>
            </a:r>
            <a:br>
              <a:rPr lang="en-CA" sz="2400" dirty="0" smtClean="0"/>
            </a:br>
            <a:r>
              <a:rPr lang="en-CA" sz="2400" dirty="0" smtClean="0"/>
              <a:t>- Acceleration </a:t>
            </a:r>
          </a:p>
          <a:p>
            <a:pPr marL="514350" indent="-514350"/>
            <a:r>
              <a:rPr lang="en-CA" sz="2800" dirty="0" smtClean="0"/>
              <a:t>Also a CAN system which communicates between dash, battery pack (BMS), motor controller and to a user (via Bluetooth) was integrated</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1143000"/>
          </a:xfrm>
        </p:spPr>
        <p:txBody>
          <a:bodyPr/>
          <a:lstStyle/>
          <a:p>
            <a:r>
              <a:rPr lang="en-CA" dirty="0" smtClean="0"/>
              <a:t>Easy to Drive</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Easily understandable controls:</a:t>
            </a:r>
          </a:p>
          <a:p>
            <a:r>
              <a:rPr lang="en-US" dirty="0" smtClean="0"/>
              <a:t>Indicator lights to show state of battery pack and ground fault</a:t>
            </a:r>
          </a:p>
          <a:p>
            <a:r>
              <a:rPr lang="en-US" dirty="0" smtClean="0"/>
              <a:t>Displays, ignition sequence and cargo space same as IC sled.</a:t>
            </a:r>
          </a:p>
          <a:p>
            <a:r>
              <a:rPr lang="en-US" dirty="0" smtClean="0"/>
              <a:t>Weight distribution maintained from IC sled </a:t>
            </a:r>
          </a:p>
          <a:p>
            <a:pPr>
              <a:buNone/>
            </a:pPr>
            <a:r>
              <a:rPr lang="en-US" dirty="0" smtClean="0"/>
              <a:t>– familiar for beginner to advanced drivers </a:t>
            </a:r>
          </a:p>
          <a:p>
            <a:r>
              <a:rPr lang="en-CA" dirty="0" smtClean="0"/>
              <a:t>Comments from subjective handling judges validate that keeping the sled weight, and weight distribution, similar to the IC sled is very desirable.</a:t>
            </a:r>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noChangeArrowheads="1"/>
          </p:cNvPicPr>
          <p:nvPr/>
        </p:nvPicPr>
        <p:blipFill>
          <a:blip r:embed="rId2" cstate="print"/>
          <a:srcRect l="2302" t="3573" r="2173" b="1746"/>
          <a:stretch>
            <a:fillRect/>
          </a:stretch>
        </p:blipFill>
        <p:spPr bwMode="auto">
          <a:xfrm>
            <a:off x="3214646" y="1857364"/>
            <a:ext cx="5929354" cy="3786214"/>
          </a:xfrm>
          <a:prstGeom prst="rect">
            <a:avLst/>
          </a:prstGeom>
          <a:noFill/>
          <a:ln w="9525">
            <a:noFill/>
            <a:miter lim="800000"/>
            <a:headEnd/>
            <a:tailEnd/>
          </a:ln>
        </p:spPr>
      </p:pic>
      <p:sp>
        <p:nvSpPr>
          <p:cNvPr id="2" name="Title 1"/>
          <p:cNvSpPr>
            <a:spLocks noGrp="1"/>
          </p:cNvSpPr>
          <p:nvPr>
            <p:ph type="title"/>
          </p:nvPr>
        </p:nvSpPr>
        <p:spPr>
          <a:xfrm>
            <a:off x="557242" y="71414"/>
            <a:ext cx="8229600" cy="1143000"/>
          </a:xfrm>
        </p:spPr>
        <p:txBody>
          <a:bodyPr/>
          <a:lstStyle/>
          <a:p>
            <a:r>
              <a:rPr lang="en-US" dirty="0" smtClean="0"/>
              <a:t>Serviceability		</a:t>
            </a:r>
            <a:endParaRPr lang="en-US" dirty="0"/>
          </a:p>
        </p:txBody>
      </p:sp>
      <p:sp>
        <p:nvSpPr>
          <p:cNvPr id="3" name="Content Placeholder 2"/>
          <p:cNvSpPr>
            <a:spLocks noGrp="1"/>
          </p:cNvSpPr>
          <p:nvPr>
            <p:ph idx="1"/>
          </p:nvPr>
        </p:nvSpPr>
        <p:spPr>
          <a:xfrm>
            <a:off x="457200" y="1600200"/>
            <a:ext cx="3043230" cy="4525963"/>
          </a:xfrm>
        </p:spPr>
        <p:txBody>
          <a:bodyPr>
            <a:normAutofit/>
          </a:bodyPr>
          <a:lstStyle/>
          <a:p>
            <a:r>
              <a:rPr lang="en-US" sz="1800" dirty="0" smtClean="0"/>
              <a:t>Modular design leads to easy troubleshooting and maintenance</a:t>
            </a:r>
            <a:r>
              <a:rPr lang="en-US" sz="1800" dirty="0"/>
              <a:t>.</a:t>
            </a:r>
            <a:endParaRPr lang="en-US" sz="1800" dirty="0" smtClean="0"/>
          </a:p>
          <a:p>
            <a:r>
              <a:rPr lang="en-US" sz="1800" dirty="0" smtClean="0"/>
              <a:t>Electronics box, motor controller box, high voltage battery pack, low voltage enclosure.</a:t>
            </a:r>
          </a:p>
          <a:p>
            <a:r>
              <a:rPr lang="en-US" sz="1800" dirty="0" smtClean="0"/>
              <a:t>Whole boxes can be removed for service and maintenance.</a:t>
            </a:r>
          </a:p>
          <a:p>
            <a:r>
              <a:rPr lang="en-CA" sz="1800" dirty="0" smtClean="0"/>
              <a:t>Complicated electronic work can happen off-board of the snowmobile</a:t>
            </a:r>
            <a:endParaRPr lang="en-US" sz="1800" dirty="0" smtClean="0"/>
          </a:p>
          <a:p>
            <a:r>
              <a:rPr lang="en-US" sz="1800" dirty="0" smtClean="0"/>
              <a:t>Increases safety </a:t>
            </a:r>
            <a:endParaRPr lang="en-US" sz="1800" dirty="0"/>
          </a:p>
        </p:txBody>
      </p:sp>
      <p:sp>
        <p:nvSpPr>
          <p:cNvPr id="5" name="Rectangle 4"/>
          <p:cNvSpPr/>
          <p:nvPr/>
        </p:nvSpPr>
        <p:spPr>
          <a:xfrm>
            <a:off x="3286116" y="5357826"/>
            <a:ext cx="1285884"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Lo</a:t>
            </a:r>
            <a:endParaRPr lang="en-US" dirty="0"/>
          </a:p>
        </p:txBody>
      </p:sp>
      <p:sp>
        <p:nvSpPr>
          <p:cNvPr id="6" name="TextBox 5"/>
          <p:cNvSpPr txBox="1"/>
          <p:nvPr/>
        </p:nvSpPr>
        <p:spPr>
          <a:xfrm>
            <a:off x="3226335" y="5286388"/>
            <a:ext cx="1559979" cy="276999"/>
          </a:xfrm>
          <a:prstGeom prst="rect">
            <a:avLst/>
          </a:prstGeom>
          <a:noFill/>
        </p:spPr>
        <p:txBody>
          <a:bodyPr wrap="none" rtlCol="0">
            <a:spAutoFit/>
          </a:bodyPr>
          <a:lstStyle/>
          <a:p>
            <a:r>
              <a:rPr lang="en-CA" sz="1200" dirty="0" smtClean="0"/>
              <a:t>Low voltage container</a:t>
            </a:r>
            <a:endParaRPr lang="en-US"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22"/>
            <a:ext cx="8229600" cy="1143000"/>
          </a:xfrm>
        </p:spPr>
        <p:txBody>
          <a:bodyPr/>
          <a:lstStyle/>
          <a:p>
            <a:r>
              <a:rPr lang="en-CA" dirty="0" smtClean="0"/>
              <a:t>Durability</a:t>
            </a:r>
            <a:endParaRPr lang="en-US" dirty="0"/>
          </a:p>
        </p:txBody>
      </p:sp>
      <p:sp>
        <p:nvSpPr>
          <p:cNvPr id="3" name="Content Placeholder 2"/>
          <p:cNvSpPr>
            <a:spLocks noGrp="1"/>
          </p:cNvSpPr>
          <p:nvPr>
            <p:ph idx="1"/>
          </p:nvPr>
        </p:nvSpPr>
        <p:spPr/>
        <p:txBody>
          <a:bodyPr>
            <a:normAutofit/>
          </a:bodyPr>
          <a:lstStyle/>
          <a:p>
            <a:r>
              <a:rPr lang="en-US" sz="2400" dirty="0" smtClean="0"/>
              <a:t>Previous generation of LTC cells lasted 7 years</a:t>
            </a:r>
          </a:p>
          <a:p>
            <a:r>
              <a:rPr lang="en-US" sz="2400" dirty="0" smtClean="0"/>
              <a:t>Based on dynamometer testing the 7 year old cells were at 70% of their original capacity</a:t>
            </a:r>
          </a:p>
          <a:p>
            <a:r>
              <a:rPr lang="en-US" sz="2400" dirty="0" smtClean="0"/>
              <a:t>Slightly higher cost of LTC cells is justified due to their durability and reliability</a:t>
            </a:r>
          </a:p>
          <a:p>
            <a:endParaRPr lang="en-CA" sz="2400" dirty="0" smtClean="0"/>
          </a:p>
          <a:p>
            <a:r>
              <a:rPr lang="en-CA" sz="2400" dirty="0" smtClean="0"/>
              <a:t>Also reduces environmental impact – battery cells do not need to be disposed of or recycled as often</a:t>
            </a:r>
            <a:endParaRPr lang="en-US" sz="2400"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56" y="71422"/>
            <a:ext cx="8229600" cy="1143000"/>
          </a:xfrm>
        </p:spPr>
        <p:txBody>
          <a:bodyPr/>
          <a:lstStyle/>
          <a:p>
            <a:r>
              <a:rPr lang="en-CA" dirty="0" smtClean="0"/>
              <a:t>Low Environmental Impact</a:t>
            </a:r>
            <a:endParaRPr lang="en-US" dirty="0"/>
          </a:p>
        </p:txBody>
      </p:sp>
      <p:sp>
        <p:nvSpPr>
          <p:cNvPr id="3" name="Content Placeholder 2"/>
          <p:cNvSpPr>
            <a:spLocks noGrp="1"/>
          </p:cNvSpPr>
          <p:nvPr>
            <p:ph idx="1"/>
          </p:nvPr>
        </p:nvSpPr>
        <p:spPr>
          <a:xfrm>
            <a:off x="457200" y="1600200"/>
            <a:ext cx="3971924" cy="4525963"/>
          </a:xfrm>
        </p:spPr>
        <p:txBody>
          <a:bodyPr>
            <a:normAutofit fontScale="70000" lnSpcReduction="20000"/>
          </a:bodyPr>
          <a:lstStyle/>
          <a:p>
            <a:pPr>
              <a:buNone/>
            </a:pPr>
            <a:r>
              <a:rPr lang="en-US" b="1" dirty="0" smtClean="0"/>
              <a:t>Noise</a:t>
            </a:r>
          </a:p>
          <a:p>
            <a:pPr lvl="1"/>
            <a:endParaRPr lang="en-US" b="1" dirty="0" smtClean="0"/>
          </a:p>
          <a:p>
            <a:r>
              <a:rPr lang="en-US" sz="2900" dirty="0" smtClean="0"/>
              <a:t>Track and vibrating chassis components are the main sources of noise in electric sleds.</a:t>
            </a:r>
          </a:p>
          <a:p>
            <a:r>
              <a:rPr lang="en-US" sz="2900" dirty="0" smtClean="0"/>
              <a:t>Noise from track mitigated by sound absorbing and reflecting skirt that surrounds track.</a:t>
            </a:r>
          </a:p>
          <a:p>
            <a:r>
              <a:rPr lang="en-US" sz="2900" dirty="0" smtClean="0"/>
              <a:t>A studded track can be replaced with a quieter non-studded track without compromising towing capacity thanks to the elevated hitch design.</a:t>
            </a:r>
          </a:p>
          <a:p>
            <a:endParaRPr lang="en-US" dirty="0"/>
          </a:p>
        </p:txBody>
      </p:sp>
      <p:pic>
        <p:nvPicPr>
          <p:cNvPr id="4" name="Picture 3" descr="DSC_5979.JPG"/>
          <p:cNvPicPr>
            <a:picLocks noChangeAspect="1"/>
          </p:cNvPicPr>
          <p:nvPr/>
        </p:nvPicPr>
        <p:blipFill>
          <a:blip r:embed="rId2" cstate="print"/>
          <a:srcRect l="17969" t="1825" r="10156" b="20625"/>
          <a:stretch>
            <a:fillRect/>
          </a:stretch>
        </p:blipFill>
        <p:spPr>
          <a:xfrm>
            <a:off x="4714876" y="2500306"/>
            <a:ext cx="3786214" cy="271619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596" y="-71454"/>
            <a:ext cx="8229600" cy="1143000"/>
          </a:xfrm>
        </p:spPr>
        <p:txBody>
          <a:bodyPr/>
          <a:lstStyle/>
          <a:p>
            <a:r>
              <a:rPr lang="en-CA" dirty="0" smtClean="0"/>
              <a:t>Sound Skirt</a:t>
            </a:r>
            <a:endParaRPr lang="en-US" dirty="0"/>
          </a:p>
        </p:txBody>
      </p:sp>
      <p:sp>
        <p:nvSpPr>
          <p:cNvPr id="5" name="Content Placeholder 4"/>
          <p:cNvSpPr>
            <a:spLocks noGrp="1"/>
          </p:cNvSpPr>
          <p:nvPr>
            <p:ph idx="1"/>
          </p:nvPr>
        </p:nvSpPr>
        <p:spPr>
          <a:xfrm>
            <a:off x="457200" y="1600200"/>
            <a:ext cx="8229600" cy="4686320"/>
          </a:xfrm>
        </p:spPr>
        <p:txBody>
          <a:bodyPr>
            <a:normAutofit/>
          </a:bodyPr>
          <a:lstStyle/>
          <a:p>
            <a:r>
              <a:rPr lang="en-CA" sz="2200" dirty="0" smtClean="0"/>
              <a:t>Three layers :</a:t>
            </a:r>
          </a:p>
          <a:p>
            <a:pPr lvl="1"/>
            <a:r>
              <a:rPr lang="en-CA" sz="1900" dirty="0" smtClean="0"/>
              <a:t>Gore-Tex: sound absorbing, also tear proof and waterproof</a:t>
            </a:r>
          </a:p>
          <a:p>
            <a:pPr lvl="1"/>
            <a:r>
              <a:rPr lang="en-CA" sz="1900" dirty="0" smtClean="0"/>
              <a:t>Wood flour: sound dissipating, particulate matter dissipates sound energy, also light weight</a:t>
            </a:r>
          </a:p>
          <a:p>
            <a:pPr lvl="1"/>
            <a:r>
              <a:rPr lang="en-CA" sz="1900" dirty="0" smtClean="0"/>
              <a:t>Vinyl: Sound reflective, meant to reflect sound not already absorbed or dissipated by first layers, rated for snowmobile use to -40° F. </a:t>
            </a:r>
          </a:p>
          <a:p>
            <a:r>
              <a:rPr lang="en-CA" sz="2200" dirty="0" smtClean="0"/>
              <a:t>Particularly targets frequencies between 500-8000Hz, identified emitted frequencies from a snowmobile in the 125-8000Hz range.  Sacrifice made in targeting lower frequencies due to weight restriction. </a:t>
            </a:r>
          </a:p>
          <a:p>
            <a:r>
              <a:rPr lang="en-CA" sz="2200" dirty="0" smtClean="0"/>
              <a:t>Innovative idea about the skirt is that it is easily adjustable or removable with no tools, can be adjusted for snow conditions, driver weight, or if there is no need to run quietly. </a:t>
            </a:r>
          </a:p>
          <a:p>
            <a:endParaRPr lang="en-CA" dirty="0" smtClean="0"/>
          </a:p>
          <a:p>
            <a:pPr lvl="1"/>
            <a:endParaRPr lang="en-C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596" y="0"/>
            <a:ext cx="8229600" cy="1143000"/>
          </a:xfrm>
        </p:spPr>
        <p:txBody>
          <a:bodyPr/>
          <a:lstStyle/>
          <a:p>
            <a:r>
              <a:rPr lang="en-CA" dirty="0" smtClean="0"/>
              <a:t>Conclusion</a:t>
            </a:r>
            <a:endParaRPr lang="en-US" dirty="0"/>
          </a:p>
        </p:txBody>
      </p:sp>
      <p:sp>
        <p:nvSpPr>
          <p:cNvPr id="5" name="Content Placeholder 4"/>
          <p:cNvSpPr>
            <a:spLocks noGrp="1"/>
          </p:cNvSpPr>
          <p:nvPr>
            <p:ph idx="1"/>
          </p:nvPr>
        </p:nvSpPr>
        <p:spPr/>
        <p:txBody>
          <a:bodyPr>
            <a:normAutofit fontScale="70000" lnSpcReduction="20000"/>
          </a:bodyPr>
          <a:lstStyle/>
          <a:p>
            <a:endParaRPr lang="en-US" dirty="0"/>
          </a:p>
          <a:p>
            <a:r>
              <a:rPr lang="en-CA" dirty="0"/>
              <a:t>Chassis: light weight, comfortable &amp; affordable</a:t>
            </a:r>
          </a:p>
          <a:p>
            <a:r>
              <a:rPr lang="en-CA" dirty="0" smtClean="0"/>
              <a:t>Range</a:t>
            </a:r>
            <a:r>
              <a:rPr lang="en-CA" dirty="0"/>
              <a:t>: 10+ miles, reliable energy accumulator</a:t>
            </a:r>
          </a:p>
          <a:p>
            <a:r>
              <a:rPr lang="en-CA" dirty="0" smtClean="0"/>
              <a:t>Performance</a:t>
            </a:r>
            <a:r>
              <a:rPr lang="en-CA" dirty="0"/>
              <a:t>: low cost, simple and powerful </a:t>
            </a:r>
            <a:r>
              <a:rPr lang="en-CA" dirty="0" smtClean="0"/>
              <a:t>powertrain</a:t>
            </a:r>
          </a:p>
          <a:p>
            <a:r>
              <a:rPr lang="en-CA" dirty="0" smtClean="0"/>
              <a:t>New features such as sound skirt, performance selection switch and new body sled wrap.</a:t>
            </a:r>
          </a:p>
          <a:p>
            <a:r>
              <a:rPr lang="en-CA" dirty="0" smtClean="0"/>
              <a:t>Improved dashboard with CAN and Bluetooth communication abilities. </a:t>
            </a:r>
            <a:endParaRPr lang="en-CA" dirty="0"/>
          </a:p>
          <a:p>
            <a:r>
              <a:rPr lang="en-US" dirty="0" smtClean="0"/>
              <a:t>Affordable</a:t>
            </a:r>
            <a:r>
              <a:rPr lang="en-US" dirty="0"/>
              <a:t>: approx. $</a:t>
            </a:r>
            <a:r>
              <a:rPr lang="en-US" dirty="0" smtClean="0"/>
              <a:t>16,000 </a:t>
            </a:r>
            <a:r>
              <a:rPr lang="en-US" dirty="0"/>
              <a:t>MSRP</a:t>
            </a:r>
          </a:p>
          <a:p>
            <a:r>
              <a:rPr lang="en-CA" dirty="0" smtClean="0"/>
              <a:t>Serviceability</a:t>
            </a:r>
            <a:r>
              <a:rPr lang="en-CA" dirty="0"/>
              <a:t>: modular and simple design, spares readily available</a:t>
            </a:r>
          </a:p>
          <a:p>
            <a:r>
              <a:rPr lang="en-CA" dirty="0" smtClean="0"/>
              <a:t>Ergonomics </a:t>
            </a:r>
            <a:r>
              <a:rPr lang="en-CA" dirty="0"/>
              <a:t>&amp; User friendliness : minimum modifications during electrical conversion and performs similar to the stock sled</a:t>
            </a:r>
          </a:p>
          <a:p>
            <a:r>
              <a:rPr lang="en-US" dirty="0" smtClean="0"/>
              <a:t>Low </a:t>
            </a:r>
            <a:r>
              <a:rPr lang="en-US" dirty="0"/>
              <a:t>environmental impact: zero emissions &amp; quiet operation</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Sam\Desktop\Electric Racing\SNOWMOBILE\400385_10151713932533417_401204998_n.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8496" r="-6665"/>
          <a:stretch/>
        </p:blipFill>
        <p:spPr bwMode="auto">
          <a:xfrm>
            <a:off x="-180528" y="-27384"/>
            <a:ext cx="10081120" cy="724542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itle 5"/>
          <p:cNvSpPr>
            <a:spLocks noGrp="1"/>
          </p:cNvSpPr>
          <p:nvPr>
            <p:ph type="title"/>
          </p:nvPr>
        </p:nvSpPr>
        <p:spPr>
          <a:xfrm>
            <a:off x="428596" y="0"/>
            <a:ext cx="8229600" cy="1143000"/>
          </a:xfrm>
        </p:spPr>
        <p:txBody>
          <a:bodyPr/>
          <a:lstStyle/>
          <a:p>
            <a:r>
              <a:rPr lang="en-CA" dirty="0" smtClean="0"/>
              <a:t>Questions?</a:t>
            </a:r>
            <a:endParaRPr lang="en-US" dirty="0"/>
          </a:p>
        </p:txBody>
      </p:sp>
      <p:sp>
        <p:nvSpPr>
          <p:cNvPr id="9" name="Content Placeholder 8"/>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66" y="-16"/>
            <a:ext cx="8229600" cy="1143000"/>
          </a:xfrm>
        </p:spPr>
        <p:txBody>
          <a:bodyPr/>
          <a:lstStyle/>
          <a:p>
            <a:r>
              <a:rPr lang="en-CA" dirty="0" smtClean="0"/>
              <a:t>Design Criteria</a:t>
            </a:r>
            <a:endParaRPr lang="en-US" dirty="0"/>
          </a:p>
        </p:txBody>
      </p:sp>
      <p:sp>
        <p:nvSpPr>
          <p:cNvPr id="3" name="Content Placeholder 2"/>
          <p:cNvSpPr>
            <a:spLocks noGrp="1"/>
          </p:cNvSpPr>
          <p:nvPr>
            <p:ph idx="1"/>
          </p:nvPr>
        </p:nvSpPr>
        <p:spPr>
          <a:xfrm>
            <a:off x="428596" y="1285860"/>
            <a:ext cx="4214842" cy="5214974"/>
          </a:xfrm>
        </p:spPr>
        <p:txBody>
          <a:bodyPr>
            <a:normAutofit fontScale="85000" lnSpcReduction="20000"/>
          </a:bodyPr>
          <a:lstStyle/>
          <a:p>
            <a:r>
              <a:rPr lang="en-CA" dirty="0" smtClean="0"/>
              <a:t>Operator concerns:</a:t>
            </a:r>
          </a:p>
          <a:p>
            <a:pPr lvl="1"/>
            <a:r>
              <a:rPr lang="en-CA" dirty="0" smtClean="0"/>
              <a:t>Sufficient range</a:t>
            </a:r>
          </a:p>
          <a:p>
            <a:pPr lvl="1"/>
            <a:r>
              <a:rPr lang="en-CA" dirty="0" smtClean="0"/>
              <a:t>Towing ability</a:t>
            </a:r>
          </a:p>
          <a:p>
            <a:pPr lvl="1"/>
            <a:r>
              <a:rPr lang="en-CA" dirty="0" smtClean="0"/>
              <a:t>Power and performance</a:t>
            </a:r>
          </a:p>
          <a:p>
            <a:pPr lvl="1"/>
            <a:r>
              <a:rPr lang="en-CA" dirty="0" smtClean="0"/>
              <a:t>Excellent driver interface</a:t>
            </a:r>
          </a:p>
          <a:p>
            <a:r>
              <a:rPr lang="en-CA" dirty="0" smtClean="0"/>
              <a:t>Outfitter/Maintenance concerns:</a:t>
            </a:r>
          </a:p>
          <a:p>
            <a:pPr lvl="1"/>
            <a:r>
              <a:rPr lang="en-CA" dirty="0" smtClean="0"/>
              <a:t>Low cost</a:t>
            </a:r>
          </a:p>
          <a:p>
            <a:pPr lvl="1"/>
            <a:r>
              <a:rPr lang="en-CA" dirty="0" smtClean="0"/>
              <a:t>Serviceable </a:t>
            </a:r>
          </a:p>
          <a:p>
            <a:pPr lvl="1"/>
            <a:r>
              <a:rPr lang="en-CA" dirty="0" smtClean="0"/>
              <a:t>Durable</a:t>
            </a:r>
          </a:p>
          <a:p>
            <a:pPr lvl="1"/>
            <a:r>
              <a:rPr lang="en-CA" dirty="0" smtClean="0"/>
              <a:t>Easy to drive</a:t>
            </a:r>
          </a:p>
          <a:p>
            <a:r>
              <a:rPr lang="en-CA" dirty="0" smtClean="0"/>
              <a:t>Environmental concerns:</a:t>
            </a:r>
          </a:p>
          <a:p>
            <a:pPr lvl="1"/>
            <a:r>
              <a:rPr lang="en-CA" dirty="0" smtClean="0"/>
              <a:t>Quiet</a:t>
            </a:r>
          </a:p>
        </p:txBody>
      </p:sp>
      <p:pic>
        <p:nvPicPr>
          <p:cNvPr id="5" name="Picture 4" descr="578492_10200876646908511_94154931_n.jpg"/>
          <p:cNvPicPr>
            <a:picLocks noChangeAspect="1"/>
          </p:cNvPicPr>
          <p:nvPr/>
        </p:nvPicPr>
        <p:blipFill>
          <a:blip r:embed="rId2" cstate="print"/>
          <a:srcRect l="9375" t="19791" r="39062" b="-1042"/>
          <a:stretch>
            <a:fillRect/>
          </a:stretch>
        </p:blipFill>
        <p:spPr>
          <a:xfrm>
            <a:off x="4500562" y="1214446"/>
            <a:ext cx="4714908" cy="571501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n-CA" dirty="0" smtClean="0"/>
              <a:t>Chassis Selection</a:t>
            </a:r>
            <a:endParaRPr lang="en-US" dirty="0"/>
          </a:p>
        </p:txBody>
      </p:sp>
      <p:sp>
        <p:nvSpPr>
          <p:cNvPr id="3" name="Content Placeholder 2"/>
          <p:cNvSpPr>
            <a:spLocks noGrp="1"/>
          </p:cNvSpPr>
          <p:nvPr>
            <p:ph idx="1"/>
          </p:nvPr>
        </p:nvSpPr>
        <p:spPr>
          <a:xfrm>
            <a:off x="428596" y="1357298"/>
            <a:ext cx="8229600" cy="5143536"/>
          </a:xfrm>
        </p:spPr>
        <p:txBody>
          <a:bodyPr/>
          <a:lstStyle/>
          <a:p>
            <a:pPr>
              <a:buNone/>
            </a:pPr>
            <a:r>
              <a:rPr lang="en-CA" sz="2400" dirty="0" smtClean="0"/>
              <a:t>Compared four types of snowmobiles from BRP:</a:t>
            </a:r>
          </a:p>
          <a:p>
            <a:pPr>
              <a:buNone/>
            </a:pPr>
            <a:endParaRPr lang="en-CA" sz="2400" dirty="0"/>
          </a:p>
          <a:p>
            <a:pPr>
              <a:buNone/>
            </a:pPr>
            <a:endParaRPr lang="en-CA" sz="2400" dirty="0" smtClean="0"/>
          </a:p>
          <a:p>
            <a:pPr>
              <a:buNone/>
            </a:pPr>
            <a:endParaRPr lang="en-CA" sz="2400" dirty="0"/>
          </a:p>
          <a:p>
            <a:pPr>
              <a:buNone/>
            </a:pPr>
            <a:endParaRPr lang="en-CA" sz="2400" dirty="0" smtClean="0"/>
          </a:p>
          <a:p>
            <a:pPr>
              <a:buNone/>
            </a:pPr>
            <a:endParaRPr lang="en-CA" sz="2400" dirty="0"/>
          </a:p>
          <a:p>
            <a:pPr>
              <a:buNone/>
            </a:pPr>
            <a:endParaRPr lang="en-CA" sz="2400" dirty="0" smtClean="0"/>
          </a:p>
          <a:p>
            <a:pPr>
              <a:buNone/>
            </a:pPr>
            <a:endParaRPr lang="en-CA" sz="2400" dirty="0"/>
          </a:p>
          <a:p>
            <a:pPr>
              <a:buNone/>
            </a:pPr>
            <a:r>
              <a:rPr lang="en-CA" sz="2400" dirty="0" smtClean="0"/>
              <a:t>Ski Doo MXZ 550F meets our requirements best</a:t>
            </a:r>
          </a:p>
          <a:p>
            <a:pPr lvl="1"/>
            <a:r>
              <a:rPr lang="en-CA" sz="2000" dirty="0" smtClean="0"/>
              <a:t>Short track is more efficient 	   Sufficient range</a:t>
            </a:r>
          </a:p>
          <a:p>
            <a:pPr lvl="1"/>
            <a:r>
              <a:rPr lang="en-CA" sz="2000" dirty="0" smtClean="0"/>
              <a:t>Light weight 			   Higher performance</a:t>
            </a:r>
          </a:p>
          <a:p>
            <a:pPr lvl="1"/>
            <a:r>
              <a:rPr lang="en-CA" sz="2000" dirty="0" smtClean="0"/>
              <a:t>Low cost				   Affordable</a:t>
            </a:r>
          </a:p>
          <a:p>
            <a:pPr>
              <a:buNone/>
            </a:pPr>
            <a:endParaRPr lang="en-US" dirty="0"/>
          </a:p>
        </p:txBody>
      </p:sp>
      <p:graphicFrame>
        <p:nvGraphicFramePr>
          <p:cNvPr id="4" name="Table 3"/>
          <p:cNvGraphicFramePr>
            <a:graphicFrameLocks noGrp="1"/>
          </p:cNvGraphicFramePr>
          <p:nvPr/>
        </p:nvGraphicFramePr>
        <p:xfrm>
          <a:off x="571472" y="1857364"/>
          <a:ext cx="6428750" cy="2714641"/>
        </p:xfrm>
        <a:graphic>
          <a:graphicData uri="http://schemas.openxmlformats.org/drawingml/2006/table">
            <a:tbl>
              <a:tblPr/>
              <a:tblGrid>
                <a:gridCol w="1878382"/>
                <a:gridCol w="1269921"/>
                <a:gridCol w="764770"/>
                <a:gridCol w="1137092"/>
                <a:gridCol w="1378585"/>
              </a:tblGrid>
              <a:tr h="206720">
                <a:tc>
                  <a:txBody>
                    <a:bodyPr/>
                    <a:lstStyle/>
                    <a:p>
                      <a:pPr>
                        <a:lnSpc>
                          <a:spcPct val="115000"/>
                        </a:lnSpc>
                        <a:spcAft>
                          <a:spcPts val="0"/>
                        </a:spcAft>
                      </a:pPr>
                      <a:endParaRPr lang="en-US" sz="1100" dirty="0">
                        <a:solidFill>
                          <a:srgbClr val="000000"/>
                        </a:solidFill>
                        <a:latin typeface="Calibri"/>
                        <a:ea typeface="Calibri"/>
                        <a:cs typeface="Times New Roman"/>
                      </a:endParaRPr>
                    </a:p>
                  </a:txBody>
                  <a:tcPr marL="68580" marR="68580" marT="0" marB="0">
                    <a:lnL>
                      <a:noFill/>
                    </a:lnL>
                    <a:lnR>
                      <a:noFill/>
                    </a:lnR>
                    <a:lnT>
                      <a:noFill/>
                    </a:lnT>
                    <a:lnB w="38100" cap="flat" cmpd="sng" algn="ctr">
                      <a:solidFill>
                        <a:srgbClr val="4BACC6"/>
                      </a:solidFill>
                      <a:prstDash val="solid"/>
                      <a:round/>
                      <a:headEnd type="none" w="med" len="med"/>
                      <a:tailEnd type="none" w="med" len="med"/>
                    </a:lnB>
                    <a:solidFill>
                      <a:srgbClr val="FFFFFF"/>
                    </a:solidFill>
                  </a:tcPr>
                </a:tc>
                <a:tc>
                  <a:txBody>
                    <a:bodyPr/>
                    <a:lstStyle/>
                    <a:p>
                      <a:endParaRPr lang="en-US" sz="1100">
                        <a:solidFill>
                          <a:srgbClr val="000000"/>
                        </a:solidFill>
                        <a:latin typeface="Cambria"/>
                        <a:ea typeface="Times New Roman"/>
                        <a:cs typeface="Times New Roman"/>
                      </a:endParaRPr>
                    </a:p>
                  </a:txBody>
                  <a:tcPr marL="68580" marR="68580" marT="0" marB="0">
                    <a:lnL>
                      <a:noFill/>
                    </a:lnL>
                    <a:lnR>
                      <a:noFill/>
                    </a:lnR>
                    <a:lnT>
                      <a:noFill/>
                    </a:lnT>
                    <a:lnB w="38100" cap="flat" cmpd="sng" algn="ctr">
                      <a:solidFill>
                        <a:srgbClr val="4BACC6"/>
                      </a:solidFill>
                      <a:prstDash val="solid"/>
                      <a:round/>
                      <a:headEnd type="none" w="med" len="med"/>
                      <a:tailEnd type="none" w="med" len="med"/>
                    </a:lnB>
                    <a:solidFill>
                      <a:srgbClr val="FFFFFF"/>
                    </a:solidFill>
                  </a:tcPr>
                </a:tc>
                <a:tc>
                  <a:txBody>
                    <a:bodyPr/>
                    <a:lstStyle/>
                    <a:p>
                      <a:endParaRPr lang="en-US" sz="1100">
                        <a:solidFill>
                          <a:srgbClr val="000000"/>
                        </a:solidFill>
                        <a:latin typeface="Cambria"/>
                        <a:ea typeface="Times New Roman"/>
                        <a:cs typeface="Times New Roman"/>
                      </a:endParaRPr>
                    </a:p>
                  </a:txBody>
                  <a:tcPr marL="68580" marR="68580" marT="0" marB="0">
                    <a:lnL>
                      <a:noFill/>
                    </a:lnL>
                    <a:lnR>
                      <a:noFill/>
                    </a:lnR>
                    <a:lnT>
                      <a:noFill/>
                    </a:lnT>
                    <a:lnB w="38100" cap="flat" cmpd="sng" algn="ctr">
                      <a:solidFill>
                        <a:srgbClr val="4BACC6"/>
                      </a:solidFill>
                      <a:prstDash val="solid"/>
                      <a:round/>
                      <a:headEnd type="none" w="med" len="med"/>
                      <a:tailEnd type="none" w="med" len="med"/>
                    </a:lnB>
                    <a:solidFill>
                      <a:srgbClr val="FFFFFF"/>
                    </a:solidFill>
                  </a:tcPr>
                </a:tc>
                <a:tc>
                  <a:txBody>
                    <a:bodyPr/>
                    <a:lstStyle/>
                    <a:p>
                      <a:endParaRPr lang="en-US" sz="1100">
                        <a:solidFill>
                          <a:srgbClr val="000000"/>
                        </a:solidFill>
                        <a:latin typeface="Cambria"/>
                        <a:ea typeface="Times New Roman"/>
                        <a:cs typeface="Times New Roman"/>
                      </a:endParaRPr>
                    </a:p>
                  </a:txBody>
                  <a:tcPr marL="68580" marR="68580" marT="0" marB="0">
                    <a:lnL>
                      <a:noFill/>
                    </a:lnL>
                    <a:lnR>
                      <a:noFill/>
                    </a:lnR>
                    <a:lnT>
                      <a:noFill/>
                    </a:lnT>
                    <a:lnB w="38100" cap="flat" cmpd="sng" algn="ctr">
                      <a:solidFill>
                        <a:srgbClr val="4BACC6"/>
                      </a:solidFill>
                      <a:prstDash val="solid"/>
                      <a:round/>
                      <a:headEnd type="none" w="med" len="med"/>
                      <a:tailEnd type="none" w="med" len="med"/>
                    </a:lnB>
                    <a:solidFill>
                      <a:srgbClr val="FFFFFF"/>
                    </a:solidFill>
                  </a:tcPr>
                </a:tc>
                <a:tc>
                  <a:txBody>
                    <a:bodyPr/>
                    <a:lstStyle/>
                    <a:p>
                      <a:endParaRPr lang="en-US" sz="1100">
                        <a:solidFill>
                          <a:srgbClr val="000000"/>
                        </a:solidFill>
                        <a:latin typeface="Cambria"/>
                        <a:ea typeface="Times New Roman"/>
                        <a:cs typeface="Times New Roman"/>
                      </a:endParaRPr>
                    </a:p>
                  </a:txBody>
                  <a:tcPr marL="68580" marR="68580" marT="0" marB="0">
                    <a:lnL>
                      <a:noFill/>
                    </a:lnL>
                    <a:lnR>
                      <a:noFill/>
                    </a:lnR>
                    <a:lnT>
                      <a:noFill/>
                    </a:lnT>
                    <a:lnB w="38100" cap="flat" cmpd="sng" algn="ctr">
                      <a:solidFill>
                        <a:srgbClr val="4BACC6"/>
                      </a:solidFill>
                      <a:prstDash val="solid"/>
                      <a:round/>
                      <a:headEnd type="none" w="med" len="med"/>
                      <a:tailEnd type="none" w="med" len="med"/>
                    </a:lnB>
                    <a:solidFill>
                      <a:srgbClr val="FFFFFF"/>
                    </a:solidFill>
                  </a:tcPr>
                </a:tc>
              </a:tr>
              <a:tr h="209200">
                <a:tc>
                  <a:txBody>
                    <a:bodyPr/>
                    <a:lstStyle/>
                    <a:p>
                      <a:endParaRPr lang="en-US" sz="1100">
                        <a:solidFill>
                          <a:srgbClr val="000000"/>
                        </a:solidFill>
                        <a:latin typeface="Cambria"/>
                        <a:ea typeface="Times New Roman"/>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38100" cap="flat" cmpd="sng" algn="ctr">
                      <a:solidFill>
                        <a:srgbClr val="4BACC6"/>
                      </a:solidFill>
                      <a:prstDash val="solid"/>
                      <a:round/>
                      <a:headEnd type="none" w="med" len="med"/>
                      <a:tailEnd type="none" w="med" len="med"/>
                    </a:lnT>
                    <a:lnB>
                      <a:noFill/>
                    </a:lnB>
                    <a:solidFill>
                      <a:srgbClr val="FFFFFF"/>
                    </a:solidFill>
                  </a:tcPr>
                </a:tc>
                <a:tc>
                  <a:txBody>
                    <a:bodyPr/>
                    <a:lstStyle/>
                    <a:p>
                      <a:pPr>
                        <a:lnSpc>
                          <a:spcPct val="115000"/>
                        </a:lnSpc>
                        <a:spcAft>
                          <a:spcPts val="0"/>
                        </a:spcAft>
                      </a:pPr>
                      <a:r>
                        <a:rPr lang="en-US" sz="1100" b="1">
                          <a:solidFill>
                            <a:srgbClr val="000000"/>
                          </a:solidFill>
                          <a:latin typeface="Calibri"/>
                          <a:ea typeface="Times New Roman"/>
                          <a:cs typeface="Times New Roman"/>
                        </a:rPr>
                        <a:t>Sled</a:t>
                      </a:r>
                      <a:endParaRPr lang="en-US" sz="1100">
                        <a:solidFill>
                          <a:srgbClr val="000000"/>
                        </a:solidFill>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38100" cap="flat" cmpd="sng" algn="ctr">
                      <a:solidFill>
                        <a:srgbClr val="4BACC6"/>
                      </a:solidFill>
                      <a:prstDash val="solid"/>
                      <a:round/>
                      <a:headEnd type="none" w="med" len="med"/>
                      <a:tailEnd type="none" w="med" len="med"/>
                    </a:lnT>
                    <a:lnB>
                      <a:noFill/>
                    </a:lnB>
                    <a:solidFill>
                      <a:srgbClr val="D2EAF1"/>
                    </a:solidFill>
                  </a:tcPr>
                </a:tc>
                <a:tc>
                  <a:txBody>
                    <a:bodyPr/>
                    <a:lstStyle/>
                    <a:p>
                      <a:endParaRPr lang="en-US" sz="1100">
                        <a:solidFill>
                          <a:srgbClr val="000000"/>
                        </a:solidFill>
                        <a:latin typeface="Cambria"/>
                        <a:ea typeface="Times New Roman"/>
                        <a:cs typeface="Times New Roman"/>
                      </a:endParaRPr>
                    </a:p>
                  </a:txBody>
                  <a:tcPr marL="68580" marR="68580" marT="0" marB="0">
                    <a:lnL>
                      <a:noFill/>
                    </a:lnL>
                    <a:lnR>
                      <a:noFill/>
                    </a:lnR>
                    <a:lnT w="38100" cap="flat" cmpd="sng" algn="ctr">
                      <a:solidFill>
                        <a:srgbClr val="4BACC6"/>
                      </a:solidFill>
                      <a:prstDash val="solid"/>
                      <a:round/>
                      <a:headEnd type="none" w="med" len="med"/>
                      <a:tailEnd type="none" w="med" len="med"/>
                    </a:lnT>
                    <a:lnB>
                      <a:noFill/>
                    </a:lnB>
                    <a:solidFill>
                      <a:srgbClr val="D2EAF1"/>
                    </a:solidFill>
                  </a:tcPr>
                </a:tc>
                <a:tc>
                  <a:txBody>
                    <a:bodyPr/>
                    <a:lstStyle/>
                    <a:p>
                      <a:endParaRPr lang="en-US" sz="1100" dirty="0">
                        <a:solidFill>
                          <a:srgbClr val="000000"/>
                        </a:solidFill>
                        <a:latin typeface="Cambria"/>
                        <a:ea typeface="Times New Roman"/>
                        <a:cs typeface="Times New Roman"/>
                      </a:endParaRPr>
                    </a:p>
                  </a:txBody>
                  <a:tcPr marL="68580" marR="68580" marT="0" marB="0">
                    <a:lnL>
                      <a:noFill/>
                    </a:lnL>
                    <a:lnR>
                      <a:noFill/>
                    </a:lnR>
                    <a:lnT w="38100" cap="flat" cmpd="sng" algn="ctr">
                      <a:solidFill>
                        <a:srgbClr val="4BACC6"/>
                      </a:solidFill>
                      <a:prstDash val="solid"/>
                      <a:round/>
                      <a:headEnd type="none" w="med" len="med"/>
                      <a:tailEnd type="none" w="med" len="med"/>
                    </a:lnT>
                    <a:lnB>
                      <a:noFill/>
                    </a:lnB>
                    <a:solidFill>
                      <a:srgbClr val="D2EAF1"/>
                    </a:solidFill>
                  </a:tcPr>
                </a:tc>
                <a:tc>
                  <a:txBody>
                    <a:bodyPr/>
                    <a:lstStyle/>
                    <a:p>
                      <a:endParaRPr lang="en-US" sz="1100">
                        <a:solidFill>
                          <a:srgbClr val="000000"/>
                        </a:solidFill>
                        <a:latin typeface="Cambria"/>
                        <a:ea typeface="Times New Roman"/>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38100" cap="flat" cmpd="sng" algn="ctr">
                      <a:solidFill>
                        <a:srgbClr val="4BACC6"/>
                      </a:solidFill>
                      <a:prstDash val="solid"/>
                      <a:round/>
                      <a:headEnd type="none" w="med" len="med"/>
                      <a:tailEnd type="none" w="med" len="med"/>
                    </a:lnT>
                    <a:lnB>
                      <a:noFill/>
                    </a:lnB>
                    <a:solidFill>
                      <a:srgbClr val="D2EAF1"/>
                    </a:solidFill>
                  </a:tcPr>
                </a:tc>
              </a:tr>
              <a:tr h="418401">
                <a:tc>
                  <a:txBody>
                    <a:bodyPr/>
                    <a:lstStyle/>
                    <a:p>
                      <a:pPr>
                        <a:lnSpc>
                          <a:spcPct val="115000"/>
                        </a:lnSpc>
                        <a:spcAft>
                          <a:spcPts val="0"/>
                        </a:spcAft>
                      </a:pPr>
                      <a:r>
                        <a:rPr lang="en-US" sz="1100" b="1">
                          <a:solidFill>
                            <a:srgbClr val="000000"/>
                          </a:solidFill>
                          <a:latin typeface="Calibri"/>
                          <a:ea typeface="Times New Roman"/>
                          <a:cs typeface="Times New Roman"/>
                        </a:rPr>
                        <a:t>Quality (weight)</a:t>
                      </a:r>
                      <a:endParaRPr lang="en-US" sz="1100">
                        <a:solidFill>
                          <a:srgbClr val="000000"/>
                        </a:solidFill>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a:noFill/>
                    </a:lnT>
                    <a:lnB>
                      <a:noFill/>
                    </a:lnB>
                    <a:solidFill>
                      <a:srgbClr val="FFFFFF"/>
                    </a:solidFill>
                  </a:tcPr>
                </a:tc>
                <a:tc>
                  <a:txBody>
                    <a:bodyPr/>
                    <a:lstStyle/>
                    <a:p>
                      <a:pPr>
                        <a:lnSpc>
                          <a:spcPct val="115000"/>
                        </a:lnSpc>
                        <a:spcAft>
                          <a:spcPts val="0"/>
                        </a:spcAft>
                      </a:pPr>
                      <a:r>
                        <a:rPr lang="en-US" sz="1100">
                          <a:solidFill>
                            <a:srgbClr val="000000"/>
                          </a:solidFill>
                          <a:latin typeface="Calibri"/>
                          <a:ea typeface="Times New Roman"/>
                          <a:cs typeface="Times New Roman"/>
                        </a:rPr>
                        <a:t>Tundra Sport 550F (Baseline)</a:t>
                      </a:r>
                      <a:endParaRPr lang="en-US" sz="1100">
                        <a:solidFill>
                          <a:srgbClr val="000000"/>
                        </a:solidFill>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a:noFill/>
                    </a:lnT>
                    <a:lnB>
                      <a:noFill/>
                    </a:lnB>
                  </a:tcPr>
                </a:tc>
                <a:tc>
                  <a:txBody>
                    <a:bodyPr/>
                    <a:lstStyle/>
                    <a:p>
                      <a:pPr>
                        <a:lnSpc>
                          <a:spcPct val="115000"/>
                        </a:lnSpc>
                        <a:spcAft>
                          <a:spcPts val="0"/>
                        </a:spcAft>
                      </a:pPr>
                      <a:r>
                        <a:rPr lang="en-US" sz="1100">
                          <a:solidFill>
                            <a:srgbClr val="000000"/>
                          </a:solidFill>
                          <a:latin typeface="Calibri"/>
                          <a:ea typeface="Times New Roman"/>
                          <a:cs typeface="Times New Roman"/>
                        </a:rPr>
                        <a:t>MXZ 550F</a:t>
                      </a:r>
                      <a:endParaRPr lang="en-U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dirty="0">
                          <a:solidFill>
                            <a:srgbClr val="000000"/>
                          </a:solidFill>
                          <a:latin typeface="Calibri"/>
                          <a:ea typeface="Times New Roman"/>
                          <a:cs typeface="Times New Roman"/>
                        </a:rPr>
                        <a:t>Expedition Sport 550F</a:t>
                      </a:r>
                      <a:endParaRPr lang="en-US" sz="1100" dirty="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100">
                          <a:solidFill>
                            <a:srgbClr val="000000"/>
                          </a:solidFill>
                          <a:latin typeface="Calibri"/>
                          <a:ea typeface="Times New Roman"/>
                          <a:cs typeface="Times New Roman"/>
                        </a:rPr>
                        <a:t>Renegade Sport 550F</a:t>
                      </a:r>
                      <a:endParaRPr lang="en-US" sz="1100">
                        <a:solidFill>
                          <a:srgbClr val="000000"/>
                        </a:solidFill>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a:noFill/>
                    </a:lnT>
                    <a:lnB>
                      <a:noFill/>
                    </a:lnB>
                  </a:tcPr>
                </a:tc>
              </a:tr>
              <a:tr h="209200">
                <a:tc>
                  <a:txBody>
                    <a:bodyPr/>
                    <a:lstStyle/>
                    <a:p>
                      <a:pPr>
                        <a:lnSpc>
                          <a:spcPct val="115000"/>
                        </a:lnSpc>
                        <a:spcAft>
                          <a:spcPts val="0"/>
                        </a:spcAft>
                      </a:pPr>
                      <a:r>
                        <a:rPr lang="en-US" sz="1100">
                          <a:solidFill>
                            <a:srgbClr val="000000"/>
                          </a:solidFill>
                          <a:latin typeface="Calibri"/>
                          <a:ea typeface="Times New Roman"/>
                          <a:cs typeface="Times New Roman"/>
                        </a:rPr>
                        <a:t>Weight (2)</a:t>
                      </a:r>
                      <a:endParaRPr lang="en-US" sz="1100">
                        <a:solidFill>
                          <a:srgbClr val="000000"/>
                        </a:solidFill>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n-US" sz="1100">
                          <a:solidFill>
                            <a:srgbClr val="000000"/>
                          </a:solidFill>
                          <a:latin typeface="Calibri"/>
                          <a:ea typeface="Times New Roman"/>
                          <a:cs typeface="Times New Roman"/>
                        </a:rPr>
                        <a:t>0</a:t>
                      </a:r>
                      <a:endParaRPr lang="en-US" sz="1100">
                        <a:solidFill>
                          <a:srgbClr val="000000"/>
                        </a:solidFill>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a:noFill/>
                    </a:lnT>
                    <a:lnB>
                      <a:noFill/>
                    </a:lnB>
                    <a:solidFill>
                      <a:srgbClr val="D2EAF1"/>
                    </a:solidFill>
                  </a:tcPr>
                </a:tc>
                <a:tc>
                  <a:txBody>
                    <a:bodyPr/>
                    <a:lstStyle/>
                    <a:p>
                      <a:pPr algn="r">
                        <a:lnSpc>
                          <a:spcPct val="115000"/>
                        </a:lnSpc>
                        <a:spcAft>
                          <a:spcPts val="0"/>
                        </a:spcAft>
                      </a:pPr>
                      <a:r>
                        <a:rPr lang="en-US" sz="1100">
                          <a:solidFill>
                            <a:srgbClr val="000000"/>
                          </a:solidFill>
                          <a:latin typeface="Calibri"/>
                          <a:ea typeface="Times New Roman"/>
                          <a:cs typeface="Times New Roman"/>
                        </a:rPr>
                        <a:t>0</a:t>
                      </a:r>
                      <a:endParaRPr lang="en-US" sz="1100">
                        <a:solidFill>
                          <a:srgbClr val="000000"/>
                        </a:solidFill>
                        <a:latin typeface="Calibri"/>
                        <a:ea typeface="Calibri"/>
                        <a:cs typeface="Times New Roman"/>
                      </a:endParaRPr>
                    </a:p>
                  </a:txBody>
                  <a:tcPr marL="68580" marR="68580" marT="0" marB="0">
                    <a:lnL>
                      <a:noFill/>
                    </a:lnL>
                    <a:lnR>
                      <a:noFill/>
                    </a:lnR>
                    <a:lnT>
                      <a:noFill/>
                    </a:lnT>
                    <a:lnB>
                      <a:noFill/>
                    </a:lnB>
                    <a:solidFill>
                      <a:srgbClr val="D2EAF1"/>
                    </a:solidFill>
                  </a:tcPr>
                </a:tc>
                <a:tc>
                  <a:txBody>
                    <a:bodyPr/>
                    <a:lstStyle/>
                    <a:p>
                      <a:pPr algn="r">
                        <a:lnSpc>
                          <a:spcPct val="115000"/>
                        </a:lnSpc>
                        <a:spcAft>
                          <a:spcPts val="0"/>
                        </a:spcAft>
                      </a:pPr>
                      <a:r>
                        <a:rPr lang="en-US" sz="1100">
                          <a:solidFill>
                            <a:srgbClr val="000000"/>
                          </a:solidFill>
                          <a:latin typeface="Calibri"/>
                          <a:ea typeface="Times New Roman"/>
                          <a:cs typeface="Times New Roman"/>
                        </a:rPr>
                        <a:t>-1</a:t>
                      </a:r>
                      <a:endParaRPr lang="en-US" sz="1100">
                        <a:solidFill>
                          <a:srgbClr val="000000"/>
                        </a:solidFill>
                        <a:latin typeface="Calibri"/>
                        <a:ea typeface="Calibri"/>
                        <a:cs typeface="Times New Roman"/>
                      </a:endParaRPr>
                    </a:p>
                  </a:txBody>
                  <a:tcPr marL="68580" marR="68580" marT="0" marB="0">
                    <a:lnL>
                      <a:noFill/>
                    </a:lnL>
                    <a:lnR>
                      <a:noFill/>
                    </a:lnR>
                    <a:lnT>
                      <a:noFill/>
                    </a:lnT>
                    <a:lnB>
                      <a:noFill/>
                    </a:lnB>
                    <a:solidFill>
                      <a:srgbClr val="D2EAF1"/>
                    </a:solidFill>
                  </a:tcPr>
                </a:tc>
                <a:tc>
                  <a:txBody>
                    <a:bodyPr/>
                    <a:lstStyle/>
                    <a:p>
                      <a:pPr algn="r">
                        <a:lnSpc>
                          <a:spcPct val="115000"/>
                        </a:lnSpc>
                        <a:spcAft>
                          <a:spcPts val="0"/>
                        </a:spcAft>
                      </a:pPr>
                      <a:r>
                        <a:rPr lang="en-US" sz="1100">
                          <a:solidFill>
                            <a:srgbClr val="000000"/>
                          </a:solidFill>
                          <a:latin typeface="Calibri"/>
                          <a:ea typeface="Times New Roman"/>
                          <a:cs typeface="Times New Roman"/>
                        </a:rPr>
                        <a:t>0</a:t>
                      </a:r>
                      <a:endParaRPr lang="en-US" sz="1100">
                        <a:solidFill>
                          <a:srgbClr val="000000"/>
                        </a:solidFill>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a:noFill/>
                    </a:lnT>
                    <a:lnB>
                      <a:noFill/>
                    </a:lnB>
                    <a:solidFill>
                      <a:srgbClr val="D2EAF1"/>
                    </a:solidFill>
                  </a:tcPr>
                </a:tc>
              </a:tr>
              <a:tr h="209200">
                <a:tc>
                  <a:txBody>
                    <a:bodyPr/>
                    <a:lstStyle/>
                    <a:p>
                      <a:pPr>
                        <a:lnSpc>
                          <a:spcPct val="115000"/>
                        </a:lnSpc>
                        <a:spcAft>
                          <a:spcPts val="0"/>
                        </a:spcAft>
                      </a:pPr>
                      <a:r>
                        <a:rPr lang="en-US" sz="1100">
                          <a:solidFill>
                            <a:srgbClr val="000000"/>
                          </a:solidFill>
                          <a:latin typeface="Calibri"/>
                          <a:ea typeface="Times New Roman"/>
                          <a:cs typeface="Times New Roman"/>
                        </a:rPr>
                        <a:t>Efficiency (3)</a:t>
                      </a:r>
                      <a:endParaRPr lang="en-US" sz="1100">
                        <a:solidFill>
                          <a:srgbClr val="000000"/>
                        </a:solidFill>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n-US" sz="1100">
                          <a:solidFill>
                            <a:srgbClr val="000000"/>
                          </a:solidFill>
                          <a:latin typeface="Calibri"/>
                          <a:ea typeface="Times New Roman"/>
                          <a:cs typeface="Times New Roman"/>
                        </a:rPr>
                        <a:t>0</a:t>
                      </a:r>
                      <a:endParaRPr lang="en-US" sz="1100">
                        <a:solidFill>
                          <a:srgbClr val="000000"/>
                        </a:solidFill>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n-US" sz="1100">
                          <a:solidFill>
                            <a:srgbClr val="000000"/>
                          </a:solidFill>
                          <a:latin typeface="Calibri"/>
                          <a:ea typeface="Times New Roman"/>
                          <a:cs typeface="Times New Roman"/>
                        </a:rPr>
                        <a:t>1</a:t>
                      </a:r>
                      <a:endParaRPr lang="en-U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n-US" sz="1100">
                          <a:solidFill>
                            <a:srgbClr val="000000"/>
                          </a:solidFill>
                          <a:latin typeface="Calibri"/>
                          <a:ea typeface="Times New Roman"/>
                          <a:cs typeface="Times New Roman"/>
                        </a:rPr>
                        <a:t>0</a:t>
                      </a:r>
                      <a:endParaRPr lang="en-U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n-US" sz="1100">
                          <a:solidFill>
                            <a:srgbClr val="000000"/>
                          </a:solidFill>
                          <a:latin typeface="Calibri"/>
                          <a:ea typeface="Times New Roman"/>
                          <a:cs typeface="Times New Roman"/>
                        </a:rPr>
                        <a:t>0</a:t>
                      </a:r>
                      <a:endParaRPr lang="en-US" sz="1100">
                        <a:solidFill>
                          <a:srgbClr val="000000"/>
                        </a:solidFill>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a:noFill/>
                    </a:lnT>
                    <a:lnB>
                      <a:noFill/>
                    </a:lnB>
                  </a:tcPr>
                </a:tc>
              </a:tr>
              <a:tr h="209200">
                <a:tc>
                  <a:txBody>
                    <a:bodyPr/>
                    <a:lstStyle/>
                    <a:p>
                      <a:pPr>
                        <a:lnSpc>
                          <a:spcPct val="115000"/>
                        </a:lnSpc>
                        <a:spcAft>
                          <a:spcPts val="0"/>
                        </a:spcAft>
                      </a:pPr>
                      <a:r>
                        <a:rPr lang="en-US" sz="1100">
                          <a:solidFill>
                            <a:srgbClr val="000000"/>
                          </a:solidFill>
                          <a:latin typeface="Calibri"/>
                          <a:ea typeface="Times New Roman"/>
                          <a:cs typeface="Times New Roman"/>
                        </a:rPr>
                        <a:t>Handling (3)</a:t>
                      </a:r>
                      <a:endParaRPr lang="en-US" sz="1100">
                        <a:solidFill>
                          <a:srgbClr val="000000"/>
                        </a:solidFill>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n-US" sz="1100">
                          <a:solidFill>
                            <a:srgbClr val="000000"/>
                          </a:solidFill>
                          <a:latin typeface="Calibri"/>
                          <a:ea typeface="Times New Roman"/>
                          <a:cs typeface="Times New Roman"/>
                        </a:rPr>
                        <a:t>0</a:t>
                      </a:r>
                      <a:endParaRPr lang="en-US" sz="1100">
                        <a:solidFill>
                          <a:srgbClr val="000000"/>
                        </a:solidFill>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a:noFill/>
                    </a:lnT>
                    <a:lnB>
                      <a:noFill/>
                    </a:lnB>
                    <a:solidFill>
                      <a:srgbClr val="D2EAF1"/>
                    </a:solidFill>
                  </a:tcPr>
                </a:tc>
                <a:tc>
                  <a:txBody>
                    <a:bodyPr/>
                    <a:lstStyle/>
                    <a:p>
                      <a:pPr algn="r">
                        <a:lnSpc>
                          <a:spcPct val="115000"/>
                        </a:lnSpc>
                        <a:spcAft>
                          <a:spcPts val="0"/>
                        </a:spcAft>
                      </a:pPr>
                      <a:r>
                        <a:rPr lang="en-US" sz="1100">
                          <a:solidFill>
                            <a:srgbClr val="000000"/>
                          </a:solidFill>
                          <a:latin typeface="Calibri"/>
                          <a:ea typeface="Times New Roman"/>
                          <a:cs typeface="Times New Roman"/>
                        </a:rPr>
                        <a:t>1</a:t>
                      </a:r>
                      <a:endParaRPr lang="en-US" sz="1100">
                        <a:solidFill>
                          <a:srgbClr val="000000"/>
                        </a:solidFill>
                        <a:latin typeface="Calibri"/>
                        <a:ea typeface="Calibri"/>
                        <a:cs typeface="Times New Roman"/>
                      </a:endParaRPr>
                    </a:p>
                  </a:txBody>
                  <a:tcPr marL="68580" marR="68580" marT="0" marB="0">
                    <a:lnL>
                      <a:noFill/>
                    </a:lnL>
                    <a:lnR>
                      <a:noFill/>
                    </a:lnR>
                    <a:lnT>
                      <a:noFill/>
                    </a:lnT>
                    <a:lnB>
                      <a:noFill/>
                    </a:lnB>
                    <a:solidFill>
                      <a:srgbClr val="D2EAF1"/>
                    </a:solidFill>
                  </a:tcPr>
                </a:tc>
                <a:tc>
                  <a:txBody>
                    <a:bodyPr/>
                    <a:lstStyle/>
                    <a:p>
                      <a:pPr algn="r">
                        <a:lnSpc>
                          <a:spcPct val="115000"/>
                        </a:lnSpc>
                        <a:spcAft>
                          <a:spcPts val="0"/>
                        </a:spcAft>
                      </a:pPr>
                      <a:r>
                        <a:rPr lang="en-US" sz="1100">
                          <a:solidFill>
                            <a:srgbClr val="000000"/>
                          </a:solidFill>
                          <a:latin typeface="Calibri"/>
                          <a:ea typeface="Times New Roman"/>
                          <a:cs typeface="Times New Roman"/>
                        </a:rPr>
                        <a:t>1</a:t>
                      </a:r>
                      <a:endParaRPr lang="en-US" sz="1100">
                        <a:solidFill>
                          <a:srgbClr val="000000"/>
                        </a:solidFill>
                        <a:latin typeface="Calibri"/>
                        <a:ea typeface="Calibri"/>
                        <a:cs typeface="Times New Roman"/>
                      </a:endParaRPr>
                    </a:p>
                  </a:txBody>
                  <a:tcPr marL="68580" marR="68580" marT="0" marB="0">
                    <a:lnL>
                      <a:noFill/>
                    </a:lnL>
                    <a:lnR>
                      <a:noFill/>
                    </a:lnR>
                    <a:lnT>
                      <a:noFill/>
                    </a:lnT>
                    <a:lnB>
                      <a:noFill/>
                    </a:lnB>
                    <a:solidFill>
                      <a:srgbClr val="D2EAF1"/>
                    </a:solidFill>
                  </a:tcPr>
                </a:tc>
                <a:tc>
                  <a:txBody>
                    <a:bodyPr/>
                    <a:lstStyle/>
                    <a:p>
                      <a:pPr algn="r">
                        <a:lnSpc>
                          <a:spcPct val="115000"/>
                        </a:lnSpc>
                        <a:spcAft>
                          <a:spcPts val="0"/>
                        </a:spcAft>
                      </a:pPr>
                      <a:r>
                        <a:rPr lang="en-US" sz="1100">
                          <a:solidFill>
                            <a:srgbClr val="000000"/>
                          </a:solidFill>
                          <a:latin typeface="Calibri"/>
                          <a:ea typeface="Times New Roman"/>
                          <a:cs typeface="Times New Roman"/>
                        </a:rPr>
                        <a:t>1</a:t>
                      </a:r>
                      <a:endParaRPr lang="en-US" sz="1100">
                        <a:solidFill>
                          <a:srgbClr val="000000"/>
                        </a:solidFill>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a:noFill/>
                    </a:lnT>
                    <a:lnB>
                      <a:noFill/>
                    </a:lnB>
                    <a:solidFill>
                      <a:srgbClr val="D2EAF1"/>
                    </a:solidFill>
                  </a:tcPr>
                </a:tc>
              </a:tr>
              <a:tr h="209200">
                <a:tc>
                  <a:txBody>
                    <a:bodyPr/>
                    <a:lstStyle/>
                    <a:p>
                      <a:pPr>
                        <a:lnSpc>
                          <a:spcPct val="115000"/>
                        </a:lnSpc>
                        <a:spcAft>
                          <a:spcPts val="0"/>
                        </a:spcAft>
                      </a:pPr>
                      <a:r>
                        <a:rPr lang="en-US" sz="1100">
                          <a:solidFill>
                            <a:srgbClr val="000000"/>
                          </a:solidFill>
                          <a:latin typeface="Calibri"/>
                          <a:ea typeface="Times New Roman"/>
                          <a:cs typeface="Times New Roman"/>
                        </a:rPr>
                        <a:t>Traction (3)</a:t>
                      </a:r>
                      <a:endParaRPr lang="en-US" sz="1100">
                        <a:solidFill>
                          <a:srgbClr val="000000"/>
                        </a:solidFill>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n-US" sz="1100">
                          <a:solidFill>
                            <a:srgbClr val="000000"/>
                          </a:solidFill>
                          <a:latin typeface="Calibri"/>
                          <a:ea typeface="Times New Roman"/>
                          <a:cs typeface="Times New Roman"/>
                        </a:rPr>
                        <a:t>0</a:t>
                      </a:r>
                      <a:endParaRPr lang="en-US" sz="1100">
                        <a:solidFill>
                          <a:srgbClr val="000000"/>
                        </a:solidFill>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n-US" sz="1100">
                          <a:solidFill>
                            <a:srgbClr val="000000"/>
                          </a:solidFill>
                          <a:latin typeface="Calibri"/>
                          <a:ea typeface="Times New Roman"/>
                          <a:cs typeface="Times New Roman"/>
                        </a:rPr>
                        <a:t>-1</a:t>
                      </a:r>
                      <a:endParaRPr lang="en-U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n-US" sz="1100">
                          <a:solidFill>
                            <a:srgbClr val="000000"/>
                          </a:solidFill>
                          <a:latin typeface="Calibri"/>
                          <a:ea typeface="Times New Roman"/>
                          <a:cs typeface="Times New Roman"/>
                        </a:rPr>
                        <a:t>1</a:t>
                      </a:r>
                      <a:endParaRPr lang="en-U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n-US" sz="1100">
                          <a:solidFill>
                            <a:srgbClr val="000000"/>
                          </a:solidFill>
                          <a:latin typeface="Calibri"/>
                          <a:ea typeface="Times New Roman"/>
                          <a:cs typeface="Times New Roman"/>
                        </a:rPr>
                        <a:t>1</a:t>
                      </a:r>
                      <a:endParaRPr lang="en-US" sz="1100">
                        <a:solidFill>
                          <a:srgbClr val="000000"/>
                        </a:solidFill>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a:noFill/>
                    </a:lnT>
                    <a:lnB>
                      <a:noFill/>
                    </a:lnB>
                  </a:tcPr>
                </a:tc>
              </a:tr>
              <a:tr h="209200">
                <a:tc>
                  <a:txBody>
                    <a:bodyPr/>
                    <a:lstStyle/>
                    <a:p>
                      <a:pPr>
                        <a:lnSpc>
                          <a:spcPct val="115000"/>
                        </a:lnSpc>
                        <a:spcAft>
                          <a:spcPts val="0"/>
                        </a:spcAft>
                      </a:pPr>
                      <a:r>
                        <a:rPr lang="en-US" sz="1100">
                          <a:solidFill>
                            <a:srgbClr val="000000"/>
                          </a:solidFill>
                          <a:latin typeface="Calibri"/>
                          <a:ea typeface="Times New Roman"/>
                          <a:cs typeface="Times New Roman"/>
                        </a:rPr>
                        <a:t>Noise (3)</a:t>
                      </a:r>
                      <a:endParaRPr lang="en-US" sz="1100">
                        <a:solidFill>
                          <a:srgbClr val="000000"/>
                        </a:solidFill>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n-US" sz="1100">
                          <a:solidFill>
                            <a:srgbClr val="000000"/>
                          </a:solidFill>
                          <a:latin typeface="Calibri"/>
                          <a:ea typeface="Times New Roman"/>
                          <a:cs typeface="Times New Roman"/>
                        </a:rPr>
                        <a:t>0</a:t>
                      </a:r>
                      <a:endParaRPr lang="en-US" sz="1100">
                        <a:solidFill>
                          <a:srgbClr val="000000"/>
                        </a:solidFill>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a:noFill/>
                    </a:lnT>
                    <a:lnB>
                      <a:noFill/>
                    </a:lnB>
                    <a:solidFill>
                      <a:srgbClr val="D2EAF1"/>
                    </a:solidFill>
                  </a:tcPr>
                </a:tc>
                <a:tc>
                  <a:txBody>
                    <a:bodyPr/>
                    <a:lstStyle/>
                    <a:p>
                      <a:pPr algn="r">
                        <a:lnSpc>
                          <a:spcPct val="115000"/>
                        </a:lnSpc>
                        <a:spcAft>
                          <a:spcPts val="0"/>
                        </a:spcAft>
                      </a:pPr>
                      <a:r>
                        <a:rPr lang="en-US" sz="1100">
                          <a:solidFill>
                            <a:srgbClr val="000000"/>
                          </a:solidFill>
                          <a:latin typeface="Calibri"/>
                          <a:ea typeface="Times New Roman"/>
                          <a:cs typeface="Times New Roman"/>
                        </a:rPr>
                        <a:t>1</a:t>
                      </a:r>
                      <a:endParaRPr lang="en-US" sz="1100">
                        <a:solidFill>
                          <a:srgbClr val="000000"/>
                        </a:solidFill>
                        <a:latin typeface="Calibri"/>
                        <a:ea typeface="Calibri"/>
                        <a:cs typeface="Times New Roman"/>
                      </a:endParaRPr>
                    </a:p>
                  </a:txBody>
                  <a:tcPr marL="68580" marR="68580" marT="0" marB="0">
                    <a:lnL>
                      <a:noFill/>
                    </a:lnL>
                    <a:lnR>
                      <a:noFill/>
                    </a:lnR>
                    <a:lnT>
                      <a:noFill/>
                    </a:lnT>
                    <a:lnB>
                      <a:noFill/>
                    </a:lnB>
                    <a:solidFill>
                      <a:srgbClr val="D2EAF1"/>
                    </a:solidFill>
                  </a:tcPr>
                </a:tc>
                <a:tc>
                  <a:txBody>
                    <a:bodyPr/>
                    <a:lstStyle/>
                    <a:p>
                      <a:pPr algn="r">
                        <a:lnSpc>
                          <a:spcPct val="115000"/>
                        </a:lnSpc>
                        <a:spcAft>
                          <a:spcPts val="0"/>
                        </a:spcAft>
                      </a:pPr>
                      <a:r>
                        <a:rPr lang="en-US" sz="1100">
                          <a:solidFill>
                            <a:srgbClr val="000000"/>
                          </a:solidFill>
                          <a:latin typeface="Calibri"/>
                          <a:ea typeface="Times New Roman"/>
                          <a:cs typeface="Times New Roman"/>
                        </a:rPr>
                        <a:t>0</a:t>
                      </a:r>
                      <a:endParaRPr lang="en-US" sz="1100">
                        <a:solidFill>
                          <a:srgbClr val="000000"/>
                        </a:solidFill>
                        <a:latin typeface="Calibri"/>
                        <a:ea typeface="Calibri"/>
                        <a:cs typeface="Times New Roman"/>
                      </a:endParaRPr>
                    </a:p>
                  </a:txBody>
                  <a:tcPr marL="68580" marR="68580" marT="0" marB="0">
                    <a:lnL>
                      <a:noFill/>
                    </a:lnL>
                    <a:lnR>
                      <a:noFill/>
                    </a:lnR>
                    <a:lnT>
                      <a:noFill/>
                    </a:lnT>
                    <a:lnB>
                      <a:noFill/>
                    </a:lnB>
                    <a:solidFill>
                      <a:srgbClr val="D2EAF1"/>
                    </a:solidFill>
                  </a:tcPr>
                </a:tc>
                <a:tc>
                  <a:txBody>
                    <a:bodyPr/>
                    <a:lstStyle/>
                    <a:p>
                      <a:pPr algn="r">
                        <a:lnSpc>
                          <a:spcPct val="115000"/>
                        </a:lnSpc>
                        <a:spcAft>
                          <a:spcPts val="0"/>
                        </a:spcAft>
                      </a:pPr>
                      <a:r>
                        <a:rPr lang="en-US" sz="1100">
                          <a:solidFill>
                            <a:srgbClr val="000000"/>
                          </a:solidFill>
                          <a:latin typeface="Calibri"/>
                          <a:ea typeface="Times New Roman"/>
                          <a:cs typeface="Times New Roman"/>
                        </a:rPr>
                        <a:t>0</a:t>
                      </a:r>
                      <a:endParaRPr lang="en-US" sz="1100">
                        <a:solidFill>
                          <a:srgbClr val="000000"/>
                        </a:solidFill>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a:noFill/>
                    </a:lnT>
                    <a:lnB>
                      <a:noFill/>
                    </a:lnB>
                    <a:solidFill>
                      <a:srgbClr val="D2EAF1"/>
                    </a:solidFill>
                  </a:tcPr>
                </a:tc>
              </a:tr>
              <a:tr h="209200">
                <a:tc>
                  <a:txBody>
                    <a:bodyPr/>
                    <a:lstStyle/>
                    <a:p>
                      <a:pPr>
                        <a:lnSpc>
                          <a:spcPct val="115000"/>
                        </a:lnSpc>
                        <a:spcAft>
                          <a:spcPts val="0"/>
                        </a:spcAft>
                      </a:pPr>
                      <a:r>
                        <a:rPr lang="en-US" sz="1100">
                          <a:solidFill>
                            <a:srgbClr val="000000"/>
                          </a:solidFill>
                          <a:latin typeface="Calibri"/>
                          <a:ea typeface="Times New Roman"/>
                          <a:cs typeface="Times New Roman"/>
                        </a:rPr>
                        <a:t>Packaging Space (3)</a:t>
                      </a:r>
                      <a:endParaRPr lang="en-US" sz="1100">
                        <a:solidFill>
                          <a:srgbClr val="000000"/>
                        </a:solidFill>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n-US" sz="1100">
                          <a:solidFill>
                            <a:srgbClr val="000000"/>
                          </a:solidFill>
                          <a:latin typeface="Calibri"/>
                          <a:ea typeface="Times New Roman"/>
                          <a:cs typeface="Times New Roman"/>
                        </a:rPr>
                        <a:t>0</a:t>
                      </a:r>
                      <a:endParaRPr lang="en-US" sz="1100">
                        <a:solidFill>
                          <a:srgbClr val="000000"/>
                        </a:solidFill>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n-US" sz="1100">
                          <a:solidFill>
                            <a:srgbClr val="000000"/>
                          </a:solidFill>
                          <a:latin typeface="Calibri"/>
                          <a:ea typeface="Times New Roman"/>
                          <a:cs typeface="Times New Roman"/>
                        </a:rPr>
                        <a:t>1</a:t>
                      </a:r>
                      <a:endParaRPr lang="en-U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n-US" sz="1100">
                          <a:solidFill>
                            <a:srgbClr val="000000"/>
                          </a:solidFill>
                          <a:latin typeface="Calibri"/>
                          <a:ea typeface="Times New Roman"/>
                          <a:cs typeface="Times New Roman"/>
                        </a:rPr>
                        <a:t>1</a:t>
                      </a:r>
                      <a:endParaRPr lang="en-US"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n-US" sz="1100">
                          <a:solidFill>
                            <a:srgbClr val="000000"/>
                          </a:solidFill>
                          <a:latin typeface="Calibri"/>
                          <a:ea typeface="Times New Roman"/>
                          <a:cs typeface="Times New Roman"/>
                        </a:rPr>
                        <a:t>1</a:t>
                      </a:r>
                      <a:endParaRPr lang="en-US" sz="1100">
                        <a:solidFill>
                          <a:srgbClr val="000000"/>
                        </a:solidFill>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a:noFill/>
                    </a:lnT>
                    <a:lnB>
                      <a:noFill/>
                    </a:lnB>
                  </a:tcPr>
                </a:tc>
              </a:tr>
              <a:tr h="209200">
                <a:tc>
                  <a:txBody>
                    <a:bodyPr/>
                    <a:lstStyle/>
                    <a:p>
                      <a:pPr>
                        <a:lnSpc>
                          <a:spcPct val="115000"/>
                        </a:lnSpc>
                        <a:spcAft>
                          <a:spcPts val="0"/>
                        </a:spcAft>
                      </a:pPr>
                      <a:r>
                        <a:rPr lang="en-US" sz="1100">
                          <a:solidFill>
                            <a:srgbClr val="000000"/>
                          </a:solidFill>
                          <a:latin typeface="Calibri"/>
                          <a:ea typeface="Times New Roman"/>
                          <a:cs typeface="Times New Roman"/>
                        </a:rPr>
                        <a:t>Cost (1)</a:t>
                      </a:r>
                      <a:endParaRPr lang="en-US" sz="1100">
                        <a:solidFill>
                          <a:srgbClr val="000000"/>
                        </a:solidFill>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n-US" sz="1100">
                          <a:solidFill>
                            <a:srgbClr val="000000"/>
                          </a:solidFill>
                          <a:latin typeface="Calibri"/>
                          <a:ea typeface="Times New Roman"/>
                          <a:cs typeface="Times New Roman"/>
                        </a:rPr>
                        <a:t>0</a:t>
                      </a:r>
                      <a:endParaRPr lang="en-US" sz="1100">
                        <a:solidFill>
                          <a:srgbClr val="000000"/>
                        </a:solidFill>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a:noFill/>
                    </a:lnT>
                    <a:lnB>
                      <a:noFill/>
                    </a:lnB>
                    <a:solidFill>
                      <a:srgbClr val="D2EAF1"/>
                    </a:solidFill>
                  </a:tcPr>
                </a:tc>
                <a:tc>
                  <a:txBody>
                    <a:bodyPr/>
                    <a:lstStyle/>
                    <a:p>
                      <a:pPr algn="r">
                        <a:lnSpc>
                          <a:spcPct val="115000"/>
                        </a:lnSpc>
                        <a:spcAft>
                          <a:spcPts val="0"/>
                        </a:spcAft>
                      </a:pPr>
                      <a:r>
                        <a:rPr lang="en-US" sz="1100">
                          <a:solidFill>
                            <a:srgbClr val="000000"/>
                          </a:solidFill>
                          <a:latin typeface="Calibri"/>
                          <a:ea typeface="Times New Roman"/>
                          <a:cs typeface="Times New Roman"/>
                        </a:rPr>
                        <a:t>1</a:t>
                      </a:r>
                      <a:endParaRPr lang="en-US" sz="1100">
                        <a:solidFill>
                          <a:srgbClr val="000000"/>
                        </a:solidFill>
                        <a:latin typeface="Calibri"/>
                        <a:ea typeface="Calibri"/>
                        <a:cs typeface="Times New Roman"/>
                      </a:endParaRPr>
                    </a:p>
                  </a:txBody>
                  <a:tcPr marL="68580" marR="68580" marT="0" marB="0">
                    <a:lnL>
                      <a:noFill/>
                    </a:lnL>
                    <a:lnR>
                      <a:noFill/>
                    </a:lnR>
                    <a:lnT>
                      <a:noFill/>
                    </a:lnT>
                    <a:lnB>
                      <a:noFill/>
                    </a:lnB>
                    <a:solidFill>
                      <a:srgbClr val="D2EAF1"/>
                    </a:solidFill>
                  </a:tcPr>
                </a:tc>
                <a:tc>
                  <a:txBody>
                    <a:bodyPr/>
                    <a:lstStyle/>
                    <a:p>
                      <a:pPr algn="r">
                        <a:lnSpc>
                          <a:spcPct val="115000"/>
                        </a:lnSpc>
                        <a:spcAft>
                          <a:spcPts val="0"/>
                        </a:spcAft>
                      </a:pPr>
                      <a:r>
                        <a:rPr lang="en-US" sz="1100">
                          <a:solidFill>
                            <a:srgbClr val="000000"/>
                          </a:solidFill>
                          <a:latin typeface="Calibri"/>
                          <a:ea typeface="Times New Roman"/>
                          <a:cs typeface="Times New Roman"/>
                        </a:rPr>
                        <a:t>0</a:t>
                      </a:r>
                      <a:endParaRPr lang="en-US" sz="1100">
                        <a:solidFill>
                          <a:srgbClr val="000000"/>
                        </a:solidFill>
                        <a:latin typeface="Calibri"/>
                        <a:ea typeface="Calibri"/>
                        <a:cs typeface="Times New Roman"/>
                      </a:endParaRPr>
                    </a:p>
                  </a:txBody>
                  <a:tcPr marL="68580" marR="68580" marT="0" marB="0">
                    <a:lnL>
                      <a:noFill/>
                    </a:lnL>
                    <a:lnR>
                      <a:noFill/>
                    </a:lnR>
                    <a:lnT>
                      <a:noFill/>
                    </a:lnT>
                    <a:lnB>
                      <a:noFill/>
                    </a:lnB>
                    <a:solidFill>
                      <a:srgbClr val="D2EAF1"/>
                    </a:solidFill>
                  </a:tcPr>
                </a:tc>
                <a:tc>
                  <a:txBody>
                    <a:bodyPr/>
                    <a:lstStyle/>
                    <a:p>
                      <a:pPr algn="r">
                        <a:lnSpc>
                          <a:spcPct val="115000"/>
                        </a:lnSpc>
                        <a:spcAft>
                          <a:spcPts val="0"/>
                        </a:spcAft>
                      </a:pPr>
                      <a:r>
                        <a:rPr lang="en-US" sz="1100">
                          <a:solidFill>
                            <a:srgbClr val="000000"/>
                          </a:solidFill>
                          <a:latin typeface="Calibri"/>
                          <a:ea typeface="Times New Roman"/>
                          <a:cs typeface="Times New Roman"/>
                        </a:rPr>
                        <a:t>0</a:t>
                      </a:r>
                      <a:endParaRPr lang="en-US" sz="1100">
                        <a:solidFill>
                          <a:srgbClr val="000000"/>
                        </a:solidFill>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a:noFill/>
                    </a:lnT>
                    <a:lnB>
                      <a:noFill/>
                    </a:lnB>
                    <a:solidFill>
                      <a:srgbClr val="D2EAF1"/>
                    </a:solidFill>
                  </a:tcPr>
                </a:tc>
              </a:tr>
              <a:tr h="206720">
                <a:tc>
                  <a:txBody>
                    <a:bodyPr/>
                    <a:lstStyle/>
                    <a:p>
                      <a:endParaRPr lang="en-US" sz="1100">
                        <a:solidFill>
                          <a:srgbClr val="000000"/>
                        </a:solidFill>
                        <a:latin typeface="Cambria"/>
                        <a:ea typeface="Times New Roman"/>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a:noFill/>
                    </a:lnT>
                    <a:lnB>
                      <a:noFill/>
                    </a:lnB>
                    <a:solidFill>
                      <a:srgbClr val="FFFFFF"/>
                    </a:solidFill>
                  </a:tcPr>
                </a:tc>
                <a:tc>
                  <a:txBody>
                    <a:bodyPr/>
                    <a:lstStyle/>
                    <a:p>
                      <a:endParaRPr lang="en-US" sz="1100">
                        <a:solidFill>
                          <a:srgbClr val="000000"/>
                        </a:solidFill>
                        <a:latin typeface="Cambria"/>
                        <a:ea typeface="Times New Roman"/>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a:noFill/>
                    </a:lnT>
                    <a:lnB>
                      <a:noFill/>
                    </a:lnB>
                  </a:tcPr>
                </a:tc>
                <a:tc>
                  <a:txBody>
                    <a:bodyPr/>
                    <a:lstStyle/>
                    <a:p>
                      <a:endParaRPr lang="en-US" sz="1100">
                        <a:solidFill>
                          <a:srgbClr val="000000"/>
                        </a:solidFill>
                        <a:latin typeface="Cambria"/>
                        <a:ea typeface="Times New Roman"/>
                        <a:cs typeface="Times New Roman"/>
                      </a:endParaRPr>
                    </a:p>
                  </a:txBody>
                  <a:tcPr marL="68580" marR="68580" marT="0" marB="0">
                    <a:lnL>
                      <a:noFill/>
                    </a:lnL>
                    <a:lnR>
                      <a:noFill/>
                    </a:lnR>
                    <a:lnT>
                      <a:noFill/>
                    </a:lnT>
                    <a:lnB>
                      <a:noFill/>
                    </a:lnB>
                  </a:tcPr>
                </a:tc>
                <a:tc>
                  <a:txBody>
                    <a:bodyPr/>
                    <a:lstStyle/>
                    <a:p>
                      <a:endParaRPr lang="en-US" sz="1100">
                        <a:solidFill>
                          <a:srgbClr val="000000"/>
                        </a:solidFill>
                        <a:latin typeface="Cambria"/>
                        <a:ea typeface="Times New Roman"/>
                        <a:cs typeface="Times New Roman"/>
                      </a:endParaRPr>
                    </a:p>
                  </a:txBody>
                  <a:tcPr marL="68580" marR="68580" marT="0" marB="0">
                    <a:lnL>
                      <a:noFill/>
                    </a:lnL>
                    <a:lnR>
                      <a:noFill/>
                    </a:lnR>
                    <a:lnT>
                      <a:noFill/>
                    </a:lnT>
                    <a:lnB>
                      <a:noFill/>
                    </a:lnB>
                  </a:tcPr>
                </a:tc>
                <a:tc>
                  <a:txBody>
                    <a:bodyPr/>
                    <a:lstStyle/>
                    <a:p>
                      <a:endParaRPr lang="en-US" sz="1100">
                        <a:solidFill>
                          <a:srgbClr val="000000"/>
                        </a:solidFill>
                        <a:latin typeface="Cambria"/>
                        <a:ea typeface="Times New Roman"/>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a:noFill/>
                    </a:lnT>
                    <a:lnB>
                      <a:noFill/>
                    </a:lnB>
                  </a:tcPr>
                </a:tc>
              </a:tr>
              <a:tr h="209200">
                <a:tc>
                  <a:txBody>
                    <a:bodyPr/>
                    <a:lstStyle/>
                    <a:p>
                      <a:pPr>
                        <a:lnSpc>
                          <a:spcPct val="115000"/>
                        </a:lnSpc>
                        <a:spcAft>
                          <a:spcPts val="0"/>
                        </a:spcAft>
                      </a:pPr>
                      <a:r>
                        <a:rPr lang="en-US" sz="1100" b="1" dirty="0">
                          <a:solidFill>
                            <a:srgbClr val="000000"/>
                          </a:solidFill>
                          <a:latin typeface="Calibri"/>
                          <a:ea typeface="Times New Roman"/>
                          <a:cs typeface="Times New Roman"/>
                        </a:rPr>
                        <a:t>Weighted Total</a:t>
                      </a:r>
                      <a:endParaRPr lang="en-US" sz="1100" dirty="0">
                        <a:solidFill>
                          <a:srgbClr val="000000"/>
                        </a:solidFill>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a:noFill/>
                    </a:lnT>
                    <a:lnB>
                      <a:noFill/>
                    </a:lnB>
                    <a:solidFill>
                      <a:srgbClr val="FFFFFF"/>
                    </a:solidFill>
                  </a:tcPr>
                </a:tc>
                <a:tc>
                  <a:txBody>
                    <a:bodyPr/>
                    <a:lstStyle/>
                    <a:p>
                      <a:pPr algn="r">
                        <a:lnSpc>
                          <a:spcPct val="115000"/>
                        </a:lnSpc>
                        <a:spcAft>
                          <a:spcPts val="0"/>
                        </a:spcAft>
                      </a:pPr>
                      <a:r>
                        <a:rPr lang="en-US" sz="1100" dirty="0">
                          <a:solidFill>
                            <a:srgbClr val="000000"/>
                          </a:solidFill>
                          <a:latin typeface="Calibri"/>
                          <a:ea typeface="Times New Roman"/>
                          <a:cs typeface="Times New Roman"/>
                        </a:rPr>
                        <a:t>0</a:t>
                      </a:r>
                      <a:endParaRPr lang="en-US" sz="1100" dirty="0">
                        <a:solidFill>
                          <a:srgbClr val="000000"/>
                        </a:solidFill>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a:noFill/>
                    </a:lnT>
                    <a:lnB>
                      <a:noFill/>
                    </a:lnB>
                    <a:solidFill>
                      <a:srgbClr val="D2EAF1"/>
                    </a:solidFill>
                  </a:tcPr>
                </a:tc>
                <a:tc>
                  <a:txBody>
                    <a:bodyPr/>
                    <a:lstStyle/>
                    <a:p>
                      <a:pPr algn="r">
                        <a:lnSpc>
                          <a:spcPct val="115000"/>
                        </a:lnSpc>
                        <a:spcAft>
                          <a:spcPts val="0"/>
                        </a:spcAft>
                      </a:pPr>
                      <a:r>
                        <a:rPr lang="en-US" sz="1100">
                          <a:solidFill>
                            <a:srgbClr val="000000"/>
                          </a:solidFill>
                          <a:latin typeface="Calibri"/>
                          <a:ea typeface="Times New Roman"/>
                          <a:cs typeface="Times New Roman"/>
                        </a:rPr>
                        <a:t>11</a:t>
                      </a:r>
                      <a:endParaRPr lang="en-US" sz="1100">
                        <a:solidFill>
                          <a:srgbClr val="000000"/>
                        </a:solidFill>
                        <a:latin typeface="Calibri"/>
                        <a:ea typeface="Calibri"/>
                        <a:cs typeface="Times New Roman"/>
                      </a:endParaRPr>
                    </a:p>
                  </a:txBody>
                  <a:tcPr marL="68580" marR="68580" marT="0" marB="0">
                    <a:lnL>
                      <a:noFill/>
                    </a:lnL>
                    <a:lnR>
                      <a:noFill/>
                    </a:lnR>
                    <a:lnT>
                      <a:noFill/>
                    </a:lnT>
                    <a:lnB>
                      <a:noFill/>
                    </a:lnB>
                    <a:solidFill>
                      <a:srgbClr val="FFFF00"/>
                    </a:solidFill>
                  </a:tcPr>
                </a:tc>
                <a:tc>
                  <a:txBody>
                    <a:bodyPr/>
                    <a:lstStyle/>
                    <a:p>
                      <a:pPr algn="r">
                        <a:lnSpc>
                          <a:spcPct val="115000"/>
                        </a:lnSpc>
                        <a:spcAft>
                          <a:spcPts val="0"/>
                        </a:spcAft>
                      </a:pPr>
                      <a:r>
                        <a:rPr lang="en-US" sz="1100" dirty="0">
                          <a:solidFill>
                            <a:srgbClr val="000000"/>
                          </a:solidFill>
                          <a:latin typeface="Calibri"/>
                          <a:ea typeface="Times New Roman"/>
                          <a:cs typeface="Times New Roman"/>
                        </a:rPr>
                        <a:t>7</a:t>
                      </a:r>
                      <a:endParaRPr lang="en-US" sz="1100" dirty="0">
                        <a:solidFill>
                          <a:srgbClr val="000000"/>
                        </a:solidFill>
                        <a:latin typeface="Calibri"/>
                        <a:ea typeface="Calibri"/>
                        <a:cs typeface="Times New Roman"/>
                      </a:endParaRPr>
                    </a:p>
                  </a:txBody>
                  <a:tcPr marL="68580" marR="68580" marT="0" marB="0">
                    <a:lnL>
                      <a:noFill/>
                    </a:lnL>
                    <a:lnR>
                      <a:noFill/>
                    </a:lnR>
                    <a:lnT>
                      <a:noFill/>
                    </a:lnT>
                    <a:lnB>
                      <a:noFill/>
                    </a:lnB>
                    <a:solidFill>
                      <a:srgbClr val="D2EAF1"/>
                    </a:solidFill>
                  </a:tcPr>
                </a:tc>
                <a:tc>
                  <a:txBody>
                    <a:bodyPr/>
                    <a:lstStyle/>
                    <a:p>
                      <a:pPr algn="r">
                        <a:lnSpc>
                          <a:spcPct val="115000"/>
                        </a:lnSpc>
                        <a:spcAft>
                          <a:spcPts val="0"/>
                        </a:spcAft>
                      </a:pPr>
                      <a:r>
                        <a:rPr lang="en-US" sz="1100" dirty="0">
                          <a:solidFill>
                            <a:srgbClr val="000000"/>
                          </a:solidFill>
                          <a:latin typeface="Calibri"/>
                          <a:ea typeface="Times New Roman"/>
                          <a:cs typeface="Times New Roman"/>
                        </a:rPr>
                        <a:t>9</a:t>
                      </a:r>
                      <a:endParaRPr lang="en-US" sz="1100" dirty="0">
                        <a:solidFill>
                          <a:srgbClr val="000000"/>
                        </a:solidFill>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a:noFill/>
                    </a:lnT>
                    <a:lnB>
                      <a:noFill/>
                    </a:lnB>
                    <a:solidFill>
                      <a:srgbClr val="D2EAF1"/>
                    </a:solidFill>
                  </a:tcPr>
                </a:tc>
              </a:tr>
            </a:tbl>
          </a:graphicData>
        </a:graphic>
      </p:graphicFrame>
      <p:cxnSp>
        <p:nvCxnSpPr>
          <p:cNvPr id="7" name="Straight Arrow Connector 6"/>
          <p:cNvCxnSpPr/>
          <p:nvPr/>
        </p:nvCxnSpPr>
        <p:spPr>
          <a:xfrm>
            <a:off x="4214810" y="5500702"/>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214810" y="5857892"/>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214810" y="6215082"/>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n-CA" dirty="0" smtClean="0"/>
              <a:t>Range</a:t>
            </a:r>
            <a:endParaRPr lang="en-US" dirty="0"/>
          </a:p>
        </p:txBody>
      </p:sp>
      <p:sp>
        <p:nvSpPr>
          <p:cNvPr id="3" name="Content Placeholder 2"/>
          <p:cNvSpPr>
            <a:spLocks noGrp="1"/>
          </p:cNvSpPr>
          <p:nvPr>
            <p:ph idx="1"/>
          </p:nvPr>
        </p:nvSpPr>
        <p:spPr>
          <a:xfrm>
            <a:off x="457200" y="1600200"/>
            <a:ext cx="8229600" cy="4972072"/>
          </a:xfrm>
        </p:spPr>
        <p:txBody>
          <a:bodyPr>
            <a:normAutofit/>
          </a:bodyPr>
          <a:lstStyle/>
          <a:p>
            <a:pPr>
              <a:buNone/>
            </a:pPr>
            <a:r>
              <a:rPr lang="en-CA" dirty="0" smtClean="0"/>
              <a:t>Sled usage at Summit Station, Greenland:</a:t>
            </a:r>
          </a:p>
          <a:p>
            <a:r>
              <a:rPr lang="en-CA" dirty="0" smtClean="0"/>
              <a:t>Multiple short trips of 1.5 miles or less*</a:t>
            </a:r>
          </a:p>
          <a:p>
            <a:r>
              <a:rPr lang="en-CA" dirty="0" smtClean="0"/>
              <a:t>Very few trips over 4 miles*</a:t>
            </a:r>
          </a:p>
          <a:p>
            <a:r>
              <a:rPr lang="en-CA" dirty="0" smtClean="0"/>
              <a:t>Charging capability throughout the day</a:t>
            </a:r>
          </a:p>
          <a:p>
            <a:pPr>
              <a:buNone/>
            </a:pPr>
            <a:r>
              <a:rPr lang="en-CA" dirty="0" smtClean="0"/>
              <a:t>			8-10 mile range deemed sufficient for 		extensive use at summit station</a:t>
            </a:r>
          </a:p>
          <a:p>
            <a:endParaRPr lang="en-CA" dirty="0" smtClean="0"/>
          </a:p>
          <a:p>
            <a:endParaRPr lang="en-CA" dirty="0" smtClean="0"/>
          </a:p>
          <a:p>
            <a:pPr>
              <a:buNone/>
            </a:pPr>
            <a:r>
              <a:rPr lang="en-CA" sz="1600" dirty="0" smtClean="0"/>
              <a:t>*U Madison and U McGill summer testing data from Summit </a:t>
            </a:r>
            <a:r>
              <a:rPr lang="en-CA" sz="1600" dirty="0"/>
              <a:t>S</a:t>
            </a:r>
            <a:r>
              <a:rPr lang="en-CA" sz="1600" dirty="0" smtClean="0"/>
              <a:t>tation</a:t>
            </a:r>
          </a:p>
          <a:p>
            <a:pPr>
              <a:buNone/>
            </a:pPr>
            <a:endParaRPr lang="en-US" dirty="0"/>
          </a:p>
        </p:txBody>
      </p:sp>
      <p:sp>
        <p:nvSpPr>
          <p:cNvPr id="4" name="Right Arrow 3"/>
          <p:cNvSpPr/>
          <p:nvPr/>
        </p:nvSpPr>
        <p:spPr>
          <a:xfrm>
            <a:off x="1214414" y="4143380"/>
            <a:ext cx="78581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mmit station map.PNG"/>
          <p:cNvPicPr>
            <a:picLocks noChangeAspect="1"/>
          </p:cNvPicPr>
          <p:nvPr/>
        </p:nvPicPr>
        <p:blipFill>
          <a:blip r:embed="rId2" cstate="print"/>
          <a:stretch>
            <a:fillRect/>
          </a:stretch>
        </p:blipFill>
        <p:spPr>
          <a:xfrm>
            <a:off x="0" y="0"/>
            <a:ext cx="9144000" cy="5918423"/>
          </a:xfrm>
          <a:prstGeom prst="rect">
            <a:avLst/>
          </a:prstGeom>
        </p:spPr>
      </p:pic>
      <p:sp>
        <p:nvSpPr>
          <p:cNvPr id="5" name="Oval 4"/>
          <p:cNvSpPr/>
          <p:nvPr/>
        </p:nvSpPr>
        <p:spPr>
          <a:xfrm rot="20543465">
            <a:off x="4286248" y="2143116"/>
            <a:ext cx="214314" cy="21431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655194">
            <a:off x="2571736" y="5500702"/>
            <a:ext cx="214314" cy="21431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000496" y="2928934"/>
            <a:ext cx="214314" cy="21431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5" idx="4"/>
            <a:endCxn id="7" idx="7"/>
          </p:cNvCxnSpPr>
          <p:nvPr/>
        </p:nvCxnSpPr>
        <p:spPr>
          <a:xfrm rot="5400000">
            <a:off x="4000668" y="2535165"/>
            <a:ext cx="607911" cy="24239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4"/>
            <a:endCxn id="6" idx="7"/>
          </p:cNvCxnSpPr>
          <p:nvPr/>
        </p:nvCxnSpPr>
        <p:spPr>
          <a:xfrm rot="5400000">
            <a:off x="2235367" y="3675528"/>
            <a:ext cx="2404566" cy="134000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0"/>
            <a:endCxn id="5" idx="2"/>
          </p:cNvCxnSpPr>
          <p:nvPr/>
        </p:nvCxnSpPr>
        <p:spPr>
          <a:xfrm rot="5400000" flipH="1" flipV="1">
            <a:off x="1885254" y="3096628"/>
            <a:ext cx="3219952" cy="1592077"/>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n-CA" dirty="0" smtClean="0"/>
              <a:t>Range</a:t>
            </a:r>
            <a:endParaRPr lang="en-US" dirty="0"/>
          </a:p>
        </p:txBody>
      </p:sp>
      <p:sp>
        <p:nvSpPr>
          <p:cNvPr id="3" name="Content Placeholder 2"/>
          <p:cNvSpPr>
            <a:spLocks noGrp="1"/>
          </p:cNvSpPr>
          <p:nvPr>
            <p:ph idx="1"/>
          </p:nvPr>
        </p:nvSpPr>
        <p:spPr>
          <a:xfrm>
            <a:off x="457200" y="1600200"/>
            <a:ext cx="4543428" cy="4525963"/>
          </a:xfrm>
        </p:spPr>
        <p:txBody>
          <a:bodyPr>
            <a:normAutofit/>
          </a:bodyPr>
          <a:lstStyle/>
          <a:p>
            <a:r>
              <a:rPr lang="en-CA" sz="2400" dirty="0" smtClean="0"/>
              <a:t>PSAT simulation used to predict performance across different snow conditions. </a:t>
            </a:r>
          </a:p>
          <a:p>
            <a:r>
              <a:rPr lang="en-CA" sz="2400" dirty="0" smtClean="0"/>
              <a:t>Validates that in all but poor snow conditions, our 10 mile range goal is attainable</a:t>
            </a:r>
          </a:p>
          <a:p>
            <a:r>
              <a:rPr lang="en-CA" sz="2400" dirty="0" smtClean="0"/>
              <a:t>Based off of a 3.2 k</a:t>
            </a:r>
            <a:r>
              <a:rPr lang="en-CA" sz="2400" dirty="0"/>
              <a:t>W</a:t>
            </a:r>
            <a:r>
              <a:rPr lang="en-CA" sz="2400" dirty="0" smtClean="0"/>
              <a:t>h battery pack (20 cells)</a:t>
            </a:r>
            <a:endParaRPr lang="en-US" sz="2400" dirty="0"/>
          </a:p>
        </p:txBody>
      </p:sp>
      <p:graphicFrame>
        <p:nvGraphicFramePr>
          <p:cNvPr id="4" name="Chart 3"/>
          <p:cNvGraphicFramePr/>
          <p:nvPr/>
        </p:nvGraphicFramePr>
        <p:xfrm>
          <a:off x="5357818" y="1643050"/>
          <a:ext cx="3429024" cy="400052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en-CA" dirty="0" smtClean="0"/>
              <a:t>Battery Design</a:t>
            </a:r>
            <a:endParaRPr lang="en-US" dirty="0"/>
          </a:p>
        </p:txBody>
      </p:sp>
      <p:sp>
        <p:nvSpPr>
          <p:cNvPr id="3" name="Content Placeholder 2"/>
          <p:cNvSpPr>
            <a:spLocks noGrp="1"/>
          </p:cNvSpPr>
          <p:nvPr>
            <p:ph idx="1"/>
          </p:nvPr>
        </p:nvSpPr>
        <p:spPr>
          <a:xfrm>
            <a:off x="457200" y="1285860"/>
            <a:ext cx="8229600" cy="5357850"/>
          </a:xfrm>
        </p:spPr>
        <p:txBody>
          <a:bodyPr>
            <a:normAutofit/>
          </a:bodyPr>
          <a:lstStyle/>
          <a:p>
            <a:r>
              <a:rPr lang="en-CA" sz="2000" dirty="0" smtClean="0"/>
              <a:t>Battery choice:</a:t>
            </a:r>
          </a:p>
          <a:p>
            <a:pPr lvl="1"/>
            <a:r>
              <a:rPr lang="en-CA" sz="1800" dirty="0" smtClean="0"/>
              <a:t>LTC 45 Ah Lithium Ion Cobalt cell</a:t>
            </a:r>
          </a:p>
          <a:p>
            <a:pPr lvl="1"/>
            <a:r>
              <a:rPr lang="en-CA" sz="1800" dirty="0" smtClean="0"/>
              <a:t>Higher capacity cell allows fewer cells for same capacity – less points of failure, less components in the pack</a:t>
            </a:r>
            <a:endParaRPr lang="en-CA" sz="1800" dirty="0"/>
          </a:p>
          <a:p>
            <a:r>
              <a:rPr lang="en-CA" sz="2000" dirty="0" smtClean="0"/>
              <a:t>Chose a pack size of 20 cells</a:t>
            </a:r>
            <a:endParaRPr lang="en-US" sz="2000" dirty="0" smtClean="0"/>
          </a:p>
          <a:p>
            <a:pPr lvl="1"/>
            <a:r>
              <a:rPr lang="en-CA" sz="1800" dirty="0" smtClean="0"/>
              <a:t>Able to package entire power-train in the engine bay of the chassis</a:t>
            </a:r>
          </a:p>
          <a:p>
            <a:pPr lvl="1"/>
            <a:r>
              <a:rPr lang="en-CA" sz="1800" dirty="0" smtClean="0"/>
              <a:t>Allows us to meet our goal of 8-10 mile range for effective use in </a:t>
            </a:r>
            <a:r>
              <a:rPr lang="en-CA" sz="1800" dirty="0"/>
              <a:t>G</a:t>
            </a:r>
            <a:r>
              <a:rPr lang="en-CA" sz="1800" dirty="0" smtClean="0"/>
              <a:t>reenland</a:t>
            </a:r>
          </a:p>
          <a:p>
            <a:r>
              <a:rPr lang="en-CA" sz="2000" dirty="0" smtClean="0"/>
              <a:t>26 cells possible to package</a:t>
            </a:r>
          </a:p>
          <a:p>
            <a:pPr lvl="1"/>
            <a:r>
              <a:rPr lang="en-CA" sz="1800" dirty="0" smtClean="0"/>
              <a:t>Requires moving power-train under the seat, hurting ergonomics, serviceability, and increasing cost</a:t>
            </a:r>
          </a:p>
          <a:p>
            <a:pPr lvl="1"/>
            <a:r>
              <a:rPr lang="en-CA" sz="1800" dirty="0" smtClean="0"/>
              <a:t>Used a simulation to compare the two options:</a:t>
            </a:r>
          </a:p>
          <a:p>
            <a:pPr lvl="1"/>
            <a:endParaRPr lang="en-CA" sz="1800" dirty="0" smtClean="0"/>
          </a:p>
        </p:txBody>
      </p:sp>
      <p:graphicFrame>
        <p:nvGraphicFramePr>
          <p:cNvPr id="4" name="Table 3"/>
          <p:cNvGraphicFramePr>
            <a:graphicFrameLocks noGrp="1"/>
          </p:cNvGraphicFramePr>
          <p:nvPr/>
        </p:nvGraphicFramePr>
        <p:xfrm>
          <a:off x="928662" y="5000636"/>
          <a:ext cx="6096000" cy="14833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en-US" dirty="0"/>
                    </a:p>
                  </a:txBody>
                  <a:tcPr/>
                </a:tc>
                <a:tc>
                  <a:txBody>
                    <a:bodyPr/>
                    <a:lstStyle/>
                    <a:p>
                      <a:r>
                        <a:rPr lang="en-CA" dirty="0" smtClean="0"/>
                        <a:t>72V</a:t>
                      </a:r>
                      <a:r>
                        <a:rPr lang="en-CA" baseline="0" dirty="0" smtClean="0"/>
                        <a:t> (20 cells)</a:t>
                      </a:r>
                      <a:endParaRPr lang="en-US" dirty="0"/>
                    </a:p>
                  </a:txBody>
                  <a:tcPr/>
                </a:tc>
                <a:tc>
                  <a:txBody>
                    <a:bodyPr/>
                    <a:lstStyle/>
                    <a:p>
                      <a:r>
                        <a:rPr lang="en-CA" dirty="0" smtClean="0"/>
                        <a:t>96V</a:t>
                      </a:r>
                      <a:r>
                        <a:rPr lang="en-CA" baseline="0" dirty="0" smtClean="0"/>
                        <a:t> (26 cells)</a:t>
                      </a:r>
                      <a:endParaRPr lang="en-US" dirty="0"/>
                    </a:p>
                  </a:txBody>
                  <a:tcPr/>
                </a:tc>
              </a:tr>
              <a:tr h="370840">
                <a:tc>
                  <a:txBody>
                    <a:bodyPr/>
                    <a:lstStyle/>
                    <a:p>
                      <a:r>
                        <a:rPr lang="en-CA" dirty="0" smtClean="0"/>
                        <a:t>Range (miles)</a:t>
                      </a:r>
                      <a:endParaRPr lang="en-US" dirty="0"/>
                    </a:p>
                  </a:txBody>
                  <a:tcPr/>
                </a:tc>
                <a:tc>
                  <a:txBody>
                    <a:bodyPr/>
                    <a:lstStyle/>
                    <a:p>
                      <a:r>
                        <a:rPr lang="en-CA" baseline="0" dirty="0" smtClean="0"/>
                        <a:t>≈ </a:t>
                      </a:r>
                      <a:r>
                        <a:rPr lang="en-CA" dirty="0" smtClean="0"/>
                        <a:t>10</a:t>
                      </a:r>
                      <a:endParaRPr lang="en-US" dirty="0"/>
                    </a:p>
                  </a:txBody>
                  <a:tcPr/>
                </a:tc>
                <a:tc>
                  <a:txBody>
                    <a:bodyPr/>
                    <a:lstStyle/>
                    <a:p>
                      <a:r>
                        <a:rPr lang="en-CA" baseline="0" dirty="0" smtClean="0"/>
                        <a:t>≈</a:t>
                      </a:r>
                      <a:r>
                        <a:rPr lang="en-CA" dirty="0" smtClean="0"/>
                        <a:t>14</a:t>
                      </a:r>
                      <a:endParaRPr lang="en-US" dirty="0"/>
                    </a:p>
                  </a:txBody>
                  <a:tcPr/>
                </a:tc>
              </a:tr>
              <a:tr h="370840">
                <a:tc>
                  <a:txBody>
                    <a:bodyPr/>
                    <a:lstStyle/>
                    <a:p>
                      <a:r>
                        <a:rPr lang="en-CA" dirty="0" smtClean="0"/>
                        <a:t>Weight</a:t>
                      </a:r>
                      <a:r>
                        <a:rPr lang="en-CA" baseline="0" dirty="0" smtClean="0"/>
                        <a:t> (lbs)</a:t>
                      </a:r>
                      <a:endParaRPr lang="en-US" dirty="0"/>
                    </a:p>
                  </a:txBody>
                  <a:tcPr/>
                </a:tc>
                <a:tc>
                  <a:txBody>
                    <a:bodyPr/>
                    <a:lstStyle/>
                    <a:p>
                      <a:r>
                        <a:rPr lang="en-CA" dirty="0" smtClean="0"/>
                        <a:t>66</a:t>
                      </a:r>
                      <a:endParaRPr lang="en-US" dirty="0"/>
                    </a:p>
                  </a:txBody>
                  <a:tcPr/>
                </a:tc>
                <a:tc>
                  <a:txBody>
                    <a:bodyPr/>
                    <a:lstStyle/>
                    <a:p>
                      <a:r>
                        <a:rPr lang="en-CA" dirty="0" smtClean="0"/>
                        <a:t>86</a:t>
                      </a:r>
                      <a:endParaRPr lang="en-US" dirty="0"/>
                    </a:p>
                  </a:txBody>
                  <a:tcPr/>
                </a:tc>
              </a:tr>
              <a:tr h="370840">
                <a:tc>
                  <a:txBody>
                    <a:bodyPr/>
                    <a:lstStyle/>
                    <a:p>
                      <a:r>
                        <a:rPr lang="en-CA" dirty="0" smtClean="0"/>
                        <a:t>Cost</a:t>
                      </a:r>
                      <a:endParaRPr lang="en-US" dirty="0"/>
                    </a:p>
                  </a:txBody>
                  <a:tcPr/>
                </a:tc>
                <a:tc>
                  <a:txBody>
                    <a:bodyPr/>
                    <a:lstStyle/>
                    <a:p>
                      <a:r>
                        <a:rPr lang="en-CA" dirty="0" smtClean="0"/>
                        <a:t>$</a:t>
                      </a:r>
                      <a:r>
                        <a:rPr lang="en-CA" baseline="0" dirty="0" smtClean="0"/>
                        <a:t> </a:t>
                      </a:r>
                      <a:r>
                        <a:rPr lang="en-CA" dirty="0" smtClean="0"/>
                        <a:t>6000</a:t>
                      </a:r>
                      <a:endParaRPr lang="en-US" dirty="0"/>
                    </a:p>
                  </a:txBody>
                  <a:tcPr/>
                </a:tc>
                <a:tc>
                  <a:txBody>
                    <a:bodyPr/>
                    <a:lstStyle/>
                    <a:p>
                      <a:r>
                        <a:rPr lang="en-CA" dirty="0" smtClean="0"/>
                        <a:t>$ 7800</a:t>
                      </a:r>
                      <a:endParaRPr lang="en-US"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en-CA" dirty="0" smtClean="0"/>
              <a:t>Towing Ability</a:t>
            </a:r>
            <a:endParaRPr lang="en-US" dirty="0"/>
          </a:p>
        </p:txBody>
      </p:sp>
      <p:sp>
        <p:nvSpPr>
          <p:cNvPr id="3" name="Content Placeholder 2"/>
          <p:cNvSpPr>
            <a:spLocks noGrp="1"/>
          </p:cNvSpPr>
          <p:nvPr>
            <p:ph idx="1"/>
          </p:nvPr>
        </p:nvSpPr>
        <p:spPr/>
        <p:txBody>
          <a:bodyPr/>
          <a:lstStyle/>
          <a:p>
            <a:r>
              <a:rPr lang="en-CA" sz="2400" dirty="0" smtClean="0"/>
              <a:t>Trade off of a shorter (more efficient) track, is reduced traction</a:t>
            </a:r>
          </a:p>
          <a:p>
            <a:r>
              <a:rPr lang="en-CA" sz="2400" dirty="0" smtClean="0"/>
              <a:t>An elevated hitch has been designed to increase the downwards force on the rear of the hitch. </a:t>
            </a:r>
          </a:p>
          <a:p>
            <a:pPr>
              <a:buNone/>
            </a:pPr>
            <a:endParaRPr lang="en-CA" dirty="0" smtClean="0"/>
          </a:p>
          <a:p>
            <a:pPr>
              <a:buNone/>
            </a:pPr>
            <a:endParaRPr lang="en-US" dirty="0"/>
          </a:p>
        </p:txBody>
      </p:sp>
      <p:pic>
        <p:nvPicPr>
          <p:cNvPr id="19459" name="Picture 3"/>
          <p:cNvPicPr>
            <a:picLocks noChangeAspect="1" noChangeArrowheads="1"/>
          </p:cNvPicPr>
          <p:nvPr/>
        </p:nvPicPr>
        <p:blipFill>
          <a:blip r:embed="rId2" cstate="print"/>
          <a:srcRect/>
          <a:stretch>
            <a:fillRect/>
          </a:stretch>
        </p:blipFill>
        <p:spPr bwMode="auto">
          <a:xfrm>
            <a:off x="500034" y="4071942"/>
            <a:ext cx="3857652" cy="1984644"/>
          </a:xfrm>
          <a:prstGeom prst="rect">
            <a:avLst/>
          </a:prstGeom>
          <a:noFill/>
          <a:ln w="9525">
            <a:noFill/>
            <a:miter lim="800000"/>
            <a:headEnd/>
            <a:tailEnd/>
          </a:ln>
          <a:effectLst/>
        </p:spPr>
      </p:pic>
      <p:pic>
        <p:nvPicPr>
          <p:cNvPr id="6" name="Picture 5" descr="DSC_6285.JPG"/>
          <p:cNvPicPr>
            <a:picLocks noChangeAspect="1"/>
          </p:cNvPicPr>
          <p:nvPr/>
        </p:nvPicPr>
        <p:blipFill>
          <a:blip r:embed="rId3" cstate="print"/>
          <a:srcRect t="5305" r="16525" b="8051"/>
          <a:stretch>
            <a:fillRect/>
          </a:stretch>
        </p:blipFill>
        <p:spPr>
          <a:xfrm>
            <a:off x="4786314" y="3429000"/>
            <a:ext cx="3933439" cy="2714644"/>
          </a:xfrm>
          <a:prstGeom prst="rect">
            <a:avLst/>
          </a:prstGeom>
        </p:spPr>
      </p:pic>
      <p:cxnSp>
        <p:nvCxnSpPr>
          <p:cNvPr id="8" name="Straight Arrow Connector 7"/>
          <p:cNvCxnSpPr/>
          <p:nvPr/>
        </p:nvCxnSpPr>
        <p:spPr>
          <a:xfrm>
            <a:off x="3714744" y="3571876"/>
            <a:ext cx="1785950" cy="50006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257808" cy="4525963"/>
          </a:xfrm>
        </p:spPr>
        <p:txBody>
          <a:bodyPr>
            <a:normAutofit/>
          </a:bodyPr>
          <a:lstStyle/>
          <a:p>
            <a:r>
              <a:rPr lang="en-US" sz="2000" dirty="0" smtClean="0"/>
              <a:t>HPEV AC-15 motors with Curtis 1238 controller produce 34kW &amp; 81Nm peak torque for good towing capacity.</a:t>
            </a:r>
          </a:p>
          <a:p>
            <a:r>
              <a:rPr lang="en-US" sz="2000" dirty="0" smtClean="0"/>
              <a:t>Extensive dynamometer testing to maximize efficiency. </a:t>
            </a:r>
          </a:p>
          <a:p>
            <a:r>
              <a:rPr lang="en-US" sz="2000" dirty="0" smtClean="0"/>
              <a:t>Acquired data for current, torque, efficiency, slip gain, power, and other parameters.</a:t>
            </a:r>
          </a:p>
          <a:p>
            <a:endParaRPr lang="en-US" dirty="0" smtClean="0"/>
          </a:p>
          <a:p>
            <a:endParaRPr lang="en-US" dirty="0"/>
          </a:p>
        </p:txBody>
      </p:sp>
      <p:sp>
        <p:nvSpPr>
          <p:cNvPr id="2" name="Title 1"/>
          <p:cNvSpPr>
            <a:spLocks noGrp="1"/>
          </p:cNvSpPr>
          <p:nvPr>
            <p:ph type="title"/>
          </p:nvPr>
        </p:nvSpPr>
        <p:spPr>
          <a:xfrm>
            <a:off x="428596" y="0"/>
            <a:ext cx="8229600" cy="1143000"/>
          </a:xfrm>
        </p:spPr>
        <p:txBody>
          <a:bodyPr/>
          <a:lstStyle/>
          <a:p>
            <a:r>
              <a:rPr lang="en-CA" dirty="0" smtClean="0"/>
              <a:t>Performance</a:t>
            </a:r>
            <a:endParaRPr lang="en-US" dirty="0"/>
          </a:p>
        </p:txBody>
      </p:sp>
      <p:sp>
        <p:nvSpPr>
          <p:cNvPr id="30722" name="AutoShape 2" descr="data:image/jpeg;base64,/9j/4AAQSkZJRgABAQAAAQABAAD/2wCEAAkGBhQSERUUExEVFRUVGBUaGBcWFRgaFxwWFxUYFxcYFxwdHicgGBkjGxcaHy8gIycpLC0vFx4xNTAqNSYrLCkBCQoKDgwOGg8PGiwkHyQsLCwsLy8sLDYsLCwsLCwsLC4sLC0qLCwsLCwsLCwsLSwsLCwpLywsKiwtLCksKiosLP/AABEIALcBDgMBIgACEQEDEQH/xAAcAAABBAMBAAAAAAAAAAAAAAAABAUGBwEDCAL/xABLEAACAQIEAwUECAMEBwYHAAABAhEAAwQSITEFQVEGBxMiYTJxgZEUI0JSYqGx8JLB0TNDU3IIRIKTosLhFRckNLLxFiVUc4PS4//EABgBAQADAQAAAAAAAAAAAAAAAAABAgME/8QALhEAAgIBAwIFAgUFAAAAAAAAAAECESEDMfASQSJRYXHRkaEEE4Gx8SMyM0LB/9oADAMBAAIRAxEAPwC8aKKKAKKKKAKKKKAKK8u4AJJgDcnaKrvtL3sRd+jcNsnF4g6Ssm2p+HtR1kL60BPsbj7dlC924ttBuzsFHzNQniPe7Z8TwsJYuYu4TAyDKhPQMQSfgK8cG7uXv/XcWuHE3W2tBj4VsdABAJ92nv3p37Q8ewnB8KCLaou1u1bABY/06mgIH2k74sfhnyPgEsMRIz5mkSRIMgHbpTIvfrj/ALuH/hJ/n/OoPx3jVzF32vXjmZyTB2HQKOQFIlWrUjJyfmWXY79MaD5kw5HQo4/NWJqQcH78izAX8IpB52LksB/kuQT7gZ9KpeKzVulGS1ZWdU8A7XYXGT4F4Fl9q2wK3F/zI0MPlTxNcm4DjVy0VIM5PZkkMvTw3BDJ7gY9Kt3sL3r5vq8U5b8ZAF1R1uAAC4g/xFAIGrKo1qribRmpFrUV4S6GAIIIOoI1BHIg8xXuqmgUUUUAUUUUAURRRQBRRRQBRRRQBRRRQBRRRQBRRRQBRRRQBRRRQBTT2i7UYfA2jdxFwKOQ+0x6KOZ/KmHtd3lW8Lc+j2LbYnFnRbVsEweWcj9Br1imzsx3c3bt4Y3ir+NfOqWTrbt6yAeRI6DQep1qAIbPDsdxxs99nwfDyZW0ul26vImeR6nToOdWB2f7L4fBW/Dw9oIOZ3Zj1ZjqTTpFacZjEtI1y4wVEBLMdgBzqQIu0PaG1grDXrzBVXYc2bkqjmTXMPabtJex183rzE75Fnyos+yo5fzp57xe2rcRxMqSLFvS0p6c3I+8f0iorlirKJjPUrCMKByr1QK9IPSr4OdW2ASgrXsLWXuZdapZuoKjyqUrHB7+RLqW7hE+UoGLCNQ/l1USDDfhpOm05dOvqBMH9asnuqvXrquCCLFkQGOxc6hB6gEn3ETRF3FbDZ3e959zC3Vt3mLWWPnHIdbtr7pG7INCJIAI16CtXQwDKQQQCCNiDqCPSqD7Xdi0uDEYqxci4jFnt5RlhR5ijDUPALQRrJ25zDuQ7Um/h3wzsCbOUp/9tuXuB29DHKplnJKeaZZ9FFFULhRRRQBRRRQBRRRQBRRRQBRRRQBRRRQBRRRQBRRWvEXgisx2UEn3ASaA147H27Ntrl1wiKCWZjAAFQDEcex3FSU4eDhsJs2LuAh3HPwV3j1/OoR214rcxNwsbratokkoADI8sxtp8auvs3cdsLZNxAjlFzKBAGmwHLSNKrbZNKrsQ9k+xGHwCfVKWuN7d59bjnnJ5CeQ0qQ0VrxGIVFLuwVVBJJ2AGpJqxBjE4hbal3YKqiSxMAAczXP3eV3jtj3NmzK4ZD8bhGzN+HoPjXjvH7x3x7+FaJTDIdBMFz95/ToKgwqyRjqalKgr0B6UBa3paIq7dGEYOTNYT9zW3LWxUoK6VnudUY0eSYpH7RnlyrcbbOYiASOcankelSrgvZu1cw5u3WVFS7kvEnzLqAIHTXU/hbpUqLexLaW5EWUnrHXlSrAccfCXVawfOJB3hwfsttK+nXXen7jS2Qps2PMQoY3JJUgKAYECAGO4315U24Hs+PDLl1DgB5YwMrIXRU+8zQR6GBtqYpk2tyfdiO0tp7H0ZxF5oDlyG8RnJJYGBr+HkBuRWtLKcJ49YNry2MSArJrC52ykL6B8rDpmI5VW3CMa1vEpcUKxttmAacmmkmCDHuIqR8V7UnH4/Bv4eQo1pCoJIzG8slZ1ggLvrvvvUrJDOlRWawKzVSwUUUUAUUUUAUUUUAUUUUAUUUUAUUUUAUUUUAUw9t/FODuLZRnZ4Xy7gHc0/CigKo7L93965iFvYm3ktIZCH2mI1GnJZg61awrNFAeXuAAkkAASSdAANyelUZ3qd5IxM4XDN9SCM7j+8I5D8A/Ol/e13khw+CwzaTF64DvG9tfTqfh1qpKskY6k0lRiK9KKI09K3Wk9Pl/OrnPGPUzKL76UKtYVa34XCvcdUtqWdyFVRuSdAK2hpJ+KR1JVhDl2W7OPjcQtpNB7TvyVAdT6nkBzJHvp47W92tyyzDDlr6hc5XI3iKsxOgy3IMTl11HlFWf2T7OJw/Drb3uOZuOObxsPwjYD1J5mnS9iQNdQQJiYkGNddDHWdNRWM5pvBerRy2uINsmdV/T/pSp8QTJDSDvOoPvnfrNW3247v7eLDXrAVMR5swn6u4QYMmNGmfNpP2hzFLX7T2HZWUrlJDKRqrDcH0o11LBlFuPhYuwWJa2xYcwQdANCIPuPT3CjEYtni2hYzoA0THIA8lG++mta7bj51LF4th1yEWjoiZfN5c4K+IG+7Kg/wARqiujTBFcThTYXLKlm+0pMR0+f8qeOwXB3v8AEcMiKTkuJdf0RWDSekkVswPDW4njEtWLSLAA0zZAAACxkkxpJ6ltKvzsZ2Ls8PtFbfmuPBuXT7TH/lUchVSxIRWaKR8Xx3g2Lt3/AA7bv/Cpb+VAKbt0KpYmAAST6DU1Dm74+FD/AFwadLdw/wDLVS9oe+7GYuy1lbdqyrrDlJL5ToQCxhRrvFV4UqAdKt33cLH+sMfdauf0rJ77OF//AFDf7p/6VzQLRoFqOlSDpFu/ThY/vbn+5f8ApXgd/HDP8S9/uWrnI2vfWPDHr+VAdIjv04X/AItwf/hf+lKk75uFEf8Am/nbuT/6a5nsYcMygkiSBOn5fvnUg7U9m7eHRCoZWIGdGdX1JMRsRKgN01jlNUckmkWStWX/AIbvc4W5gY1B/mDL+oqQ8N49h8QJsYi1d5nw3Vo94BkVx1l/cUp4dxG7h7i3bNxrdxdVZSQR/UehqxU7Loqk+yXf+xZLeOtLBgG9bJEHYFk6dSD8KupGBAIMg6g1IPVFFFAFFFNPGePCzCIue885UmBtqzn7KjcmgDj/AGls4RM11tT7KD2m9w6etV9xftvicZNuy30dGBHlhrhn8R9n4fOmrG8Pu4hrmIv3VPmyqZMOw3Wz1UDntS2zgDbtZ9BLBRO5J3CgbxpJ5TQEUv8Ad8swuIM+tsHX3hhSS73b4qJtqlwfhaD8mj9an3DsHJgj3xUrw4VV0qU6KOCZz3iuD3LDZbtt0bo6kT7p3HumsKtdDDh63VIuIHQ/ZYAg/A/rUY493Q2bkthX8F/uNLWz7vtJ+Y9BWunON+IKKWxUNK+FcVuYa6t6y2V1mDAO4ggg7gjSt3G+z1/CPkv2mSdjurf5GGjfr6U3V34kgXB2U7x7WJcpiH8J3CqqmPALAmSpOqs2nlbToTMCVYmzBJ3OhEjnMdddIEHUCRqNBzo1THsf3ltYIsYpi9nZXOrW+gPNrf5jlMRXFqaaTqIcktyxMS2ZoMEMDoACCII1M7ELGu8GNJCwrtz2ZTFWjctKPHtKBlXa5bA0UbywGg92XmtS+68ojeXUMfKZENrIcbht5jWZ3AptxV4IZnQNG/QSdOWmv9QFFZxdMSSkqKIs3SukmOX8/hSxnDKAJzTB10jTlzINOfbzhYtYqVyg3BnKjkxaG+cT7yabMLZHNws7seS8yPXl/wC1JtN2iYp9y8O43gS28M+IjzXGKA/gWJ+bfpVn1V/cTfzYe+BOQXBl6DyDYfnVoVmWCoR3ucY8HAMg3vSk9FALv8wsfGpvVc9+if8Ay4NzF1R8GVgfyoEc72rRIBHTXf3R+VbVtwOfyH61v4Rw9rzeGgBaT7RygepJIAGtKOKcIuYe4bdwAEfdII+BG9R1K67k09xvIrWa3EV4IqVnYg1xWcvp+lK7OBJ5ge8093uxd1LNu8721S6fq5PmYfeVdyum/qOtdUfwetKqjv54/cwl+I047sjH75Vm7dZjJJPxmn3Gdn8lrP4k+mVhrppJ3+FJeDcG+kXMhYqBuQhdtdoUQT86y19Keh/kVF9LVhrZg7GmP3ArBH7j/rTnx/g30a81sOHAOjBYmN9DtB03IptIrFNNWjVqjwV/etdNdzvaU4vhqBzNywfCY8yFAyMfUqQPeDXM5WrH7jO0v0fHfR2P1eJEe64slD8RK/EVJB0XRWJrNAasTiVtqWYgAczVT8X40WDkDR7j+OdRcySMqQdVTSWHOBryqZdt8flVbcsJBY5egMD3a61DrAGYEjPpAdT/AMDeg5cqKqfOcwVd9hLdxRfEo7Q1vKFtBQQqDooHOZJ1J1n3esSGxGKi5pbtg5USSqoNR09o7ncmnK1b0UQBGsDXXf0nc/A0qwqwxYa6ZSNgwJBg76TB/ZFZfmJF6Y58Ot2ssBhm6bGfcf5Uts4bMd9qjrWomQQfdIj986zg8bdsuSt4uhJ8r6qBAACbEAR+Z9KR1E9xRLvFVMoJjMYGm8CT8ANzSyysiRVXcaxWIxOJMF0GwyEiEMeVW0lmO5P6Cp5exv0LDB79zNcIUEsdCeUwJIWdWAk7xrFdDhSXqZqWWPGO4Xav2zbvW1uId1YSOnwPrvVN9ue7A4abuFJuWjvbOtxf8v8AiL+Y9d6tuxxq3cQMrggzqDIlfaA93MbjnBkVFePcULMeg29KmMpQeC25Q+IukbUldpJqbdp+ArdJuWhlubldg/8ARv1qEupBIOhFWTt2cWv1XnYmXYHtl4JGHvN9SxOQkx4bHlPJGJ/2SZ2JqW8Vxq2le6xGS3JMb5gfZHqWgR1EdIpy7t6H1infifaS5iLFq03937R5uwJCsfULv1JJpLCs10ZXuJMTiWxF1rr+0xmByGwUe4QPhUi4T2Fw91Rcv8Tw9k65rZZc6gctzPypq4Ph1LSwVspGjvlWd95DMR91QdxNSfC8QS2JRMOJM+ZHL/xsUAGuwUVhJ0rZ00TvgfbPh3D7SYfDl3RRqyJOZjqXYnWffUp4f27wt4wrOCdYa249eQNVJd4uLg9iy/WbN0iBruGYLp1+Rr1wrGKh8XDs9orEm1cNy2CZiVjyzr5RbXYyTVeuNXz/AITFdTpF3YTi9m6YS6jMN1DDMB6ruPlUe71MF4vCsQMslVVh/suJP8M0xcB7cS6/S1tncpfVQCB1MSGTqyEgayBBh1xXaD6dhMbYtqPFRHXQyrIynLcTqCP0qVJPYmUXF0znjs9xEWb2ZkDrzWYmf6Us4xxf6XiAWC2UzNqQxUDU6kBiToFkDnMRTPbMOfd1jnzr3+/aJp0K+ruReKN3ELVtCBbZLwMyR4yAbfeykyPStAvHkiLrOhc+kat8az+9Kwf3++VaKTRVxT3PJvHr+/SstfYxLMYECSdBMwOg1Jj1rya81P5kvNlVCK7GzxvT86V8J4zcw1w3LRysQR1Eb9OoB+ApvPx+VFVbvcusbG/HY65ebPcYs0RqZ0pNl935VvsYZmnKjNG+UEx6mNq8fv8AetVVbIGoivWFxLWri3EJV0YMp6EGR+lZavDD96VIOuOynHlxmDs4hf7xASOjjR1+DAineqX/ANH7tKPrsEx1nxbfyAuAf8J+Jq6KAjfa7gpuqH3yDYSDpJkEe+ohaw6gyBqYkjnAI167zVpEVD+0fZR/bsOVAklcob36HcfGspxfYshjB/frXnFY9UGZ4gekfAV5svuCwzLo0cukjcT61oxaPKlChAPmVx7QMeyw1Rh7iDzrFLJYU4C+XTMylZMW1kMWg+aJAgCfXXbY08Yvs+1u3naPcDrqNNCKY/8A4gsWLio99EuHVVJYEDlyIAnXWld7tD9Ke2ucXBBJNtlgCfaLKYMAHaDpW0VGWKoo20gbif1WUp5EYEv94jTLl6wYnkCfU0k45gbz27bhw7QAqQSBqZ35KY3GrDousnxKYcYQOTnBEhxqQTzE8x61C+DYPzNN3OASQJIB55o+9v8AOurOmusxtT8LHTCPbwGDMvmuOczHU+cmcvXlJO5jnAptw+LGKwxu22bMk+Kj5Q2mucRoF1j36CaXdpuDnErbVJGX2sx+1pvz937lp4lhvoeHFkKYfV3GgYj2UEchM67k+lVU4yVt5ZKTTrZIaMRe3qOce4bnBdfaHtD7w/8A2H5ipG+FV8N4yNqhC3AZ9tvZCk+0x1OmwFMl+8ToN6h+Fk4nEirLW6xYJIgSTt++n9KW47h2Vx0bX3HmP0Pxq0u7Hu/stZ+l4mGBnIh0UKp9p+skbbRFQ35iMaWCMdmuA4i7ph7LdM/hgjTeWYRHuFPXEOz2Os6XLTMp+0iKwAB1lVQ8uWlTLiPeLaSbeDtreK6Z8wSwp5DN9o/hWSfnDRd4pxO+AyKSPQEKZ/Cm/wAbje4VstV1jYqtNX6kGxmBsXB5bYN0EnxFHhNtoMgESDOu/SORh+HX5GW27MAZDqfEK66KxUi8m3lYE6aqdDTzxHguNUS4vc/ZsMVA3ykyWjltz3qPZHDGCpAmQC6sNdJyuhAn7wJrneqv9o0dMYye7v3fObULlvEKzRNsMM4bNKODGZtSxWSsOCXTMIZ1EFV2e4o2Cxisvs3JtwwEhs0G2Y0BVnDaaQ2YaMAPGG4ocmX+8CvKXyXS4ArlkZ3IKeUkZswyjUk7rqxWHYghLbowyv4d3+1AUPkdTA8SFBQ7GFB1hiMq6fFHbvz47msbl/Tn+nOfFd4x/wDxDnTV35dSTtVhY7sxZXAlvAt220y3RcOcqFJZj5okyvljn7qgPFMNlvuJ0BUzqdGg/od6UXWzKqfSFMGACXy6xsToJ61MoPUpp1z3MLUdxFyB69a8k/vnQ9sglSJI9fz31rBPoPnWpUxQBJVebEASyqJOgksQFHqTFBrBFAZewygsygBWCn6xZJM6qAfOuntLI211rA91Yj0/n8q9LbJ5H5GgJp2J41aw9lme89twSQqAw3laCeuXQx6DqaivGMQty/cZJysZkiCepjkTv8aTiy/3W/hNH0dvuN/Cf6VnHTUZOS7lnK1RqK14IrebDfdb5GsNbI3BHwrQqb+BcXfCYm1iLftWmDRqJA3UwdiNPjXWnBeKpibFu/bMpcVWHxGx9QdPhXIGQ66bfDeuh+4s3f8As0rcBCi4xtT/AIbQdPTNm+dR3BY1Yis0VIGDjHZK1dY3UVVvfe6/5qid7DOhy3EKt0PP1EbirLpo7T4a2cO73CF8NSwbpArOcLyiUyl+2/Z/xHtXkAL5lUid4BIgbkRofh8dJ4b9DBB2QfX+F5CSwAWxM+YTvvEPp5QTKOEYC7fZ72iZF0ZjAtrrrt7Ygn3j8IzQrj2NN9xZs5mtJPIks32nIAkkgbakAAVeGFkrLyQo7M8fuYrGAPd8IsCABojIogIqnTyjly1NKMXjfDuF7VwNDESoI8wmVZW1VvwncagkbI8N3fYqEexfTLqyOpECSDm1AYEQPURFWViuGo9si4ATAkwJkGRHu1gcpNVlrdrsKCWxr4fijftB4gkCR0PMH9fjSHjPDLdxvPc8MmSfKSQAZMzoI/5qUdnME1tXkz5vdLDc05YlZU+UNIIytsSRoCeQ2BisVNwl4XgmUVJZIDx28iBLVoq1lBK5WDZmY/WXLkfaMRtsFA50l4xw8Wr0D2iql1j+zc6m3PMgRPQyOVS26VtNLYTK6wRcQB1DASCVMSAdgRyphTDlbTG4pz3SMub2sqmXut/mMqOvnP2a6U7KobMZhFFtWYbOJPqQdz0/6U9cOwGK4obdok28PbVQEXygpyZ4OinlzaNObBt+inEXltASEKEjfNeueW0nuAzO3oPhV4cE4QuHtBF1O7Md2bmx/l0AAGgqsVm2bSaWEJeCdk7GGVQqBmUQGIGnXINkHu35yaeYrNFWMzEU3cX7P2cSpF22pMQGgZh7jTlRQFQ9ouxNzCgm2JUEMhBMBgZgc0b3aGKjzGLQMFLQnRCM1i4Sji7aI2QGHFvRTOmUwVvu/YDqVYSCIIqi+13DDgsc4DSnh5o1hkJS2EeBp5c2vXL11ylCvFHf9/Q205OTUeL1Ir2w4WwvZyyA3NLkaKty1bBcL+F1ZGX/ADEfZqOXrPQjTY6wdNQDHI/Op7g8Cr27ts2y+RrRVdA+VXCaBj91gIOwO+lJe0vZ269xfo+GcayUtqWKkgkg5ZGm3yrWCXQmZTtTcWQrC34WSitroTMiNwOUfCZrc+MKmMqzAOhUjUAxOXcTT2ewmPOgwOJ1k/2TbnnqK14nu/4kWzDA3gSNctqOg2G22tCBqF642wUfH+leWN4bt/xNTqvd1xQ/6piP4Yrc/ddxUD/yl74MD/zUIojN7GsAZuNmB9nzREbzPXSIpL9LY8zUw/7ouKMJ+iP/ALTKD+bUgxPYs4dzbxONwuHuCJtsbtxxIkZvDtsAdtJnWhIxW2J3pQtketO+D7P4cvH/AGthBtq1vEBTI5Hw9I5zFTIdx+MKK6XbLhtoLeydm1GxoCt/B9/zrOX8T/xVbGE7gb7D6zF219FRm/Uily/6PY548/Cx/wD0oCsOzXZq5i7uVR5VKm47HZZ5cydxFdUcOwiWrSW0ACKqhQOgGlQvgHdRZwwtedXa2WbxChDktodm2iBBnap2iwIHKoB6oooqQFNPabgn0vDtZzlCYII2lTIn0mnaigKT7QvxHDYUYO4iBSx+sthh4gkQGbUE/KYjSNVvZPu6xNorecKAyNmXd9Yy+71g6zVuPaDCCAR0NeoqrV4JIFh1BBykncEGVII5GdQdt62pZOpkmOo2nnI/6VK8Xwe3cOaCG6gx8+RqL8a7IXBeS/ZIzpoxXQtb1lGH2tf51i9JEpngKAI0AHT8/dSa/isxCqJEiTPToabcTZxVu6y57/hXJIbJmuWWkHSR5rZnY7U0Yq/ibhdLmpUAMhH1F5NYZf8ACufKoWkrFkqW82Q3cl3IAw1t+YsjEEAczI06zpUQ7WcRRWDru4EBhBzAEwRygcvSlvDe0VzCpKm49uSDZuBi8zrlbZ19SdI3qJYzHNi7l28yHJbjIhPm8LxGV5gnzFoBPSOtaOMYeItppzlXNyed3fCwcV1FprzMTuXSLC/PM5+Gmxq1KrfuyvD6Rc1B8axauqRzDXbzsf4nP5VZFa9PSkjNu3YUUUUAUUUUAmxzPl+rALHQFth+IjnHTn6b1VfaDgzW8UBcYsWJa45Mlg0WUB00Vmu7bfVkbVbbtGpqqe12MOIuZgcuY50nc27YKWS3o1xy6ppIE7tXPrpuPTHd/t3NtKTjzmxGcFhyzDJKv4YddYh3SwWzTusLEfiHQVdfZtrZwtlrS5UNtSB8BM+s1UHAMSoaCT5mCLmPK2qrM9PYA6z6VavYkf8AgrX+3HuNxiKvpt0k/f7ltTKfo0vtT+6H2isTUO7S96+BwTNbe41y6jZWt20JIMTqTAAjnNanOTGs1Ua9+ufEWlTCstsnzBiC7CPsRoGHQ77VamBxqXra3LbB0cAqymQQeYoDeTXH/bR1u8RxTWzmVr1wgzuJ3roXvl7Q3MLw1vCJDXmFrMPsqwJYj1IBHxrnWzw8xMj3GT86AbLuHZdxXTHcfxJ7vC0DuWNtmQTuEABUfCY+FUBiAMjDwUDaHMjuABzBQsR8R8udWn/o8cTbPirH2cqXFHQ5irD3bUBdtFFFAFFFFAFFFFAFFFFAFFFFAFEUUUBiKIrNFAeHQEQRI9aqPtT2aTBYxruYLYxGcHby51i4IOhiVcDnkAqX94va8YOyUVit26rZGEeWIE6g9fzqksRjrjt9bce4rNJDuzDPHteYnUj/ANOlE1lF11QakibdmcWcPftK7BGw024nyvbcqVObpmkTtF22dlNXDhcSHUMux+YPMHoRXOeCNwm2rMrBSLQBPnKmSqmJ0iQp39CCDU77L9pLlsi1nYOAIB82ZeTJH9rbKkaLLrGmYVMk34lnz+fkOOffK+Pfy9PoWvRUcxna0WTaW4pzXATKq5SQYyAhTL88sTANZPa4fZQnbe3fG/r4UVCt9n9CmCRUmx3Ebdlc1xwq9TzPQDcn0FQ/i/bw2t2RPQAu/wAgx+ZA91Q7FduTcZnt23zAR41x1LLO0eUpbB92vJJmoqTdLHuaKGL7Eu7WdskRPrQyWz7NqPrrvoR9leWX1GaPZasruPu3rj3bk57rQq7gAAhUB2IVScx9SOZr0+OS2xu3fNceBmdmmeXtSR7zLdAg3lmH7JwDdvX1kCJCwqoNYWdvfVMSxHK7v458F4UlbWey5zsu5H7mHYZcg8yeEB/m8QH4k6n3k1bfYrBtawyox8ogLPoIJ90/z61WXBcP4twHK2RCWXMQM5/xGnZQAYBAHPkatrgOLD2QREL5ZHQc9dfid9+dVT6p42Qn4I9HfuIu3PGb+FwVy7h7XiXVygCC0ZmALZRq0TMVzOuNbEM9y7DOWMk85PMV1fxLAres3LTezcRlPuYEfzqreE/6P9u2SbuLdp5W0C6DlLE/pWxgVPcSSpBgqZBq++yPDLlnC28Thma4t5VuXMOSoXMyyzWj9h53B0Oux1pRw/up4fa/uPEPW4zN+W35VKsLhUtoERQqKICqIAHQCgIfxniOC4nhruFxDGy508O99XdW4JyMoPte8EiqY4l2E4hgpDYXx7QJC3EQXFI5GBJWujeL8BsYlct+ylwfiAke47io1/3ai2ZwuNxOH9FfMvyblUMFDLwzEX2WzawR8RiAD4bDruW0A19NqvXuv7uBwy0WuENiLgh2UnKqzIRfjuedej2e4rbM2+I27oGwu2EX5sFJpNxfH8Zs22fJbaAf7OyH5bibqsf4T7qjYhKiwKKqDsT3lcSvYm1YxGFLLcaGfwHTKsSWJ2/KrfFWJCiiigCiiigCiiigCiiigCiiigCiiigId3odnxicGzgS9mXB55ftj5a/CqQZM9rTddB712+BGnxNdO3EBBBEgiCPQ71zj2k4M+DxN9DpbViFLECRumUEyfKeVCUm9hNweyWuWmGZ2JhROgcDMrEdBE5RqxVQdJBnOD7u7jWQ/iPeMlgoIKTMgydSdNcrb9OVecHtXcTca1hbTXWOojygTrM9AZ9CK6Z4UjizbDgK4RAwGwYKAQPSaZtZ2IWCsO3LYjzXmR1CQjqUJBtyzi5p5XWXIYMDkImQDNRrBY7BX4D27aP95PqwZGskKUOvMJ0jrV/FaY+Kdh8FiJ8TC2yT9pRlb3ysVLd+jNITcVX8/X+UVaOzyElkQMg9PEE9IF5l6fZ+FIsZhHkAG2kaCQbRUGJgXFQCdPZI9xqe4rudw391cuW4280/nzpM3dU4Pkv/ABLv/KCPgapl/wBzvnuH031Lfn1/VFf3eEKGGYJm+ycpuuR+GVyLPuM0+WOD37pAvG5aRSMq3ZBboVBOpjYJO+uXSJQndneBlcQEb7yveB+eat3B+wmJw+I8fx7V06SHU5iACPbGx13INTqQtUpc+5MJqNvv582M4Dso5SBbIUxIYhWaNs8zlUQPKAdhOblJMD2atqPOMx+7rk+RJze8zS+xjgWCMCjwTlPMDcqdmiaVVVQS2M+pmAKzRRVyAooooAooooAooooDFZoooAooooAooooAooooAooooAooooAooooAqP8AGew2ExV3xb1rM0AbxIGmvXTSs0VFEptDlw3g1nDrls2UtjbyqB8zuaW0UVJAUUUUAUUUUAUUUUBruYdWKkqCVMqTyMESOmhI+NbKKKAKKKKAKKKKAKKKKAKKKKAKKKKAKKKK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4" name="AutoShape 4" descr="data:image/jpeg;base64,/9j/4AAQSkZJRgABAQAAAQABAAD/2wCEAAkGBhQSERUUExEVFRUVGBUaGBcWFRgaFxwWFxUYFxcYFxwdHicgGBkjGxcaHy8gIycpLC0vFx4xNTAqNSYrLCkBCQoKDgwOGg8PGiwkHyQsLCwsLy8sLDYsLCwsLCwsLC4sLC0qLCwsLCwsLCwsLSwsLCwpLywsKiwtLCksKiosLP/AABEIALcBDgMBIgACEQEDEQH/xAAcAAABBAMBAAAAAAAAAAAAAAAABAUGBwEDCAL/xABLEAACAQIEAwUECAMEBwYHAAABAhEAAwQSITEFQVEGBxMiYTJxgZEUI0JSYqGx8JLB0TNDU3IIRIKTosLhFRckNLLxFiVUc4PS4//EABgBAQADAQAAAAAAAAAAAAAAAAABAgME/8QALhEAAgIBAwIFAgUFAAAAAAAAAAECESEDMfASQSJRYXHRkaEEE4Gx8SMyM0LB/9oADAMBAAIRAxEAPwC8aKKKAKKKKAKKKKAKK8u4AJJgDcnaKrvtL3sRd+jcNsnF4g6Ssm2p+HtR1kL60BPsbj7dlC924ttBuzsFHzNQniPe7Z8TwsJYuYu4TAyDKhPQMQSfgK8cG7uXv/XcWuHE3W2tBj4VsdABAJ92nv3p37Q8ewnB8KCLaou1u1bABY/06mgIH2k74sfhnyPgEsMRIz5mkSRIMgHbpTIvfrj/ALuH/hJ/n/OoPx3jVzF32vXjmZyTB2HQKOQFIlWrUjJyfmWXY79MaD5kw5HQo4/NWJqQcH78izAX8IpB52LksB/kuQT7gZ9KpeKzVulGS1ZWdU8A7XYXGT4F4Fl9q2wK3F/zI0MPlTxNcm4DjVy0VIM5PZkkMvTw3BDJ7gY9Kt3sL3r5vq8U5b8ZAF1R1uAAC4g/xFAIGrKo1qribRmpFrUV4S6GAIIIOoI1BHIg8xXuqmgUUUUAUUUUAURRRQBRRRQBRRRQBRRRQBRRRQBRRRQBRRRQBRRRQBTT2i7UYfA2jdxFwKOQ+0x6KOZ/KmHtd3lW8Lc+j2LbYnFnRbVsEweWcj9Br1imzsx3c3bt4Y3ir+NfOqWTrbt6yAeRI6DQep1qAIbPDsdxxs99nwfDyZW0ul26vImeR6nToOdWB2f7L4fBW/Dw9oIOZ3Zj1ZjqTTpFacZjEtI1y4wVEBLMdgBzqQIu0PaG1grDXrzBVXYc2bkqjmTXMPabtJex183rzE75Fnyos+yo5fzp57xe2rcRxMqSLFvS0p6c3I+8f0iorlirKJjPUrCMKByr1QK9IPSr4OdW2ASgrXsLWXuZdapZuoKjyqUrHB7+RLqW7hE+UoGLCNQ/l1USDDfhpOm05dOvqBMH9asnuqvXrquCCLFkQGOxc6hB6gEn3ETRF3FbDZ3e959zC3Vt3mLWWPnHIdbtr7pG7INCJIAI16CtXQwDKQQQCCNiDqCPSqD7Xdi0uDEYqxci4jFnt5RlhR5ijDUPALQRrJ25zDuQ7Um/h3wzsCbOUp/9tuXuB29DHKplnJKeaZZ9FFFULhRRRQBRRRQBRRRQBRRRQBRRRQBRRRQBRRRQBRRWvEXgisx2UEn3ASaA147H27Ntrl1wiKCWZjAAFQDEcex3FSU4eDhsJs2LuAh3HPwV3j1/OoR214rcxNwsbratokkoADI8sxtp8auvs3cdsLZNxAjlFzKBAGmwHLSNKrbZNKrsQ9k+xGHwCfVKWuN7d59bjnnJ5CeQ0qQ0VrxGIVFLuwVVBJJ2AGpJqxBjE4hbal3YKqiSxMAAczXP3eV3jtj3NmzK4ZD8bhGzN+HoPjXjvH7x3x7+FaJTDIdBMFz95/ToKgwqyRjqalKgr0B6UBa3paIq7dGEYOTNYT9zW3LWxUoK6VnudUY0eSYpH7RnlyrcbbOYiASOcankelSrgvZu1cw5u3WVFS7kvEnzLqAIHTXU/hbpUqLexLaW5EWUnrHXlSrAccfCXVawfOJB3hwfsttK+nXXen7jS2Qps2PMQoY3JJUgKAYECAGO4315U24Hs+PDLl1DgB5YwMrIXRU+8zQR6GBtqYpk2tyfdiO0tp7H0ZxF5oDlyG8RnJJYGBr+HkBuRWtLKcJ49YNry2MSArJrC52ykL6B8rDpmI5VW3CMa1vEpcUKxttmAacmmkmCDHuIqR8V7UnH4/Bv4eQo1pCoJIzG8slZ1ggLvrvvvUrJDOlRWawKzVSwUUUUAUUUUAUUUUAUUUUAUUUUAUUUUAUUUUAUw9t/FODuLZRnZ4Xy7gHc0/CigKo7L93965iFvYm3ktIZCH2mI1GnJZg61awrNFAeXuAAkkAASSdAANyelUZ3qd5IxM4XDN9SCM7j+8I5D8A/Ol/e13khw+CwzaTF64DvG9tfTqfh1qpKskY6k0lRiK9KKI09K3Wk9Pl/OrnPGPUzKL76UKtYVa34XCvcdUtqWdyFVRuSdAK2hpJ+KR1JVhDl2W7OPjcQtpNB7TvyVAdT6nkBzJHvp47W92tyyzDDlr6hc5XI3iKsxOgy3IMTl11HlFWf2T7OJw/Drb3uOZuOObxsPwjYD1J5mnS9iQNdQQJiYkGNddDHWdNRWM5pvBerRy2uINsmdV/T/pSp8QTJDSDvOoPvnfrNW3247v7eLDXrAVMR5swn6u4QYMmNGmfNpP2hzFLX7T2HZWUrlJDKRqrDcH0o11LBlFuPhYuwWJa2xYcwQdANCIPuPT3CjEYtni2hYzoA0THIA8lG++mta7bj51LF4th1yEWjoiZfN5c4K+IG+7Kg/wARqiujTBFcThTYXLKlm+0pMR0+f8qeOwXB3v8AEcMiKTkuJdf0RWDSekkVswPDW4njEtWLSLAA0zZAAACxkkxpJ6ltKvzsZ2Ls8PtFbfmuPBuXT7TH/lUchVSxIRWaKR8Xx3g2Lt3/AA7bv/Cpb+VAKbt0KpYmAAST6DU1Dm74+FD/AFwadLdw/wDLVS9oe+7GYuy1lbdqyrrDlJL5ToQCxhRrvFV4UqAdKt33cLH+sMfdauf0rJ77OF//AFDf7p/6VzQLRoFqOlSDpFu/ThY/vbn+5f8ApXgd/HDP8S9/uWrnI2vfWPDHr+VAdIjv04X/AItwf/hf+lKk75uFEf8Am/nbuT/6a5nsYcMygkiSBOn5fvnUg7U9m7eHRCoZWIGdGdX1JMRsRKgN01jlNUckmkWStWX/AIbvc4W5gY1B/mDL+oqQ8N49h8QJsYi1d5nw3Vo94BkVx1l/cUp4dxG7h7i3bNxrdxdVZSQR/UehqxU7Loqk+yXf+xZLeOtLBgG9bJEHYFk6dSD8KupGBAIMg6g1IPVFFFAFFFNPGePCzCIue885UmBtqzn7KjcmgDj/AGls4RM11tT7KD2m9w6etV9xftvicZNuy30dGBHlhrhn8R9n4fOmrG8Pu4hrmIv3VPmyqZMOw3Wz1UDntS2zgDbtZ9BLBRO5J3CgbxpJ5TQEUv8Ad8swuIM+tsHX3hhSS73b4qJtqlwfhaD8mj9an3DsHJgj3xUrw4VV0qU6KOCZz3iuD3LDZbtt0bo6kT7p3HumsKtdDDh63VIuIHQ/ZYAg/A/rUY493Q2bkthX8F/uNLWz7vtJ+Y9BWunON+IKKWxUNK+FcVuYa6t6y2V1mDAO4ggg7gjSt3G+z1/CPkv2mSdjurf5GGjfr6U3V34kgXB2U7x7WJcpiH8J3CqqmPALAmSpOqs2nlbToTMCVYmzBJ3OhEjnMdddIEHUCRqNBzo1THsf3ltYIsYpi9nZXOrW+gPNrf5jlMRXFqaaTqIcktyxMS2ZoMEMDoACCII1M7ELGu8GNJCwrtz2ZTFWjctKPHtKBlXa5bA0UbywGg92XmtS+68ojeXUMfKZENrIcbht5jWZ3AptxV4IZnQNG/QSdOWmv9QFFZxdMSSkqKIs3SukmOX8/hSxnDKAJzTB10jTlzINOfbzhYtYqVyg3BnKjkxaG+cT7yabMLZHNws7seS8yPXl/wC1JtN2iYp9y8O43gS28M+IjzXGKA/gWJ+bfpVn1V/cTfzYe+BOQXBl6DyDYfnVoVmWCoR3ucY8HAMg3vSk9FALv8wsfGpvVc9+if8Ay4NzF1R8GVgfyoEc72rRIBHTXf3R+VbVtwOfyH61v4Rw9rzeGgBaT7RygepJIAGtKOKcIuYe4bdwAEfdII+BG9R1K67k09xvIrWa3EV4IqVnYg1xWcvp+lK7OBJ5ge8093uxd1LNu8721S6fq5PmYfeVdyum/qOtdUfwetKqjv54/cwl+I047sjH75Vm7dZjJJPxmn3Gdn8lrP4k+mVhrppJ3+FJeDcG+kXMhYqBuQhdtdoUQT86y19Keh/kVF9LVhrZg7GmP3ArBH7j/rTnx/g30a81sOHAOjBYmN9DtB03IptIrFNNWjVqjwV/etdNdzvaU4vhqBzNywfCY8yFAyMfUqQPeDXM5WrH7jO0v0fHfR2P1eJEe64slD8RK/EVJB0XRWJrNAasTiVtqWYgAczVT8X40WDkDR7j+OdRcySMqQdVTSWHOBryqZdt8flVbcsJBY5egMD3a61DrAGYEjPpAdT/AMDeg5cqKqfOcwVd9hLdxRfEo7Q1vKFtBQQqDooHOZJ1J1n3esSGxGKi5pbtg5USSqoNR09o7ncmnK1b0UQBGsDXXf0nc/A0qwqwxYa6ZSNgwJBg76TB/ZFZfmJF6Y58Ot2ssBhm6bGfcf5Uts4bMd9qjrWomQQfdIj986zg8bdsuSt4uhJ8r6qBAACbEAR+Z9KR1E9xRLvFVMoJjMYGm8CT8ANzSyysiRVXcaxWIxOJMF0GwyEiEMeVW0lmO5P6Cp5exv0LDB79zNcIUEsdCeUwJIWdWAk7xrFdDhSXqZqWWPGO4Xav2zbvW1uId1YSOnwPrvVN9ue7A4abuFJuWjvbOtxf8v8AiL+Y9d6tuxxq3cQMrggzqDIlfaA93MbjnBkVFePcULMeg29KmMpQeC25Q+IukbUldpJqbdp+ArdJuWhlubldg/8ARv1qEupBIOhFWTt2cWv1XnYmXYHtl4JGHvN9SxOQkx4bHlPJGJ/2SZ2JqW8Vxq2le6xGS3JMb5gfZHqWgR1EdIpy7t6H1infifaS5iLFq03937R5uwJCsfULv1JJpLCs10ZXuJMTiWxF1rr+0xmByGwUe4QPhUi4T2Fw91Rcv8Tw9k65rZZc6gctzPypq4Ph1LSwVspGjvlWd95DMR91QdxNSfC8QS2JRMOJM+ZHL/xsUAGuwUVhJ0rZ00TvgfbPh3D7SYfDl3RRqyJOZjqXYnWffUp4f27wt4wrOCdYa249eQNVJd4uLg9iy/WbN0iBruGYLp1+Rr1wrGKh8XDs9orEm1cNy2CZiVjyzr5RbXYyTVeuNXz/AITFdTpF3YTi9m6YS6jMN1DDMB6ruPlUe71MF4vCsQMslVVh/suJP8M0xcB7cS6/S1tncpfVQCB1MSGTqyEgayBBh1xXaD6dhMbYtqPFRHXQyrIynLcTqCP0qVJPYmUXF0znjs9xEWb2ZkDrzWYmf6Us4xxf6XiAWC2UzNqQxUDU6kBiToFkDnMRTPbMOfd1jnzr3+/aJp0K+ruReKN3ELVtCBbZLwMyR4yAbfeykyPStAvHkiLrOhc+kat8az+9Kwf3++VaKTRVxT3PJvHr+/SstfYxLMYECSdBMwOg1Jj1rya81P5kvNlVCK7GzxvT86V8J4zcw1w3LRysQR1Eb9OoB+ApvPx+VFVbvcusbG/HY65ebPcYs0RqZ0pNl935VvsYZmnKjNG+UEx6mNq8fv8AetVVbIGoivWFxLWri3EJV0YMp6EGR+lZavDD96VIOuOynHlxmDs4hf7xASOjjR1+DAineqX/ANH7tKPrsEx1nxbfyAuAf8J+Jq6KAjfa7gpuqH3yDYSDpJkEe+ohaw6gyBqYkjnAI167zVpEVD+0fZR/bsOVAklcob36HcfGspxfYshjB/frXnFY9UGZ4gekfAV5svuCwzLo0cukjcT61oxaPKlChAPmVx7QMeyw1Rh7iDzrFLJYU4C+XTMylZMW1kMWg+aJAgCfXXbY08Yvs+1u3naPcDrqNNCKY/8A4gsWLio99EuHVVJYEDlyIAnXWld7tD9Ke2ucXBBJNtlgCfaLKYMAHaDpW0VGWKoo20gbif1WUp5EYEv94jTLl6wYnkCfU0k45gbz27bhw7QAqQSBqZ35KY3GrDousnxKYcYQOTnBEhxqQTzE8x61C+DYPzNN3OASQJIB55o+9v8AOurOmusxtT8LHTCPbwGDMvmuOczHU+cmcvXlJO5jnAptw+LGKwxu22bMk+Kj5Q2mucRoF1j36CaXdpuDnErbVJGX2sx+1pvz937lp4lhvoeHFkKYfV3GgYj2UEchM67k+lVU4yVt5ZKTTrZIaMRe3qOce4bnBdfaHtD7w/8A2H5ipG+FV8N4yNqhC3AZ9tvZCk+0x1OmwFMl+8ToN6h+Fk4nEirLW6xYJIgSTt++n9KW47h2Vx0bX3HmP0Pxq0u7Hu/stZ+l4mGBnIh0UKp9p+skbbRFQ35iMaWCMdmuA4i7ph7LdM/hgjTeWYRHuFPXEOz2Os6XLTMp+0iKwAB1lVQ8uWlTLiPeLaSbeDtreK6Z8wSwp5DN9o/hWSfnDRd4pxO+AyKSPQEKZ/Cm/wAbje4VstV1jYqtNX6kGxmBsXB5bYN0EnxFHhNtoMgESDOu/SORh+HX5GW27MAZDqfEK66KxUi8m3lYE6aqdDTzxHguNUS4vc/ZsMVA3ykyWjltz3qPZHDGCpAmQC6sNdJyuhAn7wJrneqv9o0dMYye7v3fObULlvEKzRNsMM4bNKODGZtSxWSsOCXTMIZ1EFV2e4o2Cxisvs3JtwwEhs0G2Y0BVnDaaQ2YaMAPGG4ocmX+8CvKXyXS4ArlkZ3IKeUkZswyjUk7rqxWHYghLbowyv4d3+1AUPkdTA8SFBQ7GFB1hiMq6fFHbvz47msbl/Tn+nOfFd4x/wDxDnTV35dSTtVhY7sxZXAlvAt220y3RcOcqFJZj5okyvljn7qgPFMNlvuJ0BUzqdGg/od6UXWzKqfSFMGACXy6xsToJ61MoPUpp1z3MLUdxFyB69a8k/vnQ9sglSJI9fz31rBPoPnWpUxQBJVebEASyqJOgksQFHqTFBrBFAZewygsygBWCn6xZJM6qAfOuntLI211rA91Yj0/n8q9LbJ5H5GgJp2J41aw9lme89twSQqAw3laCeuXQx6DqaivGMQty/cZJysZkiCepjkTv8aTiy/3W/hNH0dvuN/Cf6VnHTUZOS7lnK1RqK14IrebDfdb5GsNbI3BHwrQqb+BcXfCYm1iLftWmDRqJA3UwdiNPjXWnBeKpibFu/bMpcVWHxGx9QdPhXIGQ66bfDeuh+4s3f8As0rcBCi4xtT/AIbQdPTNm+dR3BY1Yis0VIGDjHZK1dY3UVVvfe6/5qid7DOhy3EKt0PP1EbirLpo7T4a2cO73CF8NSwbpArOcLyiUyl+2/Z/xHtXkAL5lUid4BIgbkRofh8dJ4b9DBB2QfX+F5CSwAWxM+YTvvEPp5QTKOEYC7fZ72iZF0ZjAtrrrt7Ygn3j8IzQrj2NN9xZs5mtJPIks32nIAkkgbakAAVeGFkrLyQo7M8fuYrGAPd8IsCABojIogIqnTyjly1NKMXjfDuF7VwNDESoI8wmVZW1VvwncagkbI8N3fYqEexfTLqyOpECSDm1AYEQPURFWViuGo9si4ATAkwJkGRHu1gcpNVlrdrsKCWxr4fijftB4gkCR0PMH9fjSHjPDLdxvPc8MmSfKSQAZMzoI/5qUdnME1tXkz5vdLDc05YlZU+UNIIytsSRoCeQ2BisVNwl4XgmUVJZIDx28iBLVoq1lBK5WDZmY/WXLkfaMRtsFA50l4xw8Wr0D2iql1j+zc6m3PMgRPQyOVS26VtNLYTK6wRcQB1DASCVMSAdgRyphTDlbTG4pz3SMub2sqmXut/mMqOvnP2a6U7KobMZhFFtWYbOJPqQdz0/6U9cOwGK4obdok28PbVQEXygpyZ4OinlzaNObBt+inEXltASEKEjfNeueW0nuAzO3oPhV4cE4QuHtBF1O7Md2bmx/l0AAGgqsVm2bSaWEJeCdk7GGVQqBmUQGIGnXINkHu35yaeYrNFWMzEU3cX7P2cSpF22pMQGgZh7jTlRQFQ9ouxNzCgm2JUEMhBMBgZgc0b3aGKjzGLQMFLQnRCM1i4Sji7aI2QGHFvRTOmUwVvu/YDqVYSCIIqi+13DDgsc4DSnh5o1hkJS2EeBp5c2vXL11ylCvFHf9/Q205OTUeL1Ir2w4WwvZyyA3NLkaKty1bBcL+F1ZGX/ADEfZqOXrPQjTY6wdNQDHI/Op7g8Cr27ts2y+RrRVdA+VXCaBj91gIOwO+lJe0vZ269xfo+GcayUtqWKkgkg5ZGm3yrWCXQmZTtTcWQrC34WSitroTMiNwOUfCZrc+MKmMqzAOhUjUAxOXcTT2ewmPOgwOJ1k/2TbnnqK14nu/4kWzDA3gSNctqOg2G22tCBqF642wUfH+leWN4bt/xNTqvd1xQ/6piP4Yrc/ddxUD/yl74MD/zUIojN7GsAZuNmB9nzREbzPXSIpL9LY8zUw/7ouKMJ+iP/ALTKD+bUgxPYs4dzbxONwuHuCJtsbtxxIkZvDtsAdtJnWhIxW2J3pQtketO+D7P4cvH/AGthBtq1vEBTI5Hw9I5zFTIdx+MKK6XbLhtoLeydm1GxoCt/B9/zrOX8T/xVbGE7gb7D6zF219FRm/Uily/6PY548/Cx/wD0oCsOzXZq5i7uVR5VKm47HZZ5cydxFdUcOwiWrSW0ACKqhQOgGlQvgHdRZwwtedXa2WbxChDktodm2iBBnap2iwIHKoB6oooqQFNPabgn0vDtZzlCYII2lTIn0mnaigKT7QvxHDYUYO4iBSx+sthh4gkQGbUE/KYjSNVvZPu6xNorecKAyNmXd9Yy+71g6zVuPaDCCAR0NeoqrV4JIFh1BBykncEGVII5GdQdt62pZOpkmOo2nnI/6VK8Xwe3cOaCG6gx8+RqL8a7IXBeS/ZIzpoxXQtb1lGH2tf51i9JEpngKAI0AHT8/dSa/isxCqJEiTPToabcTZxVu6y57/hXJIbJmuWWkHSR5rZnY7U0Yq/ibhdLmpUAMhH1F5NYZf8ACufKoWkrFkqW82Q3cl3IAw1t+YsjEEAczI06zpUQ7WcRRWDru4EBhBzAEwRygcvSlvDe0VzCpKm49uSDZuBi8zrlbZ19SdI3qJYzHNi7l28yHJbjIhPm8LxGV5gnzFoBPSOtaOMYeItppzlXNyed3fCwcV1FprzMTuXSLC/PM5+Gmxq1KrfuyvD6Rc1B8axauqRzDXbzsf4nP5VZFa9PSkjNu3YUUUUAUUUUAmxzPl+rALHQFth+IjnHTn6b1VfaDgzW8UBcYsWJa45Mlg0WUB00Vmu7bfVkbVbbtGpqqe12MOIuZgcuY50nc27YKWS3o1xy6ppIE7tXPrpuPTHd/t3NtKTjzmxGcFhyzDJKv4YddYh3SwWzTusLEfiHQVdfZtrZwtlrS5UNtSB8BM+s1UHAMSoaCT5mCLmPK2qrM9PYA6z6VavYkf8AgrX+3HuNxiKvpt0k/f7ltTKfo0vtT+6H2isTUO7S96+BwTNbe41y6jZWt20JIMTqTAAjnNanOTGs1Ua9+ufEWlTCstsnzBiC7CPsRoGHQ77VamBxqXra3LbB0cAqymQQeYoDeTXH/bR1u8RxTWzmVr1wgzuJ3roXvl7Q3MLw1vCJDXmFrMPsqwJYj1IBHxrnWzw8xMj3GT86AbLuHZdxXTHcfxJ7vC0DuWNtmQTuEABUfCY+FUBiAMjDwUDaHMjuABzBQsR8R8udWn/o8cTbPirH2cqXFHQ5irD3bUBdtFFFAFFFFAFFFFAFFFFAFFFFAFEUUUBiKIrNFAeHQEQRI9aqPtT2aTBYxruYLYxGcHby51i4IOhiVcDnkAqX94va8YOyUVit26rZGEeWIE6g9fzqksRjrjt9bce4rNJDuzDPHteYnUj/ANOlE1lF11QakibdmcWcPftK7BGw024nyvbcqVObpmkTtF22dlNXDhcSHUMux+YPMHoRXOeCNwm2rMrBSLQBPnKmSqmJ0iQp39CCDU77L9pLlsi1nYOAIB82ZeTJH9rbKkaLLrGmYVMk34lnz+fkOOffK+Pfy9PoWvRUcxna0WTaW4pzXATKq5SQYyAhTL88sTANZPa4fZQnbe3fG/r4UVCt9n9CmCRUmx3Ebdlc1xwq9TzPQDcn0FQ/i/bw2t2RPQAu/wAgx+ZA91Q7FduTcZnt23zAR41x1LLO0eUpbB92vJJmoqTdLHuaKGL7Eu7WdskRPrQyWz7NqPrrvoR9leWX1GaPZasruPu3rj3bk57rQq7gAAhUB2IVScx9SOZr0+OS2xu3fNceBmdmmeXtSR7zLdAg3lmH7JwDdvX1kCJCwqoNYWdvfVMSxHK7v458F4UlbWey5zsu5H7mHYZcg8yeEB/m8QH4k6n3k1bfYrBtawyox8ogLPoIJ90/z61WXBcP4twHK2RCWXMQM5/xGnZQAYBAHPkatrgOLD2QREL5ZHQc9dfid9+dVT6p42Qn4I9HfuIu3PGb+FwVy7h7XiXVygCC0ZmALZRq0TMVzOuNbEM9y7DOWMk85PMV1fxLAres3LTezcRlPuYEfzqreE/6P9u2SbuLdp5W0C6DlLE/pWxgVPcSSpBgqZBq++yPDLlnC28Thma4t5VuXMOSoXMyyzWj9h53B0Oux1pRw/up4fa/uPEPW4zN+W35VKsLhUtoERQqKICqIAHQCgIfxniOC4nhruFxDGy508O99XdW4JyMoPte8EiqY4l2E4hgpDYXx7QJC3EQXFI5GBJWujeL8BsYlct+ylwfiAke47io1/3ai2ZwuNxOH9FfMvyblUMFDLwzEX2WzawR8RiAD4bDruW0A19NqvXuv7uBwy0WuENiLgh2UnKqzIRfjuedej2e4rbM2+I27oGwu2EX5sFJpNxfH8Zs22fJbaAf7OyH5bibqsf4T7qjYhKiwKKqDsT3lcSvYm1YxGFLLcaGfwHTKsSWJ2/KrfFWJCiiigCiiigCiiigCiiigCiiigCiiigId3odnxicGzgS9mXB55ftj5a/CqQZM9rTddB712+BGnxNdO3EBBBEgiCPQ71zj2k4M+DxN9DpbViFLECRumUEyfKeVCUm9hNweyWuWmGZ2JhROgcDMrEdBE5RqxVQdJBnOD7u7jWQ/iPeMlgoIKTMgydSdNcrb9OVecHtXcTca1hbTXWOojygTrM9AZ9CK6Z4UjizbDgK4RAwGwYKAQPSaZtZ2IWCsO3LYjzXmR1CQjqUJBtyzi5p5XWXIYMDkImQDNRrBY7BX4D27aP95PqwZGskKUOvMJ0jrV/FaY+Kdh8FiJ8TC2yT9pRlb3ysVLd+jNITcVX8/X+UVaOzyElkQMg9PEE9IF5l6fZ+FIsZhHkAG2kaCQbRUGJgXFQCdPZI9xqe4rudw391cuW4280/nzpM3dU4Pkv/ABLv/KCPgapl/wBzvnuH031Lfn1/VFf3eEKGGYJm+ycpuuR+GVyLPuM0+WOD37pAvG5aRSMq3ZBboVBOpjYJO+uXSJQndneBlcQEb7yveB+eat3B+wmJw+I8fx7V06SHU5iACPbGx13INTqQtUpc+5MJqNvv582M4Dso5SBbIUxIYhWaNs8zlUQPKAdhOblJMD2atqPOMx+7rk+RJze8zS+xjgWCMCjwTlPMDcqdmiaVVVQS2M+pmAKzRRVyAooooAooooAooooDFZoooAooooAooooAooooAooooAooooAooooAqP8AGew2ExV3xb1rM0AbxIGmvXTSs0VFEptDlw3g1nDrls2UtjbyqB8zuaW0UVJAUUUUAUUUUAUUUUBruYdWKkqCVMqTyMESOmhI+NbKKKAKKKKAKKKKAKKKKAKKKKAKKKKAKKKK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6" name="AutoShape 6" descr="data:image/jpeg;base64,/9j/4AAQSkZJRgABAQAAAQABAAD/2wCEAAkGBhQSERUUExEVFRUVGBUaGBcWFRgaFxwWFxUYFxcYFxwdHicgGBkjGxcaHy8gIycpLC0vFx4xNTAqNSYrLCkBCQoKDgwOGg8PGiwkHyQsLCwsLy8sLDYsLCwsLCwsLC4sLC0qLCwsLCwsLCwsLSwsLCwpLywsKiwtLCksKiosLP/AABEIALcBDgMBIgACEQEDEQH/xAAcAAABBAMBAAAAAAAAAAAAAAAABAUGBwEDCAL/xABLEAACAQIEAwUECAMEBwYHAAABAhEAAwQSITEFQVEGBxMiYTJxgZEUI0JSYqGx8JLB0TNDU3IIRIKTosLhFRckNLLxFiVUc4PS4//EABgBAQADAQAAAAAAAAAAAAAAAAABAgME/8QALhEAAgIBAwIFAgUFAAAAAAAAAAECESEDMfASQSJRYXHRkaEEE4Gx8SMyM0LB/9oADAMBAAIRAxEAPwC8aKKKAKKKKAKKKKAKK8u4AJJgDcnaKrvtL3sRd+jcNsnF4g6Ssm2p+HtR1kL60BPsbj7dlC924ttBuzsFHzNQniPe7Z8TwsJYuYu4TAyDKhPQMQSfgK8cG7uXv/XcWuHE3W2tBj4VsdABAJ92nv3p37Q8ewnB8KCLaou1u1bABY/06mgIH2k74sfhnyPgEsMRIz5mkSRIMgHbpTIvfrj/ALuH/hJ/n/OoPx3jVzF32vXjmZyTB2HQKOQFIlWrUjJyfmWXY79MaD5kw5HQo4/NWJqQcH78izAX8IpB52LksB/kuQT7gZ9KpeKzVulGS1ZWdU8A7XYXGT4F4Fl9q2wK3F/zI0MPlTxNcm4DjVy0VIM5PZkkMvTw3BDJ7gY9Kt3sL3r5vq8U5b8ZAF1R1uAAC4g/xFAIGrKo1qribRmpFrUV4S6GAIIIOoI1BHIg8xXuqmgUUUUAUUUUAURRRQBRRRQBRRRQBRRRQBRRRQBRRRQBRRRQBRRRQBTT2i7UYfA2jdxFwKOQ+0x6KOZ/KmHtd3lW8Lc+j2LbYnFnRbVsEweWcj9Br1imzsx3c3bt4Y3ir+NfOqWTrbt6yAeRI6DQep1qAIbPDsdxxs99nwfDyZW0ul26vImeR6nToOdWB2f7L4fBW/Dw9oIOZ3Zj1ZjqTTpFacZjEtI1y4wVEBLMdgBzqQIu0PaG1grDXrzBVXYc2bkqjmTXMPabtJex183rzE75Fnyos+yo5fzp57xe2rcRxMqSLFvS0p6c3I+8f0iorlirKJjPUrCMKByr1QK9IPSr4OdW2ASgrXsLWXuZdapZuoKjyqUrHB7+RLqW7hE+UoGLCNQ/l1USDDfhpOm05dOvqBMH9asnuqvXrquCCLFkQGOxc6hB6gEn3ETRF3FbDZ3e959zC3Vt3mLWWPnHIdbtr7pG7INCJIAI16CtXQwDKQQQCCNiDqCPSqD7Xdi0uDEYqxci4jFnt5RlhR5ijDUPALQRrJ25zDuQ7Um/h3wzsCbOUp/9tuXuB29DHKplnJKeaZZ9FFFULhRRRQBRRRQBRRRQBRRRQBRRRQBRRRQBRRRQBRRWvEXgisx2UEn3ASaA147H27Ntrl1wiKCWZjAAFQDEcex3FSU4eDhsJs2LuAh3HPwV3j1/OoR214rcxNwsbratokkoADI8sxtp8auvs3cdsLZNxAjlFzKBAGmwHLSNKrbZNKrsQ9k+xGHwCfVKWuN7d59bjnnJ5CeQ0qQ0VrxGIVFLuwVVBJJ2AGpJqxBjE4hbal3YKqiSxMAAczXP3eV3jtj3NmzK4ZD8bhGzN+HoPjXjvH7x3x7+FaJTDIdBMFz95/ToKgwqyRjqalKgr0B6UBa3paIq7dGEYOTNYT9zW3LWxUoK6VnudUY0eSYpH7RnlyrcbbOYiASOcankelSrgvZu1cw5u3WVFS7kvEnzLqAIHTXU/hbpUqLexLaW5EWUnrHXlSrAccfCXVawfOJB3hwfsttK+nXXen7jS2Qps2PMQoY3JJUgKAYECAGO4315U24Hs+PDLl1DgB5YwMrIXRU+8zQR6GBtqYpk2tyfdiO0tp7H0ZxF5oDlyG8RnJJYGBr+HkBuRWtLKcJ49YNry2MSArJrC52ykL6B8rDpmI5VW3CMa1vEpcUKxttmAacmmkmCDHuIqR8V7UnH4/Bv4eQo1pCoJIzG8slZ1ggLvrvvvUrJDOlRWawKzVSwUUUUAUUUUAUUUUAUUUUAUUUUAUUUUAUUUUAUw9t/FODuLZRnZ4Xy7gHc0/CigKo7L93965iFvYm3ktIZCH2mI1GnJZg61awrNFAeXuAAkkAASSdAANyelUZ3qd5IxM4XDN9SCM7j+8I5D8A/Ol/e13khw+CwzaTF64DvG9tfTqfh1qpKskY6k0lRiK9KKI09K3Wk9Pl/OrnPGPUzKL76UKtYVa34XCvcdUtqWdyFVRuSdAK2hpJ+KR1JVhDl2W7OPjcQtpNB7TvyVAdT6nkBzJHvp47W92tyyzDDlr6hc5XI3iKsxOgy3IMTl11HlFWf2T7OJw/Drb3uOZuOObxsPwjYD1J5mnS9iQNdQQJiYkGNddDHWdNRWM5pvBerRy2uINsmdV/T/pSp8QTJDSDvOoPvnfrNW3247v7eLDXrAVMR5swn6u4QYMmNGmfNpP2hzFLX7T2HZWUrlJDKRqrDcH0o11LBlFuPhYuwWJa2xYcwQdANCIPuPT3CjEYtni2hYzoA0THIA8lG++mta7bj51LF4th1yEWjoiZfN5c4K+IG+7Kg/wARqiujTBFcThTYXLKlm+0pMR0+f8qeOwXB3v8AEcMiKTkuJdf0RWDSekkVswPDW4njEtWLSLAA0zZAAACxkkxpJ6ltKvzsZ2Ls8PtFbfmuPBuXT7TH/lUchVSxIRWaKR8Xx3g2Lt3/AA7bv/Cpb+VAKbt0KpYmAAST6DU1Dm74+FD/AFwadLdw/wDLVS9oe+7GYuy1lbdqyrrDlJL5ToQCxhRrvFV4UqAdKt33cLH+sMfdauf0rJ77OF//AFDf7p/6VzQLRoFqOlSDpFu/ThY/vbn+5f8ApXgd/HDP8S9/uWrnI2vfWPDHr+VAdIjv04X/AItwf/hf+lKk75uFEf8Am/nbuT/6a5nsYcMygkiSBOn5fvnUg7U9m7eHRCoZWIGdGdX1JMRsRKgN01jlNUckmkWStWX/AIbvc4W5gY1B/mDL+oqQ8N49h8QJsYi1d5nw3Vo94BkVx1l/cUp4dxG7h7i3bNxrdxdVZSQR/UehqxU7Loqk+yXf+xZLeOtLBgG9bJEHYFk6dSD8KupGBAIMg6g1IPVFFFAFFFNPGePCzCIue885UmBtqzn7KjcmgDj/AGls4RM11tT7KD2m9w6etV9xftvicZNuy30dGBHlhrhn8R9n4fOmrG8Pu4hrmIv3VPmyqZMOw3Wz1UDntS2zgDbtZ9BLBRO5J3CgbxpJ5TQEUv8Ad8swuIM+tsHX3hhSS73b4qJtqlwfhaD8mj9an3DsHJgj3xUrw4VV0qU6KOCZz3iuD3LDZbtt0bo6kT7p3HumsKtdDDh63VIuIHQ/ZYAg/A/rUY493Q2bkthX8F/uNLWz7vtJ+Y9BWunON+IKKWxUNK+FcVuYa6t6y2V1mDAO4ggg7gjSt3G+z1/CPkv2mSdjurf5GGjfr6U3V34kgXB2U7x7WJcpiH8J3CqqmPALAmSpOqs2nlbToTMCVYmzBJ3OhEjnMdddIEHUCRqNBzo1THsf3ltYIsYpi9nZXOrW+gPNrf5jlMRXFqaaTqIcktyxMS2ZoMEMDoACCII1M7ELGu8GNJCwrtz2ZTFWjctKPHtKBlXa5bA0UbywGg92XmtS+68ojeXUMfKZENrIcbht5jWZ3AptxV4IZnQNG/QSdOWmv9QFFZxdMSSkqKIs3SukmOX8/hSxnDKAJzTB10jTlzINOfbzhYtYqVyg3BnKjkxaG+cT7yabMLZHNws7seS8yPXl/wC1JtN2iYp9y8O43gS28M+IjzXGKA/gWJ+bfpVn1V/cTfzYe+BOQXBl6DyDYfnVoVmWCoR3ucY8HAMg3vSk9FALv8wsfGpvVc9+if8Ay4NzF1R8GVgfyoEc72rRIBHTXf3R+VbVtwOfyH61v4Rw9rzeGgBaT7RygepJIAGtKOKcIuYe4bdwAEfdII+BG9R1K67k09xvIrWa3EV4IqVnYg1xWcvp+lK7OBJ5ge8093uxd1LNu8721S6fq5PmYfeVdyum/qOtdUfwetKqjv54/cwl+I047sjH75Vm7dZjJJPxmn3Gdn8lrP4k+mVhrppJ3+FJeDcG+kXMhYqBuQhdtdoUQT86y19Keh/kVF9LVhrZg7GmP3ArBH7j/rTnx/g30a81sOHAOjBYmN9DtB03IptIrFNNWjVqjwV/etdNdzvaU4vhqBzNywfCY8yFAyMfUqQPeDXM5WrH7jO0v0fHfR2P1eJEe64slD8RK/EVJB0XRWJrNAasTiVtqWYgAczVT8X40WDkDR7j+OdRcySMqQdVTSWHOBryqZdt8flVbcsJBY5egMD3a61DrAGYEjPpAdT/AMDeg5cqKqfOcwVd9hLdxRfEo7Q1vKFtBQQqDooHOZJ1J1n3esSGxGKi5pbtg5USSqoNR09o7ncmnK1b0UQBGsDXXf0nc/A0qwqwxYa6ZSNgwJBg76TB/ZFZfmJF6Y58Ot2ssBhm6bGfcf5Uts4bMd9qjrWomQQfdIj986zg8bdsuSt4uhJ8r6qBAACbEAR+Z9KR1E9xRLvFVMoJjMYGm8CT8ANzSyysiRVXcaxWIxOJMF0GwyEiEMeVW0lmO5P6Cp5exv0LDB79zNcIUEsdCeUwJIWdWAk7xrFdDhSXqZqWWPGO4Xav2zbvW1uId1YSOnwPrvVN9ue7A4abuFJuWjvbOtxf8v8AiL+Y9d6tuxxq3cQMrggzqDIlfaA93MbjnBkVFePcULMeg29KmMpQeC25Q+IukbUldpJqbdp+ArdJuWhlubldg/8ARv1qEupBIOhFWTt2cWv1XnYmXYHtl4JGHvN9SxOQkx4bHlPJGJ/2SZ2JqW8Vxq2le6xGS3JMb5gfZHqWgR1EdIpy7t6H1infifaS5iLFq03937R5uwJCsfULv1JJpLCs10ZXuJMTiWxF1rr+0xmByGwUe4QPhUi4T2Fw91Rcv8Tw9k65rZZc6gctzPypq4Ph1LSwVspGjvlWd95DMR91QdxNSfC8QS2JRMOJM+ZHL/xsUAGuwUVhJ0rZ00TvgfbPh3D7SYfDl3RRqyJOZjqXYnWffUp4f27wt4wrOCdYa249eQNVJd4uLg9iy/WbN0iBruGYLp1+Rr1wrGKh8XDs9orEm1cNy2CZiVjyzr5RbXYyTVeuNXz/AITFdTpF3YTi9m6YS6jMN1DDMB6ruPlUe71MF4vCsQMslVVh/suJP8M0xcB7cS6/S1tncpfVQCB1MSGTqyEgayBBh1xXaD6dhMbYtqPFRHXQyrIynLcTqCP0qVJPYmUXF0znjs9xEWb2ZkDrzWYmf6Us4xxf6XiAWC2UzNqQxUDU6kBiToFkDnMRTPbMOfd1jnzr3+/aJp0K+ruReKN3ELVtCBbZLwMyR4yAbfeykyPStAvHkiLrOhc+kat8az+9Kwf3++VaKTRVxT3PJvHr+/SstfYxLMYECSdBMwOg1Jj1rya81P5kvNlVCK7GzxvT86V8J4zcw1w3LRysQR1Eb9OoB+ApvPx+VFVbvcusbG/HY65ebPcYs0RqZ0pNl935VvsYZmnKjNG+UEx6mNq8fv8AetVVbIGoivWFxLWri3EJV0YMp6EGR+lZavDD96VIOuOynHlxmDs4hf7xASOjjR1+DAineqX/ANH7tKPrsEx1nxbfyAuAf8J+Jq6KAjfa7gpuqH3yDYSDpJkEe+ohaw6gyBqYkjnAI167zVpEVD+0fZR/bsOVAklcob36HcfGspxfYshjB/frXnFY9UGZ4gekfAV5svuCwzLo0cukjcT61oxaPKlChAPmVx7QMeyw1Rh7iDzrFLJYU4C+XTMylZMW1kMWg+aJAgCfXXbY08Yvs+1u3naPcDrqNNCKY/8A4gsWLio99EuHVVJYEDlyIAnXWld7tD9Ke2ucXBBJNtlgCfaLKYMAHaDpW0VGWKoo20gbif1WUp5EYEv94jTLl6wYnkCfU0k45gbz27bhw7QAqQSBqZ35KY3GrDousnxKYcYQOTnBEhxqQTzE8x61C+DYPzNN3OASQJIB55o+9v8AOurOmusxtT8LHTCPbwGDMvmuOczHU+cmcvXlJO5jnAptw+LGKwxu22bMk+Kj5Q2mucRoF1j36CaXdpuDnErbVJGX2sx+1pvz937lp4lhvoeHFkKYfV3GgYj2UEchM67k+lVU4yVt5ZKTTrZIaMRe3qOce4bnBdfaHtD7w/8A2H5ipG+FV8N4yNqhC3AZ9tvZCk+0x1OmwFMl+8ToN6h+Fk4nEirLW6xYJIgSTt++n9KW47h2Vx0bX3HmP0Pxq0u7Hu/stZ+l4mGBnIh0UKp9p+skbbRFQ35iMaWCMdmuA4i7ph7LdM/hgjTeWYRHuFPXEOz2Os6XLTMp+0iKwAB1lVQ8uWlTLiPeLaSbeDtreK6Z8wSwp5DN9o/hWSfnDRd4pxO+AyKSPQEKZ/Cm/wAbje4VstV1jYqtNX6kGxmBsXB5bYN0EnxFHhNtoMgESDOu/SORh+HX5GW27MAZDqfEK66KxUi8m3lYE6aqdDTzxHguNUS4vc/ZsMVA3ykyWjltz3qPZHDGCpAmQC6sNdJyuhAn7wJrneqv9o0dMYye7v3fObULlvEKzRNsMM4bNKODGZtSxWSsOCXTMIZ1EFV2e4o2Cxisvs3JtwwEhs0G2Y0BVnDaaQ2YaMAPGG4ocmX+8CvKXyXS4ArlkZ3IKeUkZswyjUk7rqxWHYghLbowyv4d3+1AUPkdTA8SFBQ7GFB1hiMq6fFHbvz47msbl/Tn+nOfFd4x/wDxDnTV35dSTtVhY7sxZXAlvAt220y3RcOcqFJZj5okyvljn7qgPFMNlvuJ0BUzqdGg/od6UXWzKqfSFMGACXy6xsToJ61MoPUpp1z3MLUdxFyB69a8k/vnQ9sglSJI9fz31rBPoPnWpUxQBJVebEASyqJOgksQFHqTFBrBFAZewygsygBWCn6xZJM6qAfOuntLI211rA91Yj0/n8q9LbJ5H5GgJp2J41aw9lme89twSQqAw3laCeuXQx6DqaivGMQty/cZJysZkiCepjkTv8aTiy/3W/hNH0dvuN/Cf6VnHTUZOS7lnK1RqK14IrebDfdb5GsNbI3BHwrQqb+BcXfCYm1iLftWmDRqJA3UwdiNPjXWnBeKpibFu/bMpcVWHxGx9QdPhXIGQ66bfDeuh+4s3f8As0rcBCi4xtT/AIbQdPTNm+dR3BY1Yis0VIGDjHZK1dY3UVVvfe6/5qid7DOhy3EKt0PP1EbirLpo7T4a2cO73CF8NSwbpArOcLyiUyl+2/Z/xHtXkAL5lUid4BIgbkRofh8dJ4b9DBB2QfX+F5CSwAWxM+YTvvEPp5QTKOEYC7fZ72iZF0ZjAtrrrt7Ygn3j8IzQrj2NN9xZs5mtJPIks32nIAkkgbakAAVeGFkrLyQo7M8fuYrGAPd8IsCABojIogIqnTyjly1NKMXjfDuF7VwNDESoI8wmVZW1VvwncagkbI8N3fYqEexfTLqyOpECSDm1AYEQPURFWViuGo9si4ATAkwJkGRHu1gcpNVlrdrsKCWxr4fijftB4gkCR0PMH9fjSHjPDLdxvPc8MmSfKSQAZMzoI/5qUdnME1tXkz5vdLDc05YlZU+UNIIytsSRoCeQ2BisVNwl4XgmUVJZIDx28iBLVoq1lBK5WDZmY/WXLkfaMRtsFA50l4xw8Wr0D2iql1j+zc6m3PMgRPQyOVS26VtNLYTK6wRcQB1DASCVMSAdgRyphTDlbTG4pz3SMub2sqmXut/mMqOvnP2a6U7KobMZhFFtWYbOJPqQdz0/6U9cOwGK4obdok28PbVQEXygpyZ4OinlzaNObBt+inEXltASEKEjfNeueW0nuAzO3oPhV4cE4QuHtBF1O7Md2bmx/l0AAGgqsVm2bSaWEJeCdk7GGVQqBmUQGIGnXINkHu35yaeYrNFWMzEU3cX7P2cSpF22pMQGgZh7jTlRQFQ9ouxNzCgm2JUEMhBMBgZgc0b3aGKjzGLQMFLQnRCM1i4Sji7aI2QGHFvRTOmUwVvu/YDqVYSCIIqi+13DDgsc4DSnh5o1hkJS2EeBp5c2vXL11ylCvFHf9/Q205OTUeL1Ir2w4WwvZyyA3NLkaKty1bBcL+F1ZGX/ADEfZqOXrPQjTY6wdNQDHI/Op7g8Cr27ts2y+RrRVdA+VXCaBj91gIOwO+lJe0vZ269xfo+GcayUtqWKkgkg5ZGm3yrWCXQmZTtTcWQrC34WSitroTMiNwOUfCZrc+MKmMqzAOhUjUAxOXcTT2ewmPOgwOJ1k/2TbnnqK14nu/4kWzDA3gSNctqOg2G22tCBqF642wUfH+leWN4bt/xNTqvd1xQ/6piP4Yrc/ddxUD/yl74MD/zUIojN7GsAZuNmB9nzREbzPXSIpL9LY8zUw/7ouKMJ+iP/ALTKD+bUgxPYs4dzbxONwuHuCJtsbtxxIkZvDtsAdtJnWhIxW2J3pQtketO+D7P4cvH/AGthBtq1vEBTI5Hw9I5zFTIdx+MKK6XbLhtoLeydm1GxoCt/B9/zrOX8T/xVbGE7gb7D6zF219FRm/Uily/6PY548/Cx/wD0oCsOzXZq5i7uVR5VKm47HZZ5cydxFdUcOwiWrSW0ACKqhQOgGlQvgHdRZwwtedXa2WbxChDktodm2iBBnap2iwIHKoB6oooqQFNPabgn0vDtZzlCYII2lTIn0mnaigKT7QvxHDYUYO4iBSx+sthh4gkQGbUE/KYjSNVvZPu6xNorecKAyNmXd9Yy+71g6zVuPaDCCAR0NeoqrV4JIFh1BBykncEGVII5GdQdt62pZOpkmOo2nnI/6VK8Xwe3cOaCG6gx8+RqL8a7IXBeS/ZIzpoxXQtb1lGH2tf51i9JEpngKAI0AHT8/dSa/isxCqJEiTPToabcTZxVu6y57/hXJIbJmuWWkHSR5rZnY7U0Yq/ibhdLmpUAMhH1F5NYZf8ACufKoWkrFkqW82Q3cl3IAw1t+YsjEEAczI06zpUQ7WcRRWDru4EBhBzAEwRygcvSlvDe0VzCpKm49uSDZuBi8zrlbZ19SdI3qJYzHNi7l28yHJbjIhPm8LxGV5gnzFoBPSOtaOMYeItppzlXNyed3fCwcV1FprzMTuXSLC/PM5+Gmxq1KrfuyvD6Rc1B8axauqRzDXbzsf4nP5VZFa9PSkjNu3YUUUUAUUUUAmxzPl+rALHQFth+IjnHTn6b1VfaDgzW8UBcYsWJa45Mlg0WUB00Vmu7bfVkbVbbtGpqqe12MOIuZgcuY50nc27YKWS3o1xy6ppIE7tXPrpuPTHd/t3NtKTjzmxGcFhyzDJKv4YddYh3SwWzTusLEfiHQVdfZtrZwtlrS5UNtSB8BM+s1UHAMSoaCT5mCLmPK2qrM9PYA6z6VavYkf8AgrX+3HuNxiKvpt0k/f7ltTKfo0vtT+6H2isTUO7S96+BwTNbe41y6jZWt20JIMTqTAAjnNanOTGs1Ua9+ufEWlTCstsnzBiC7CPsRoGHQ77VamBxqXra3LbB0cAqymQQeYoDeTXH/bR1u8RxTWzmVr1wgzuJ3roXvl7Q3MLw1vCJDXmFrMPsqwJYj1IBHxrnWzw8xMj3GT86AbLuHZdxXTHcfxJ7vC0DuWNtmQTuEABUfCY+FUBiAMjDwUDaHMjuABzBQsR8R8udWn/o8cTbPirH2cqXFHQ5irD3bUBdtFFFAFFFFAFFFFAFFFFAFFFFAFEUUUBiKIrNFAeHQEQRI9aqPtT2aTBYxruYLYxGcHby51i4IOhiVcDnkAqX94va8YOyUVit26rZGEeWIE6g9fzqksRjrjt9bce4rNJDuzDPHteYnUj/ANOlE1lF11QakibdmcWcPftK7BGw024nyvbcqVObpmkTtF22dlNXDhcSHUMux+YPMHoRXOeCNwm2rMrBSLQBPnKmSqmJ0iQp39CCDU77L9pLlsi1nYOAIB82ZeTJH9rbKkaLLrGmYVMk34lnz+fkOOffK+Pfy9PoWvRUcxna0WTaW4pzXATKq5SQYyAhTL88sTANZPa4fZQnbe3fG/r4UVCt9n9CmCRUmx3Ebdlc1xwq9TzPQDcn0FQ/i/bw2t2RPQAu/wAgx+ZA91Q7FduTcZnt23zAR41x1LLO0eUpbB92vJJmoqTdLHuaKGL7Eu7WdskRPrQyWz7NqPrrvoR9leWX1GaPZasruPu3rj3bk57rQq7gAAhUB2IVScx9SOZr0+OS2xu3fNceBmdmmeXtSR7zLdAg3lmH7JwDdvX1kCJCwqoNYWdvfVMSxHK7v458F4UlbWey5zsu5H7mHYZcg8yeEB/m8QH4k6n3k1bfYrBtawyox8ogLPoIJ90/z61WXBcP4twHK2RCWXMQM5/xGnZQAYBAHPkatrgOLD2QREL5ZHQc9dfid9+dVT6p42Qn4I9HfuIu3PGb+FwVy7h7XiXVygCC0ZmALZRq0TMVzOuNbEM9y7DOWMk85PMV1fxLAres3LTezcRlPuYEfzqreE/6P9u2SbuLdp5W0C6DlLE/pWxgVPcSSpBgqZBq++yPDLlnC28Thma4t5VuXMOSoXMyyzWj9h53B0Oux1pRw/up4fa/uPEPW4zN+W35VKsLhUtoERQqKICqIAHQCgIfxniOC4nhruFxDGy508O99XdW4JyMoPte8EiqY4l2E4hgpDYXx7QJC3EQXFI5GBJWujeL8BsYlct+ylwfiAke47io1/3ai2ZwuNxOH9FfMvyblUMFDLwzEX2WzawR8RiAD4bDruW0A19NqvXuv7uBwy0WuENiLgh2UnKqzIRfjuedej2e4rbM2+I27oGwu2EX5sFJpNxfH8Zs22fJbaAf7OyH5bibqsf4T7qjYhKiwKKqDsT3lcSvYm1YxGFLLcaGfwHTKsSWJ2/KrfFWJCiiigCiiigCiiigCiiigCiiigCiiigId3odnxicGzgS9mXB55ftj5a/CqQZM9rTddB712+BGnxNdO3EBBBEgiCPQ71zj2k4M+DxN9DpbViFLECRumUEyfKeVCUm9hNweyWuWmGZ2JhROgcDMrEdBE5RqxVQdJBnOD7u7jWQ/iPeMlgoIKTMgydSdNcrb9OVecHtXcTca1hbTXWOojygTrM9AZ9CK6Z4UjizbDgK4RAwGwYKAQPSaZtZ2IWCsO3LYjzXmR1CQjqUJBtyzi5p5XWXIYMDkImQDNRrBY7BX4D27aP95PqwZGskKUOvMJ0jrV/FaY+Kdh8FiJ8TC2yT9pRlb3ysVLd+jNITcVX8/X+UVaOzyElkQMg9PEE9IF5l6fZ+FIsZhHkAG2kaCQbRUGJgXFQCdPZI9xqe4rudw391cuW4280/nzpM3dU4Pkv/ABLv/KCPgapl/wBzvnuH031Lfn1/VFf3eEKGGYJm+ycpuuR+GVyLPuM0+WOD37pAvG5aRSMq3ZBboVBOpjYJO+uXSJQndneBlcQEb7yveB+eat3B+wmJw+I8fx7V06SHU5iACPbGx13INTqQtUpc+5MJqNvv582M4Dso5SBbIUxIYhWaNs8zlUQPKAdhOblJMD2atqPOMx+7rk+RJze8zS+xjgWCMCjwTlPMDcqdmiaVVVQS2M+pmAKzRRVyAooooAooooAooooDFZoooAooooAooooAooooAooooAooooAooooAqP8AGew2ExV3xb1rM0AbxIGmvXTSs0VFEptDlw3g1nDrls2UtjbyqB8zuaW0UVJAUUUUAUUUUAUUUUBruYdWKkqCVMqTyMESOmhI+NbKKKAKKKKAKKKKAKKKKAKKKKAKKKKAKKKK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28" name="Picture 8" descr="http://www.canev.com/pics/motors/acDrive.jpg"/>
          <p:cNvPicPr>
            <a:picLocks noChangeAspect="1" noChangeArrowheads="1"/>
          </p:cNvPicPr>
          <p:nvPr/>
        </p:nvPicPr>
        <p:blipFill>
          <a:blip r:embed="rId2" cstate="print"/>
          <a:srcRect/>
          <a:stretch>
            <a:fillRect/>
          </a:stretch>
        </p:blipFill>
        <p:spPr bwMode="auto">
          <a:xfrm>
            <a:off x="5715008" y="2500306"/>
            <a:ext cx="3219450" cy="218122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878</TotalTime>
  <Words>1019</Words>
  <Application>Microsoft Office PowerPoint</Application>
  <PresentationFormat>On-screen Show (4:3)</PresentationFormat>
  <Paragraphs>182</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Wendigo 2014 – An Arctic and Antarctic Snowmobile</vt:lpstr>
      <vt:lpstr>Design Criteria</vt:lpstr>
      <vt:lpstr>Chassis Selection</vt:lpstr>
      <vt:lpstr>Range</vt:lpstr>
      <vt:lpstr>Slide 5</vt:lpstr>
      <vt:lpstr>Range</vt:lpstr>
      <vt:lpstr>Battery Design</vt:lpstr>
      <vt:lpstr>Towing Ability</vt:lpstr>
      <vt:lpstr>Performance</vt:lpstr>
      <vt:lpstr>Performance</vt:lpstr>
      <vt:lpstr>Performance  </vt:lpstr>
      <vt:lpstr>Driver Interface</vt:lpstr>
      <vt:lpstr>Easy to Drive</vt:lpstr>
      <vt:lpstr>Serviceability  </vt:lpstr>
      <vt:lpstr>Durability</vt:lpstr>
      <vt:lpstr>Low Environmental Impact</vt:lpstr>
      <vt:lpstr>Sound Skirt</vt:lpstr>
      <vt:lpstr>Conclusion</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Wendigo 2014 – An Arctic and Antarctic Snowmobile</dc:title>
  <dc:creator>Cyrille Goldstein</dc:creator>
  <cp:lastModifiedBy>wshapton</cp:lastModifiedBy>
  <cp:revision>4</cp:revision>
  <dcterms:created xsi:type="dcterms:W3CDTF">2014-03-06T03:00:35Z</dcterms:created>
  <dcterms:modified xsi:type="dcterms:W3CDTF">2014-03-06T17:56:50Z</dcterms:modified>
</cp:coreProperties>
</file>