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0" r:id="rId3"/>
    <p:sldId id="314" r:id="rId4"/>
    <p:sldId id="259" r:id="rId5"/>
    <p:sldId id="318" r:id="rId6"/>
    <p:sldId id="311" r:id="rId7"/>
    <p:sldId id="322" r:id="rId8"/>
    <p:sldId id="323" r:id="rId9"/>
    <p:sldId id="305" r:id="rId10"/>
    <p:sldId id="315" r:id="rId11"/>
    <p:sldId id="319" r:id="rId12"/>
    <p:sldId id="307" r:id="rId13"/>
    <p:sldId id="309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5EB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3" autoAdjust="0"/>
    <p:restoredTop sz="94682" autoAdjust="0"/>
  </p:normalViewPr>
  <p:slideViewPr>
    <p:cSldViewPr>
      <p:cViewPr>
        <p:scale>
          <a:sx n="75" d="100"/>
          <a:sy n="75" d="100"/>
        </p:scale>
        <p:origin x="49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E_LP1\Downloads\KUCSC_emissions_jan27_2015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E_LP1\Downloads\KUCSC_emissions_jan27_2015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Exhaust Temperature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[KUCSC_emissions_jan27_2015.xls]Sheet1!$G$1:$G$2</c:f>
              <c:strCache>
                <c:ptCount val="2"/>
                <c:pt idx="0">
                  <c:v>Equalivance Ratio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[KUCSC_emissions_jan27_2015.xls]Sheet1!$A$3:$A$18</c:f>
              <c:numCache>
                <c:formatCode>General</c:formatCode>
                <c:ptCount val="1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cat>
          <c:val>
            <c:numRef>
              <c:f>[KUCSC_emissions_jan27_2015.xls]Sheet1!$G$3:$G$7</c:f>
              <c:numCache>
                <c:formatCode>General</c:formatCode>
                <c:ptCount val="4"/>
                <c:pt idx="0">
                  <c:v>0.80728884956495195</c:v>
                </c:pt>
                <c:pt idx="1">
                  <c:v>0.75088886469358096</c:v>
                </c:pt>
                <c:pt idx="2">
                  <c:v>0.82154889900124295</c:v>
                </c:pt>
                <c:pt idx="3">
                  <c:v>0.85560911668626016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63-4491-B60C-50B2D5A73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989760"/>
        <c:axId val="418990088"/>
      </c:lineChart>
      <c:lineChart>
        <c:grouping val="standard"/>
        <c:varyColors val="0"/>
        <c:ser>
          <c:idx val="1"/>
          <c:order val="1"/>
          <c:tx>
            <c:strRef>
              <c:f>[KUCSC_emissions_jan27_2015.xls]Sheet1!$M$1</c:f>
              <c:strCache>
                <c:ptCount val="1"/>
                <c:pt idx="0">
                  <c:v>EGT Post Turbo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[KUCSC_emissions_jan27_2015.xls]Sheet1!$A$3:$B$7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cat>
          <c:val>
            <c:numRef>
              <c:f>[KUCSC_emissions_jan27_2015.xls]Sheet1!$M$3:$M$7</c:f>
              <c:numCache>
                <c:formatCode>General</c:formatCode>
                <c:ptCount val="4"/>
                <c:pt idx="0">
                  <c:v>480.70153800000003</c:v>
                </c:pt>
                <c:pt idx="1">
                  <c:v>578.80798300000004</c:v>
                </c:pt>
                <c:pt idx="2">
                  <c:v>609.33056599999998</c:v>
                </c:pt>
                <c:pt idx="3">
                  <c:v>746.86419999999998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63-4491-B60C-50B2D5A73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096464"/>
        <c:axId val="408101384"/>
      </c:lineChart>
      <c:catAx>
        <c:axId val="41898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990088"/>
        <c:crosses val="autoZero"/>
        <c:auto val="1"/>
        <c:lblAlgn val="ctr"/>
        <c:lblOffset val="100"/>
        <c:noMultiLvlLbl val="0"/>
      </c:catAx>
      <c:valAx>
        <c:axId val="418990088"/>
        <c:scaling>
          <c:orientation val="minMax"/>
          <c:max val="1"/>
          <c:min val="0.750000000000000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Equivalcnce</a:t>
                </a:r>
                <a:r>
                  <a:rPr lang="en-US" baseline="0"/>
                  <a:t> (Phi)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989760"/>
        <c:crosses val="autoZero"/>
        <c:crossBetween val="between"/>
      </c:valAx>
      <c:valAx>
        <c:axId val="408101384"/>
        <c:scaling>
          <c:orientation val="minMax"/>
          <c:max val="1000"/>
          <c:min val="4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(deg</a:t>
                </a:r>
                <a:r>
                  <a:rPr lang="en-US" baseline="0"/>
                  <a:t> C)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096464"/>
        <c:crosses val="max"/>
        <c:crossBetween val="between"/>
      </c:valAx>
      <c:catAx>
        <c:axId val="408096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81013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Uncatalyzed Emissions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3"/>
          <c:order val="2"/>
          <c:tx>
            <c:strRef>
              <c:f>[KUCSC_emissions_jan27_2015.xls]Sheet1!$G$1</c:f>
              <c:strCache>
                <c:ptCount val="1"/>
                <c:pt idx="0">
                  <c:v>Equalivance Ratio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[KUCSC_emissions_jan27_2015.xls]Sheet1!$A$2:$B$7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cat>
          <c:val>
            <c:numRef>
              <c:f>[KUCSC_emissions_jan27_2015.xls]Sheet1!$G$2:$G$7</c:f>
              <c:numCache>
                <c:formatCode>General</c:formatCode>
                <c:ptCount val="4"/>
                <c:pt idx="0">
                  <c:v>0.80728884956495195</c:v>
                </c:pt>
                <c:pt idx="1">
                  <c:v>0.75088886469358096</c:v>
                </c:pt>
                <c:pt idx="2">
                  <c:v>0.82154889900124295</c:v>
                </c:pt>
                <c:pt idx="3">
                  <c:v>0.85560911668626016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8F-4BDD-ACC8-F9ABCF020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7362904"/>
        <c:axId val="407359296"/>
      </c:lineChart>
      <c:lineChart>
        <c:grouping val="standard"/>
        <c:varyColors val="0"/>
        <c:ser>
          <c:idx val="1"/>
          <c:order val="0"/>
          <c:tx>
            <c:strRef>
              <c:f>[KUCSC_emissions_jan27_2015.xls]Sheet1!$E$1</c:f>
              <c:strCache>
                <c:ptCount val="1"/>
                <c:pt idx="0">
                  <c:v>THC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[KUCSC_emissions_jan27_2015.xls]Sheet1!$A$4:$A$7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cat>
          <c:val>
            <c:numRef>
              <c:f>[KUCSC_emissions_jan27_2015.xls]Sheet1!$E$2:$E$7</c:f>
              <c:numCache>
                <c:formatCode>General</c:formatCode>
                <c:ptCount val="4"/>
                <c:pt idx="0">
                  <c:v>1156.100952</c:v>
                </c:pt>
                <c:pt idx="1">
                  <c:v>1249.6282960000001</c:v>
                </c:pt>
                <c:pt idx="2">
                  <c:v>745.57104500000003</c:v>
                </c:pt>
                <c:pt idx="3">
                  <c:v>338.9732515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8F-4BDD-ACC8-F9ABCF020B89}"/>
            </c:ext>
          </c:extLst>
        </c:ser>
        <c:ser>
          <c:idx val="2"/>
          <c:order val="1"/>
          <c:tx>
            <c:strRef>
              <c:f>[KUCSC_emissions_jan27_2015.xls]Sheet1!$F$1</c:f>
              <c:strCache>
                <c:ptCount val="1"/>
                <c:pt idx="0">
                  <c:v>NOx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[KUCSC_emissions_jan27_2015.xls]Sheet1!$A$4:$A$7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cat>
          <c:val>
            <c:numRef>
              <c:f>[KUCSC_emissions_jan27_2015.xls]Sheet1!$F$2:$F$7</c:f>
              <c:numCache>
                <c:formatCode>General</c:formatCode>
                <c:ptCount val="4"/>
                <c:pt idx="0">
                  <c:v>418.01568600000002</c:v>
                </c:pt>
                <c:pt idx="1">
                  <c:v>421.114014</c:v>
                </c:pt>
                <c:pt idx="2">
                  <c:v>2756.66626</c:v>
                </c:pt>
                <c:pt idx="3">
                  <c:v>2591.7004394999999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8F-4BDD-ACC8-F9ABCF020B89}"/>
            </c:ext>
          </c:extLst>
        </c:ser>
        <c:ser>
          <c:idx val="0"/>
          <c:order val="3"/>
          <c:tx>
            <c:strRef>
              <c:f>[KUCSC_emissions_jan27_2015.xls]Sheet1!$C$1</c:f>
              <c:strCache>
                <c:ptCount val="1"/>
                <c:pt idx="0">
                  <c:v>CO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[KUCSC_emissions_jan27_2015.xls]Sheet1!$A$4:$A$7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cat>
          <c:val>
            <c:numRef>
              <c:f>[KUCSC_emissions_jan27_2015.xls]Sheet1!$C$4:$C$7</c:f>
              <c:numCache>
                <c:formatCode>General</c:formatCode>
                <c:ptCount val="4"/>
                <c:pt idx="0">
                  <c:v>1463.6046140000001</c:v>
                </c:pt>
                <c:pt idx="1">
                  <c:v>1111</c:v>
                </c:pt>
                <c:pt idx="2">
                  <c:v>897.01709000000005</c:v>
                </c:pt>
                <c:pt idx="3">
                  <c:v>917.45327750000001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38F-4BDD-ACC8-F9ABCF020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713832"/>
        <c:axId val="432714816"/>
      </c:lineChart>
      <c:catAx>
        <c:axId val="407362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359296"/>
        <c:crosses val="autoZero"/>
        <c:auto val="1"/>
        <c:lblAlgn val="ctr"/>
        <c:lblOffset val="100"/>
        <c:noMultiLvlLbl val="0"/>
      </c:catAx>
      <c:valAx>
        <c:axId val="407359296"/>
        <c:scaling>
          <c:orientation val="minMax"/>
          <c:max val="1"/>
          <c:min val="0.750000000000000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Equivalence (Phi)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362904"/>
        <c:crosses val="autoZero"/>
        <c:crossBetween val="between"/>
      </c:valAx>
      <c:valAx>
        <c:axId val="43271481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Emissions</a:t>
                </a:r>
                <a:r>
                  <a:rPr lang="en-US" baseline="0"/>
                  <a:t> (ppm)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713832"/>
        <c:crosses val="max"/>
        <c:crossBetween val="between"/>
      </c:valAx>
      <c:catAx>
        <c:axId val="432713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27148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228"/>
          </a:xfrm>
          <a:prstGeom prst="rect">
            <a:avLst/>
          </a:prstGeom>
        </p:spPr>
        <p:txBody>
          <a:bodyPr vert="horz" lIns="97050" tIns="48525" rIns="97050" bIns="48525" rtlCol="0"/>
          <a:lstStyle>
            <a:lvl1pPr algn="l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228"/>
          </a:xfrm>
          <a:prstGeom prst="rect">
            <a:avLst/>
          </a:prstGeom>
        </p:spPr>
        <p:txBody>
          <a:bodyPr vert="horz" wrap="square" lIns="97050" tIns="48525" rIns="97050" bIns="4852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E258B865-2058-4A4D-9D41-D49372BCF3E8}" type="datetimeFigureOut">
              <a:rPr lang="en-US"/>
              <a:pPr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294"/>
            <a:ext cx="3169920" cy="480228"/>
          </a:xfrm>
          <a:prstGeom prst="rect">
            <a:avLst/>
          </a:prstGeom>
        </p:spPr>
        <p:txBody>
          <a:bodyPr vert="horz" lIns="97050" tIns="48525" rIns="97050" bIns="48525" rtlCol="0" anchor="b"/>
          <a:lstStyle>
            <a:lvl1pPr algn="l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294"/>
            <a:ext cx="3169920" cy="480228"/>
          </a:xfrm>
          <a:prstGeom prst="rect">
            <a:avLst/>
          </a:prstGeom>
        </p:spPr>
        <p:txBody>
          <a:bodyPr vert="horz" wrap="square" lIns="97050" tIns="48525" rIns="97050" bIns="4852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EBD65BEC-BFBC-DD41-9F26-1A9EF61906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17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228"/>
          </a:xfrm>
          <a:prstGeom prst="rect">
            <a:avLst/>
          </a:prstGeom>
        </p:spPr>
        <p:txBody>
          <a:bodyPr vert="horz" lIns="97050" tIns="48525" rIns="97050" bIns="48525" rtlCol="0"/>
          <a:lstStyle>
            <a:lvl1pPr algn="l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228"/>
          </a:xfrm>
          <a:prstGeom prst="rect">
            <a:avLst/>
          </a:prstGeom>
        </p:spPr>
        <p:txBody>
          <a:bodyPr vert="horz" wrap="square" lIns="97050" tIns="48525" rIns="97050" bIns="4852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5ECC1D1-C4AE-6F48-ABEA-84351C8F38EF}" type="datetimeFigureOut">
              <a:rPr lang="en-US"/>
              <a:pPr/>
              <a:t>3/8/2016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050" tIns="48525" rIns="97050" bIns="4852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486"/>
            <a:ext cx="5852160" cy="4320373"/>
          </a:xfrm>
          <a:prstGeom prst="rect">
            <a:avLst/>
          </a:prstGeom>
        </p:spPr>
        <p:txBody>
          <a:bodyPr vert="horz" lIns="97050" tIns="48525" rIns="97050" bIns="4852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294"/>
            <a:ext cx="3169920" cy="480228"/>
          </a:xfrm>
          <a:prstGeom prst="rect">
            <a:avLst/>
          </a:prstGeom>
        </p:spPr>
        <p:txBody>
          <a:bodyPr vert="horz" lIns="97050" tIns="48525" rIns="97050" bIns="48525" rtlCol="0" anchor="b"/>
          <a:lstStyle>
            <a:lvl1pPr algn="l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294"/>
            <a:ext cx="3169920" cy="480228"/>
          </a:xfrm>
          <a:prstGeom prst="rect">
            <a:avLst/>
          </a:prstGeom>
        </p:spPr>
        <p:txBody>
          <a:bodyPr vert="horz" wrap="square" lIns="97050" tIns="48525" rIns="97050" bIns="4852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0055209-80BE-A349-AE0A-113F5B2285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58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0C33745-C26A-C543-8FD6-C7AC4ED5E5B4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2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5209-80BE-A349-AE0A-113F5B22852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65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5209-80BE-A349-AE0A-113F5B22852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2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/>
          <a:srcRect t="22449" b="39746"/>
          <a:stretch>
            <a:fillRect/>
          </a:stretch>
        </p:blipFill>
        <p:spPr bwMode="auto">
          <a:xfrm>
            <a:off x="0" y="1828800"/>
            <a:ext cx="914400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3009900"/>
            <a:ext cx="7772400" cy="838200"/>
          </a:xfrm>
        </p:spPr>
        <p:txBody>
          <a:bodyPr/>
          <a:lstStyle>
            <a:lvl1pPr algn="ctr">
              <a:defRPr sz="3600">
                <a:solidFill>
                  <a:srgbClr val="F8F8F8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81600"/>
            <a:ext cx="6400800" cy="609600"/>
          </a:xfrm>
        </p:spPr>
        <p:txBody>
          <a:bodyPr/>
          <a:lstStyle>
            <a:lvl1pPr marL="0" indent="0" algn="ctr">
              <a:defRPr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22A78-D713-B74E-91EC-A0BF80BE23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274638"/>
            <a:ext cx="2000250" cy="5745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848350" cy="5745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6176-0164-494F-A755-D51A7B6FD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56CCC-0204-EE4A-ADB5-70C0AA545A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2F7A3-87F3-D343-B13F-B63E184B1D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924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295400"/>
            <a:ext cx="3924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EFCEA-F462-4643-81EE-1C2D05F399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82F9D-A72E-8D41-875A-4DEDC41CE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86D70-E3E0-D74B-82A8-2F48A505E3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14BF48-AC1A-4E47-9AE1-84A1FF1C4D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31237-2328-8E4B-8F46-B28AEF33C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5ED8F-902F-D442-9427-30C0FF089E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00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97625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6BFCC36F-B5FB-0B44-8CDC-CBEBF5A022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3962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>
            <a:off x="381000" y="1106488"/>
            <a:ext cx="7467600" cy="0"/>
          </a:xfrm>
          <a:prstGeom prst="line">
            <a:avLst/>
          </a:prstGeom>
          <a:noFill/>
          <a:ln w="25400">
            <a:solidFill>
              <a:srgbClr val="001C5A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Line 11"/>
          <p:cNvSpPr>
            <a:spLocks noChangeShapeType="1"/>
          </p:cNvSpPr>
          <p:nvPr/>
        </p:nvSpPr>
        <p:spPr bwMode="auto">
          <a:xfrm>
            <a:off x="1524000" y="6210300"/>
            <a:ext cx="7467600" cy="0"/>
          </a:xfrm>
          <a:prstGeom prst="line">
            <a:avLst/>
          </a:prstGeom>
          <a:noFill/>
          <a:ln w="25400">
            <a:solidFill>
              <a:srgbClr val="001C5A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1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75" y="5757863"/>
            <a:ext cx="10001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>
          <a:xfrm>
            <a:off x="9067800" y="4038600"/>
            <a:ext cx="762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AutoNum type="arabicPeriod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1200150" indent="-4572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  <a:ea typeface="ＭＳ Ｐゴシック" charset="-128"/>
        </a:defRPr>
      </a:lvl2pPr>
      <a:lvl3pPr marL="1695450" indent="-3810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  <a:ea typeface="ＭＳ Ｐゴシック" charset="-128"/>
        </a:defRPr>
      </a:lvl3pPr>
      <a:lvl4pPr marL="2114550" indent="-3048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66"/>
          </a:solidFill>
          <a:latin typeface="+mn-lt"/>
          <a:ea typeface="ＭＳ Ｐゴシック" charset="-128"/>
        </a:defRPr>
      </a:lvl4pPr>
      <a:lvl5pPr marL="2495550" indent="-2667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  <a:ea typeface="ＭＳ Ｐゴシック" charset="-128"/>
        </a:defRPr>
      </a:lvl5pPr>
      <a:lvl6pPr marL="2952750" indent="-2667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6pPr>
      <a:lvl7pPr marL="3409950" indent="-2667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7pPr>
      <a:lvl8pPr marL="3867150" indent="-2667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8pPr>
      <a:lvl9pPr marL="4324350" indent="-2667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microsoft.com/office/2007/relationships/hdphoto" Target="../media/hdphoto3.wdp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54542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Kettering University</a:t>
            </a:r>
            <a:endParaRPr lang="en-US" sz="5400" dirty="0"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685800" y="49530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Development of a Flexible Fueled Snowmobile</a:t>
            </a:r>
            <a:r>
              <a:rPr lang="en-US" sz="2400" dirty="0" smtClean="0">
                <a:solidFill>
                  <a:srgbClr val="002060"/>
                </a:solidFill>
              </a:rPr>
              <a:t> for </a:t>
            </a:r>
            <a:r>
              <a:rPr lang="en-US" sz="2400" dirty="0">
                <a:solidFill>
                  <a:srgbClr val="002060"/>
                </a:solidFill>
              </a:rPr>
              <a:t>the </a:t>
            </a:r>
            <a:r>
              <a:rPr lang="en-US" sz="2400" dirty="0" smtClean="0">
                <a:solidFill>
                  <a:srgbClr val="002060"/>
                </a:solidFill>
              </a:rPr>
              <a:t>2016 </a:t>
            </a:r>
            <a:r>
              <a:rPr lang="en-US" sz="2400" dirty="0">
                <a:solidFill>
                  <a:srgbClr val="002060"/>
                </a:solidFill>
              </a:rPr>
              <a:t>SAE Clean Snowmobile Challenge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p2465\Desktop\CSC\FB_IMG_14564096859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33" b="89958" l="10000" r="90556">
                        <a14:foregroundMark x1="90556" y1="64644" x2="90556" y2="64644"/>
                        <a14:foregroundMark x1="80556" y1="69038" x2="80556" y2="69038"/>
                        <a14:foregroundMark x1="85000" y1="69874" x2="85000" y2="69874"/>
                        <a14:foregroundMark x1="77778" y1="70084" x2="77778" y2="70084"/>
                        <a14:foregroundMark x1="77222" y1="70084" x2="77222" y2="70084"/>
                        <a14:foregroundMark x1="41806" y1="68828" x2="41806" y2="68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8" t="14713" r="7106" b="23026"/>
          <a:stretch/>
        </p:blipFill>
        <p:spPr bwMode="auto">
          <a:xfrm>
            <a:off x="1965960" y="762000"/>
            <a:ext cx="521208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Silencer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400422"/>
            <a:ext cx="4724400" cy="2771777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 smtClean="0"/>
              <a:t>Silencer weighs 10 </a:t>
            </a:r>
            <a:r>
              <a:rPr lang="en-US" sz="1800" dirty="0" err="1" smtClean="0"/>
              <a:t>lb</a:t>
            </a:r>
            <a:r>
              <a:rPr lang="en-US" sz="1800" dirty="0" smtClean="0"/>
              <a:t> (6lb under stock)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Passive acoustic valve is in production on passenger cars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Resistive tuning attenuates low-frequency content 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Valve opens with increased mass flow at high power levels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Catalyst integrated in silencer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465" y="1143440"/>
            <a:ext cx="2727488" cy="2045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160" y="4058929"/>
            <a:ext cx="2666999" cy="20002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8" t="10691" r="21481" b="10033"/>
          <a:stretch/>
        </p:blipFill>
        <p:spPr>
          <a:xfrm rot="5400000">
            <a:off x="6281823" y="1242290"/>
            <a:ext cx="2729914" cy="2564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8" t="25555" r="4167" b="5555"/>
          <a:stretch/>
        </p:blipFill>
        <p:spPr>
          <a:xfrm>
            <a:off x="471055" y="1143440"/>
            <a:ext cx="2743200" cy="2045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924799" y="1066800"/>
            <a:ext cx="1219201" cy="304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Emissions and </a:t>
            </a:r>
            <a:r>
              <a:rPr lang="en-US" dirty="0" err="1" smtClean="0"/>
              <a:t>Aftertreatment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953000" y="3122159"/>
            <a:ext cx="4152898" cy="3050042"/>
            <a:chOff x="5029200" y="2133600"/>
            <a:chExt cx="4152898" cy="3050042"/>
          </a:xfrm>
        </p:grpSpPr>
        <p:sp>
          <p:nvSpPr>
            <p:cNvPr id="4" name="Rectangle 3"/>
            <p:cNvSpPr/>
            <p:nvPr/>
          </p:nvSpPr>
          <p:spPr>
            <a:xfrm>
              <a:off x="7624761" y="2133600"/>
              <a:ext cx="1557337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 descr="https://qph.is.quoracdn.net/main-qimg-23e29a2979e209397d3ff18064100240?convert_to_webp=tru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2209800"/>
              <a:ext cx="4152898" cy="297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7179808" y="3783973"/>
              <a:ext cx="296636" cy="971909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74153" y="3612883"/>
              <a:ext cx="491671" cy="733796"/>
            </a:xfrm>
            <a:prstGeom prst="rect">
              <a:avLst/>
            </a:prstGeom>
            <a:solidFill>
              <a:srgbClr val="92D05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79808" y="2622284"/>
              <a:ext cx="296636" cy="60960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74154" y="4651479"/>
              <a:ext cx="478970" cy="104403"/>
            </a:xfrm>
            <a:prstGeom prst="rect">
              <a:avLst/>
            </a:prstGeom>
            <a:solidFill>
              <a:srgbClr val="92D05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nip Same Side Corner Rectangle 9"/>
            <p:cNvSpPr/>
            <p:nvPr/>
          </p:nvSpPr>
          <p:spPr>
            <a:xfrm rot="5400000">
              <a:off x="7237478" y="3174216"/>
              <a:ext cx="552089" cy="667430"/>
            </a:xfrm>
            <a:prstGeom prst="snip2SameRect">
              <a:avLst>
                <a:gd name="adj1" fmla="val 33938"/>
                <a:gd name="adj2" fmla="val 0"/>
              </a:avLst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79807" y="3236120"/>
              <a:ext cx="667430" cy="5078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900" b="1" dirty="0" smtClean="0"/>
                <a:t>Ideal</a:t>
              </a:r>
            </a:p>
            <a:p>
              <a:pPr algn="ctr"/>
              <a:r>
                <a:rPr lang="en-US" sz="900" b="1" dirty="0" smtClean="0"/>
                <a:t>Three-Way Catalyst</a:t>
              </a:r>
              <a:endParaRPr lang="en-US" sz="900" b="1" dirty="0"/>
            </a:p>
          </p:txBody>
        </p:sp>
        <p:sp>
          <p:nvSpPr>
            <p:cNvPr id="21" name="Snip Same Side Corner Rectangle 20"/>
            <p:cNvSpPr/>
            <p:nvPr/>
          </p:nvSpPr>
          <p:spPr>
            <a:xfrm rot="5400000">
              <a:off x="5655468" y="4165366"/>
              <a:ext cx="304799" cy="667430"/>
            </a:xfrm>
            <a:prstGeom prst="snip2SameRect">
              <a:avLst>
                <a:gd name="adj1" fmla="val 33938"/>
                <a:gd name="adj2" fmla="val 0"/>
              </a:avLst>
            </a:prstGeom>
            <a:solidFill>
              <a:srgbClr val="92D05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74153" y="4313334"/>
              <a:ext cx="66743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900" b="1" dirty="0" smtClean="0"/>
                <a:t>Kettering Lean-Burn</a:t>
              </a:r>
              <a:endParaRPr lang="en-US" sz="900" b="1" dirty="0"/>
            </a:p>
          </p:txBody>
        </p:sp>
      </p:grp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767920"/>
              </p:ext>
            </p:extLst>
          </p:nvPr>
        </p:nvGraphicFramePr>
        <p:xfrm>
          <a:off x="1041399" y="1295400"/>
          <a:ext cx="3886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787121"/>
              </p:ext>
            </p:extLst>
          </p:nvPr>
        </p:nvGraphicFramePr>
        <p:xfrm>
          <a:off x="1041397" y="3810000"/>
          <a:ext cx="3873501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362097"/>
              </p:ext>
            </p:extLst>
          </p:nvPr>
        </p:nvGraphicFramePr>
        <p:xfrm>
          <a:off x="5181600" y="1204866"/>
          <a:ext cx="3788909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41906">
                  <a:extLst>
                    <a:ext uri="{9D8B030D-6E8A-4147-A177-3AD203B41FA5}">
                      <a16:colId xmlns:a16="http://schemas.microsoft.com/office/drawing/2014/main" val="1347362364"/>
                    </a:ext>
                  </a:extLst>
                </a:gridCol>
                <a:gridCol w="2447003">
                  <a:extLst>
                    <a:ext uri="{9D8B030D-6E8A-4147-A177-3AD203B41FA5}">
                      <a16:colId xmlns:a16="http://schemas.microsoft.com/office/drawing/2014/main" val="334447714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Substrate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Ceramic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8520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Density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900 cells/in2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4947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110mm x 116mm length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75770"/>
                  </a:ext>
                </a:extLst>
              </a:tr>
              <a:tr h="274320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Loading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Platinum</a:t>
                      </a:r>
                      <a:r>
                        <a:rPr lang="en-US" sz="1400" baseline="0" dirty="0" smtClean="0"/>
                        <a:t> – 40 g/ft3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23331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Rhodium</a:t>
                      </a:r>
                      <a:r>
                        <a:rPr lang="en-US" sz="1400" baseline="0" dirty="0" smtClean="0"/>
                        <a:t> – 8 g/ft3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29438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Barium - Proprietary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261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1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</a:t>
            </a:r>
            <a:r>
              <a:rPr lang="en-US" dirty="0" smtClean="0"/>
              <a:t>Performance-Light </a:t>
            </a:r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47800"/>
            <a:ext cx="7543800" cy="23622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 smtClean="0"/>
              <a:t>499 </a:t>
            </a:r>
            <a:r>
              <a:rPr lang="en-US" sz="1800" dirty="0" err="1" smtClean="0"/>
              <a:t>lb</a:t>
            </a:r>
            <a:r>
              <a:rPr lang="en-US" sz="1800" dirty="0" smtClean="0"/>
              <a:t> with fluids, without fuel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Lightest snowmobile at CSC 2014 and CSC 2015 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Best </a:t>
            </a:r>
            <a:r>
              <a:rPr lang="en-US" sz="1800" dirty="0" smtClean="0"/>
              <a:t>spark ignited fuel economy at CSC 2014 and CSC 2015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Cost-effective at $</a:t>
            </a:r>
            <a:r>
              <a:rPr lang="en-US" sz="1800" dirty="0" smtClean="0"/>
              <a:t>8657 </a:t>
            </a:r>
            <a:r>
              <a:rPr lang="en-US" sz="1800" dirty="0" smtClean="0"/>
              <a:t>MSRP</a:t>
            </a:r>
          </a:p>
        </p:txBody>
      </p:sp>
      <p:pic>
        <p:nvPicPr>
          <p:cNvPr id="3075" name="Picture 3" descr="C:\Users\ap2465\Desktop\CSC\FB_IMG_14564096656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06642"/>
            <a:ext cx="4070683" cy="270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16" y="3406642"/>
            <a:ext cx="4070684" cy="270248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-1cmAbCcfQdw/AAAAAAAAAAI/AAAAAAAABro/CC7RdxtGZ7Q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5" b="89819" l="9955" r="92081">
                        <a14:foregroundMark x1="11312" y1="76244" x2="11312" y2="76244"/>
                        <a14:foregroundMark x1="26697" y1="75113" x2="26697" y2="75113"/>
                        <a14:foregroundMark x1="37104" y1="76018" x2="37104" y2="76018"/>
                        <a14:foregroundMark x1="23529" y1="48643" x2="23529" y2="48643"/>
                        <a14:foregroundMark x1="47511" y1="74887" x2="47511" y2="74887"/>
                        <a14:foregroundMark x1="58371" y1="76923" x2="58371" y2="76923"/>
                        <a14:foregroundMark x1="69231" y1="77376" x2="69231" y2="77376"/>
                        <a14:foregroundMark x1="75792" y1="77376" x2="75792" y2="77376"/>
                        <a14:foregroundMark x1="92081" y1="77602" x2="92081" y2="77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769" y="4090274"/>
            <a:ext cx="1759907" cy="175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630363"/>
          </a:xfrm>
        </p:spPr>
        <p:txBody>
          <a:bodyPr/>
          <a:lstStyle/>
          <a:p>
            <a:pPr eaLnBrk="1" hangingPunct="1"/>
            <a:r>
              <a:rPr lang="en-US" sz="4000" dirty="0"/>
              <a:t>Thanks to our </a:t>
            </a:r>
            <a:r>
              <a:rPr lang="en-US" sz="4000" dirty="0" smtClean="0"/>
              <a:t>Sponsors</a:t>
            </a:r>
            <a:r>
              <a:rPr lang="en-US" sz="4000" dirty="0"/>
              <a:t>!</a:t>
            </a:r>
          </a:p>
        </p:txBody>
      </p:sp>
      <p:pic>
        <p:nvPicPr>
          <p:cNvPr id="1030" name="Picture 6" descr="http://www.4wheelsnews.com/images/news/11423/denso_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8" b="30278"/>
          <a:stretch/>
        </p:blipFill>
        <p:spPr bwMode="auto">
          <a:xfrm>
            <a:off x="4114800" y="1776801"/>
            <a:ext cx="4525717" cy="11187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200" b="36800"/>
          <a:stretch>
            <a:fillRect/>
          </a:stretch>
        </p:blipFill>
        <p:spPr>
          <a:xfrm>
            <a:off x="5715000" y="3218366"/>
            <a:ext cx="2032897" cy="5285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000" b="39333"/>
          <a:stretch>
            <a:fillRect/>
          </a:stretch>
        </p:blipFill>
        <p:spPr>
          <a:xfrm>
            <a:off x="4851400" y="4215394"/>
            <a:ext cx="4064000" cy="629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/>
          <a:srcRect t="10105" b="12564"/>
          <a:stretch/>
        </p:blipFill>
        <p:spPr>
          <a:xfrm>
            <a:off x="4851400" y="4902309"/>
            <a:ext cx="4063943" cy="822960"/>
          </a:xfrm>
          <a:prstGeom prst="rect">
            <a:avLst/>
          </a:prstGeom>
        </p:spPr>
      </p:pic>
      <p:pic>
        <p:nvPicPr>
          <p:cNvPr id="1028" name="Picture 4" descr="http://www.gunnrobotics.com/sites/default/files/sponsor/bos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73" y="4235595"/>
            <a:ext cx="1362717" cy="133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73" y="3095098"/>
            <a:ext cx="3190193" cy="87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upload.wikimedia.org/wikipedia/commons/thumb/a/a0/Ford_Motor_Company_Logo.svg/2000px-Ford_Motor_Company_Logo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26" y="1804461"/>
            <a:ext cx="2922215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2016 Design </a:t>
            </a:r>
            <a:r>
              <a:rPr lang="en-US" dirty="0"/>
              <a:t>Approach</a:t>
            </a:r>
          </a:p>
        </p:txBody>
      </p:sp>
      <p:sp>
        <p:nvSpPr>
          <p:cNvPr id="5123" name="Content Placeholder 4"/>
          <p:cNvSpPr>
            <a:spLocks noGrp="1"/>
          </p:cNvSpPr>
          <p:nvPr>
            <p:ph sz="half" idx="1"/>
          </p:nvPr>
        </p:nvSpPr>
        <p:spPr>
          <a:xfrm>
            <a:off x="762000" y="1143000"/>
            <a:ext cx="4076700" cy="47244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Versatility</a:t>
            </a:r>
          </a:p>
          <a:p>
            <a:pPr marL="685800" lvl="1" eaLnBrk="1" hangingPunct="1"/>
            <a:r>
              <a:rPr lang="en-US" sz="1800" dirty="0" smtClean="0"/>
              <a:t>Performance </a:t>
            </a:r>
            <a:r>
              <a:rPr lang="en-US" sz="1800" dirty="0"/>
              <a:t>7</a:t>
            </a:r>
            <a:r>
              <a:rPr lang="en-US" sz="1800" dirty="0" smtClean="0"/>
              <a:t>0 hp class </a:t>
            </a:r>
            <a:r>
              <a:rPr lang="en-US" sz="1800" dirty="0" smtClean="0"/>
              <a:t>snowmobile Miller </a:t>
            </a:r>
            <a:r>
              <a:rPr lang="en-US" sz="1800" dirty="0" smtClean="0"/>
              <a:t>cycle engine for high efficiency and performance</a:t>
            </a:r>
          </a:p>
          <a:p>
            <a:pPr eaLnBrk="1" hangingPunct="1"/>
            <a:r>
              <a:rPr lang="en-US" sz="2000" dirty="0" smtClean="0"/>
              <a:t>Advanced Controls</a:t>
            </a:r>
          </a:p>
          <a:p>
            <a:pPr marL="685800" lvl="1" eaLnBrk="1" hangingPunct="1"/>
            <a:r>
              <a:rPr lang="en-US" sz="1800" dirty="0" smtClean="0"/>
              <a:t>Full Authority Engine Management</a:t>
            </a:r>
          </a:p>
          <a:p>
            <a:pPr marL="685800" lvl="1" eaLnBrk="1" hangingPunct="1"/>
            <a:r>
              <a:rPr lang="en-US" sz="1800" dirty="0" smtClean="0"/>
              <a:t>Electronic Throttle</a:t>
            </a:r>
          </a:p>
          <a:p>
            <a:pPr marL="685800" lvl="1" eaLnBrk="1" hangingPunct="1"/>
            <a:r>
              <a:rPr lang="en-US" sz="1800" dirty="0" smtClean="0"/>
              <a:t>Custom engine code</a:t>
            </a:r>
          </a:p>
          <a:p>
            <a:pPr eaLnBrk="1" hangingPunct="1">
              <a:buFont typeface="+mj-lt"/>
              <a:buAutoNum type="arabicPeriod" startAt="3"/>
            </a:pPr>
            <a:r>
              <a:rPr lang="en-US" sz="2000" dirty="0" smtClean="0"/>
              <a:t>Noise Attenuation</a:t>
            </a:r>
          </a:p>
          <a:p>
            <a:pPr marL="685800" lvl="1" eaLnBrk="1" hangingPunct="1"/>
            <a:r>
              <a:rPr lang="en-US" sz="1800" dirty="0" smtClean="0"/>
              <a:t>Affordable, lightweight silencer with acoustic valve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810000" cy="4724400"/>
          </a:xfrm>
        </p:spPr>
        <p:txBody>
          <a:bodyPr/>
          <a:lstStyle/>
          <a:p>
            <a:pPr eaLnBrk="1" hangingPunct="1">
              <a:buFont typeface="+mj-lt"/>
              <a:buAutoNum type="arabicPeriod" startAt="4"/>
            </a:pPr>
            <a:r>
              <a:rPr lang="en-US" sz="2000" dirty="0" smtClean="0"/>
              <a:t>Emissions</a:t>
            </a:r>
          </a:p>
          <a:p>
            <a:pPr marL="685800" lvl="1" eaLnBrk="1" hangingPunct="1"/>
            <a:r>
              <a:rPr lang="en-US" sz="1800" dirty="0" smtClean="0"/>
              <a:t>Extended Lean-Burn Operation</a:t>
            </a:r>
          </a:p>
          <a:p>
            <a:pPr marL="685800" lvl="1" eaLnBrk="1" hangingPunct="1"/>
            <a:r>
              <a:rPr lang="en-US" sz="1800" dirty="0" smtClean="0"/>
              <a:t>Lean NOx Trap </a:t>
            </a:r>
            <a:r>
              <a:rPr lang="en-US" sz="1800" dirty="0" smtClean="0"/>
              <a:t>Catalyst</a:t>
            </a:r>
            <a:endParaRPr lang="en-US" sz="2000" dirty="0"/>
          </a:p>
          <a:p>
            <a:pPr marL="0" eaLnBrk="1" hangingPunct="1">
              <a:buAutoNum type="arabicPeriod" startAt="4"/>
            </a:pPr>
            <a:r>
              <a:rPr lang="en-US" sz="2000" dirty="0" smtClean="0"/>
              <a:t>Dynamic Performance</a:t>
            </a:r>
          </a:p>
          <a:p>
            <a:pPr marL="685800" lvl="1" eaLnBrk="1" hangingPunct="1"/>
            <a:r>
              <a:rPr lang="en-US" sz="1800" dirty="0" smtClean="0"/>
              <a:t>Performance increase over OE model</a:t>
            </a:r>
          </a:p>
          <a:p>
            <a:pPr marL="685800" lvl="1" eaLnBrk="1" hangingPunct="1"/>
            <a:r>
              <a:rPr lang="en-US" sz="1800" dirty="0" smtClean="0"/>
              <a:t>Lightest weight without fuel at CSC 2014 and CSC 2015</a:t>
            </a:r>
          </a:p>
          <a:p>
            <a:pPr marL="685800" lvl="1" eaLnBrk="1" hangingPunct="1"/>
            <a:r>
              <a:rPr lang="en-US" sz="1800" dirty="0" smtClean="0"/>
              <a:t>Best spark ignited fuel economy at CSC 2014 and CSC 2015</a:t>
            </a:r>
          </a:p>
          <a:p>
            <a:pPr lvl="1" eaLnBrk="1" hangingPunct="1">
              <a:buFontTx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7914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 Cycle 600 ACE Engine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4267200"/>
            <a:ext cx="7086600" cy="22860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Stock 12:1 compression ratio to preserve efficiency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Late intake valve closing for reduced pumping losses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Increased torque with turbocharger boost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Decreased BSFC from stock naturally aspirated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Improved vehicle performance—appeals to more riders</a:t>
            </a:r>
            <a:endParaRPr lang="en-US" sz="2000" dirty="0"/>
          </a:p>
        </p:txBody>
      </p:sp>
      <p:pic>
        <p:nvPicPr>
          <p:cNvPr id="9" name="Picture 8" descr="20130125_203647.jpg"/>
          <p:cNvPicPr>
            <a:picLocks noChangeAspect="1"/>
          </p:cNvPicPr>
          <p:nvPr/>
        </p:nvPicPr>
        <p:blipFill>
          <a:blip r:embed="rId2" cstate="print"/>
          <a:srcRect l="18236" t="19104" r="24451" b="14899"/>
          <a:stretch>
            <a:fillRect/>
          </a:stretch>
        </p:blipFill>
        <p:spPr>
          <a:xfrm>
            <a:off x="1371600" y="1298864"/>
            <a:ext cx="3048000" cy="2632364"/>
          </a:xfrm>
          <a:prstGeom prst="rect">
            <a:avLst/>
          </a:prstGeom>
        </p:spPr>
      </p:pic>
      <p:pic>
        <p:nvPicPr>
          <p:cNvPr id="1028" name="Picture 4" descr="http://ep.yimg.com/ay/yhst-19630673577839/2010-alfa-romeo-fiat-mgt1446z-turbo-811311-0001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06307"/>
            <a:ext cx="2477366" cy="275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15300" y="5791200"/>
            <a:ext cx="10287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315200" cy="715962"/>
          </a:xfrm>
        </p:spPr>
        <p:txBody>
          <a:bodyPr/>
          <a:lstStyle/>
          <a:p>
            <a:pPr eaLnBrk="1" hangingPunct="1"/>
            <a:r>
              <a:rPr lang="en-US" dirty="0" smtClean="0"/>
              <a:t>Engine Modifications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683491"/>
              </p:ext>
            </p:extLst>
          </p:nvPr>
        </p:nvGraphicFramePr>
        <p:xfrm>
          <a:off x="1295400" y="1219200"/>
          <a:ext cx="68580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Rotax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600 ACE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Kettering 600 ACE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Displacement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600</a:t>
                      </a:r>
                      <a:r>
                        <a:rPr lang="en-US" sz="1200" baseline="0" dirty="0" smtClean="0"/>
                        <a:t> cm</a:t>
                      </a:r>
                      <a:r>
                        <a:rPr lang="en-US" sz="1200" baseline="30000" dirty="0" smtClean="0"/>
                        <a:t>3</a:t>
                      </a:r>
                      <a:endParaRPr lang="en-US" sz="1200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Configuration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Inline 180° Two Cylinder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Block Material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Aluminum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Valve Actuation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Dual Overhead Camshaft,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Type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1</a:t>
                      </a:r>
                      <a:r>
                        <a:rPr lang="en-US" sz="1200" baseline="0" dirty="0" smtClean="0"/>
                        <a:t> (Direct Acting Bucket)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Valves per Cylinder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Four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Compression Ratio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Bore x Stroke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74 x 69.7 mm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Intake Valve Open/Close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 BTDC / 37 ABDC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 ATDC</a:t>
                      </a:r>
                      <a:r>
                        <a:rPr lang="en-US" sz="1200" baseline="0" dirty="0" smtClean="0"/>
                        <a:t> / 61 ABDC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Exhaust</a:t>
                      </a:r>
                      <a:r>
                        <a:rPr lang="en-US" sz="1200" baseline="0" dirty="0" smtClean="0"/>
                        <a:t> Valve Open/Close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44 BBDC</a:t>
                      </a:r>
                      <a:r>
                        <a:rPr lang="en-US" sz="1200" baseline="0" dirty="0" smtClean="0"/>
                        <a:t> / 6 ATDC 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Engine Control System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Bosch </a:t>
                      </a:r>
                      <a:r>
                        <a:rPr lang="en-US" sz="1200" dirty="0" err="1" smtClean="0"/>
                        <a:t>Motronic</a:t>
                      </a:r>
                      <a:r>
                        <a:rPr lang="en-US" sz="1200" dirty="0" smtClean="0"/>
                        <a:t> ME17.8.5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Woodward </a:t>
                      </a:r>
                      <a:r>
                        <a:rPr lang="en-US" sz="1200" dirty="0" err="1" smtClean="0"/>
                        <a:t>MotoTron</a:t>
                      </a:r>
                      <a:r>
                        <a:rPr lang="en-US" sz="1200" dirty="0" smtClean="0"/>
                        <a:t> 128</a:t>
                      </a:r>
                    </a:p>
                    <a:p>
                      <a:pPr algn="ctr"/>
                      <a:r>
                        <a:rPr lang="en-US" sz="1200" dirty="0" smtClean="0"/>
                        <a:t>Custom</a:t>
                      </a:r>
                      <a:r>
                        <a:rPr lang="en-US" sz="1200" baseline="0" dirty="0" smtClean="0"/>
                        <a:t> developed code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Electronic Throttle System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N/A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Custom</a:t>
                      </a:r>
                      <a:r>
                        <a:rPr lang="en-US" sz="1200" baseline="0" dirty="0" smtClean="0"/>
                        <a:t> torque-based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Ignition System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35 </a:t>
                      </a:r>
                      <a:r>
                        <a:rPr lang="en-US" sz="1200" baseline="0" dirty="0" err="1" smtClean="0"/>
                        <a:t>mJ</a:t>
                      </a:r>
                      <a:r>
                        <a:rPr lang="en-US" sz="1200" baseline="0" dirty="0" smtClean="0"/>
                        <a:t> Coil on Plug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96 </a:t>
                      </a:r>
                      <a:r>
                        <a:rPr lang="en-US" sz="1200" baseline="0" dirty="0" err="1" smtClean="0"/>
                        <a:t>mJ</a:t>
                      </a:r>
                      <a:r>
                        <a:rPr lang="en-US" sz="1200" baseline="0" dirty="0" smtClean="0"/>
                        <a:t> Coil near Plug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Engine Weight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40 kg (88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lb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Maximum Power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42 kW</a:t>
                      </a:r>
                      <a:r>
                        <a:rPr lang="en-US" sz="1200" baseline="0" dirty="0" smtClean="0"/>
                        <a:t> (56 </a:t>
                      </a:r>
                      <a:r>
                        <a:rPr lang="en-US" sz="1200" baseline="0" dirty="0" err="1" smtClean="0"/>
                        <a:t>hp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54 kW (74 </a:t>
                      </a:r>
                      <a:r>
                        <a:rPr lang="en-US" sz="1200" dirty="0" err="1" smtClean="0"/>
                        <a:t>hp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Maximum Torque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55 Nm (42 </a:t>
                      </a:r>
                      <a:r>
                        <a:rPr lang="en-US" sz="1200" dirty="0" err="1" smtClean="0"/>
                        <a:t>ft</a:t>
                      </a:r>
                      <a:r>
                        <a:rPr lang="en-US" sz="1200" dirty="0" smtClean="0"/>
                        <a:t>*</a:t>
                      </a:r>
                      <a:r>
                        <a:rPr lang="en-US" sz="1200" dirty="0" err="1" smtClean="0"/>
                        <a:t>lb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69</a:t>
                      </a:r>
                      <a:r>
                        <a:rPr lang="en-US" sz="1200" baseline="0" dirty="0" smtClean="0"/>
                        <a:t> Nm (51 </a:t>
                      </a:r>
                      <a:r>
                        <a:rPr lang="en-US" sz="1200" baseline="0" dirty="0" err="1" smtClean="0"/>
                        <a:t>ft</a:t>
                      </a:r>
                      <a:r>
                        <a:rPr lang="en-US" sz="1200" baseline="0" dirty="0" smtClean="0"/>
                        <a:t>*</a:t>
                      </a:r>
                      <a:r>
                        <a:rPr lang="en-US" sz="1200" baseline="0" dirty="0" err="1" smtClean="0"/>
                        <a:t>lb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Fuel Compatibility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91+ AKI</a:t>
                      </a:r>
                      <a:r>
                        <a:rPr lang="en-US" sz="1200" baseline="0" dirty="0" smtClean="0"/>
                        <a:t> Gasoline up to E-10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91+ AKI Gasoline</a:t>
                      </a:r>
                      <a:r>
                        <a:rPr lang="en-US" sz="1200" baseline="0" dirty="0" smtClean="0"/>
                        <a:t> up to </a:t>
                      </a:r>
                      <a:r>
                        <a:rPr lang="en-US" sz="1200" dirty="0" smtClean="0"/>
                        <a:t>E-85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Turbocharger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N/A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Garrett MGT1246</a:t>
                      </a:r>
                      <a:r>
                        <a:rPr lang="en-US" sz="1200" baseline="0" dirty="0" smtClean="0"/>
                        <a:t> Hybrid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Maximum Boost Pressure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N/A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1.6 bar</a:t>
                      </a:r>
                      <a:r>
                        <a:rPr lang="en-US" sz="1200" baseline="0" dirty="0" smtClean="0"/>
                        <a:t> absolute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Intake Valve Closing</a:t>
            </a:r>
            <a:endParaRPr lang="en-US" dirty="0"/>
          </a:p>
        </p:txBody>
      </p:sp>
      <p:pic>
        <p:nvPicPr>
          <p:cNvPr id="8" name="Picture 7" descr=":ICTA DOE.png"/>
          <p:cNvPicPr/>
          <p:nvPr/>
        </p:nvPicPr>
        <p:blipFill>
          <a:blip r:embed="rId3" cstate="print"/>
          <a:srcRect l="3716" r="2477"/>
          <a:stretch>
            <a:fillRect/>
          </a:stretch>
        </p:blipFill>
        <p:spPr bwMode="auto">
          <a:xfrm>
            <a:off x="5245100" y="1154208"/>
            <a:ext cx="3136900" cy="295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1295400" y="4191000"/>
            <a:ext cx="7848600" cy="2133600"/>
          </a:xfrm>
          <a:prstGeom prst="rect">
            <a:avLst/>
          </a:prstGeom>
        </p:spPr>
        <p:txBody>
          <a:bodyPr/>
          <a:lstStyle>
            <a:lvl1pPr marL="514350" indent="-514350" algn="l" rtl="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120015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66"/>
                </a:solidFill>
                <a:latin typeface="+mn-lt"/>
                <a:ea typeface="ＭＳ Ｐゴシック" charset="-128"/>
              </a:defRPr>
            </a:lvl2pPr>
            <a:lvl3pPr marL="169545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ＭＳ Ｐゴシック" charset="-128"/>
              </a:defRPr>
            </a:lvl3pPr>
            <a:lvl4pPr marL="211455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66"/>
                </a:solidFill>
                <a:latin typeface="+mn-lt"/>
                <a:ea typeface="ＭＳ Ｐゴシック" charset="-128"/>
              </a:defRPr>
            </a:lvl4pPr>
            <a:lvl5pPr marL="24955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  <a:ea typeface="ＭＳ Ｐゴシック" charset="-128"/>
              </a:defRPr>
            </a:lvl5pPr>
            <a:lvl6pPr marL="295275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6pPr>
            <a:lvl7pPr marL="340995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7pPr>
            <a:lvl8pPr marL="386715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8pPr>
            <a:lvl9pPr marL="432435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 smtClean="0"/>
              <a:t>Simulation DOE shows most efficient</a:t>
            </a:r>
            <a:r>
              <a:rPr lang="en-US" sz="2400" kern="0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kern="0" dirty="0" smtClean="0"/>
              <a:t>20 degree intake cam retard from OE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kern="0" dirty="0" smtClean="0"/>
              <a:t>Increasing intake charge pressure up to knock limit</a:t>
            </a:r>
            <a:endParaRPr lang="en-US" sz="2400" kern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 smtClean="0"/>
              <a:t>Exhaust camshaft as intake cam: </a:t>
            </a:r>
            <a:r>
              <a:rPr lang="en-US" sz="2000" kern="0" dirty="0"/>
              <a:t>LC </a:t>
            </a:r>
            <a:r>
              <a:rPr lang="en-US" sz="2000" kern="0" dirty="0" smtClean="0"/>
              <a:t>126 ATDC, IVC </a:t>
            </a:r>
            <a:r>
              <a:rPr lang="en-US" sz="2000" kern="0" dirty="0" smtClean="0"/>
              <a:t>21 </a:t>
            </a:r>
            <a:r>
              <a:rPr lang="en-US" sz="2000" kern="0" dirty="0" smtClean="0"/>
              <a:t>ABDC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 smtClean="0"/>
              <a:t>Turbocharger provides intake charge pressure for high power</a:t>
            </a:r>
            <a:endParaRPr lang="en-US" sz="2000" kern="0" dirty="0"/>
          </a:p>
        </p:txBody>
      </p:sp>
      <p:pic>
        <p:nvPicPr>
          <p:cNvPr id="6" name="Image5"/>
          <p:cNvPicPr/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25355" y="1108551"/>
            <a:ext cx="4756245" cy="30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8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77200" y="2414420"/>
            <a:ext cx="1066800" cy="1776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Management System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56831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Full-Authority Engine </a:t>
            </a:r>
            <a:r>
              <a:rPr lang="en-US" sz="2000" dirty="0" smtClean="0"/>
              <a:t>Management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Electronic </a:t>
            </a:r>
            <a:r>
              <a:rPr lang="en-US" dirty="0" smtClean="0"/>
              <a:t>Throttle Control </a:t>
            </a:r>
            <a:r>
              <a:rPr lang="en-US" dirty="0" smtClean="0"/>
              <a:t>System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Enhanced </a:t>
            </a:r>
            <a:r>
              <a:rPr lang="en-US" dirty="0" smtClean="0"/>
              <a:t>cylinder </a:t>
            </a:r>
            <a:r>
              <a:rPr lang="en-US" dirty="0" smtClean="0"/>
              <a:t>balance</a:t>
            </a:r>
            <a:endParaRPr lang="en-US" dirty="0" smtClean="0"/>
          </a:p>
        </p:txBody>
      </p:sp>
      <p:pic>
        <p:nvPicPr>
          <p:cNvPr id="8" name="Image8"/>
          <p:cNvPicPr/>
          <p:nvPr/>
        </p:nvPicPr>
        <p:blipFill>
          <a:blip r:embed="rId3">
            <a:lum/>
            <a:alphaModFix/>
          </a:blip>
          <a:srcRect t="13126" b="6803"/>
          <a:stretch>
            <a:fillRect/>
          </a:stretch>
        </p:blipFill>
        <p:spPr>
          <a:xfrm>
            <a:off x="1143000" y="2770423"/>
            <a:ext cx="2857500" cy="2287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9912" t="30208" r="2783" b="29166"/>
          <a:stretch/>
        </p:blipFill>
        <p:spPr>
          <a:xfrm>
            <a:off x="4402813" y="2414420"/>
            <a:ext cx="4641710" cy="1371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1625" t="28852" r="10981" b="18893"/>
          <a:stretch/>
        </p:blipFill>
        <p:spPr>
          <a:xfrm>
            <a:off x="4728178" y="4036212"/>
            <a:ext cx="3990981" cy="20429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Mapping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6934" b="4168"/>
          <a:stretch/>
        </p:blipFill>
        <p:spPr>
          <a:xfrm>
            <a:off x="5696315" y="4015433"/>
            <a:ext cx="2920461" cy="2044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" t="3809" b="2846"/>
          <a:stretch/>
        </p:blipFill>
        <p:spPr>
          <a:xfrm>
            <a:off x="5696314" y="1167252"/>
            <a:ext cx="2990486" cy="2201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80790"/>
            <a:ext cx="3438942" cy="2579207"/>
          </a:xfrm>
          <a:prstGeom prst="rect">
            <a:avLst/>
          </a:prstGeom>
        </p:spPr>
      </p:pic>
      <p:pic>
        <p:nvPicPr>
          <p:cNvPr id="2050" name="Picture 2" descr="C:\Users\ap2465\Desktop\CSC\FB_IMG_14564096365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427074"/>
            <a:ext cx="3429000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08009" y="6260068"/>
            <a:ext cx="230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Volumetric Efficiency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6260068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Lean Stability Limit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22840" y="3485364"/>
            <a:ext cx="246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Spark Advance (Lean)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2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91400" y="2819400"/>
            <a:ext cx="1376363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Energy Ignition Coils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799" y="1465920"/>
            <a:ext cx="7531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Coils tested with 95 </a:t>
            </a:r>
            <a:r>
              <a:rPr lang="en-US" sz="2000" dirty="0" err="1" smtClean="0"/>
              <a:t>mJ</a:t>
            </a:r>
            <a:r>
              <a:rPr lang="en-US" sz="2000" dirty="0" smtClean="0"/>
              <a:t> secondary energy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2.25ms spark duration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High energy/long duration spark optimal for lean combustion</a:t>
            </a:r>
            <a:endParaRPr lang="en-US" dirty="0" smtClean="0"/>
          </a:p>
        </p:txBody>
      </p:sp>
      <p:pic>
        <p:nvPicPr>
          <p:cNvPr id="4098" name="Picture 2" descr="Race Coil Voltage Energ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2" b="33381"/>
          <a:stretch/>
        </p:blipFill>
        <p:spPr bwMode="auto">
          <a:xfrm>
            <a:off x="2743200" y="2956903"/>
            <a:ext cx="5948363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36845" y="2956903"/>
            <a:ext cx="190635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Trigger Signal</a:t>
            </a:r>
          </a:p>
          <a:p>
            <a:pPr algn="r"/>
            <a:endParaRPr lang="en-US" sz="1600" dirty="0"/>
          </a:p>
          <a:p>
            <a:pPr algn="r"/>
            <a:r>
              <a:rPr lang="en-US" sz="1600" dirty="0" smtClean="0"/>
              <a:t>Secondary Current</a:t>
            </a:r>
          </a:p>
          <a:p>
            <a:pPr algn="r"/>
            <a:endParaRPr lang="en-US" sz="1600" dirty="0" smtClean="0"/>
          </a:p>
          <a:p>
            <a:pPr algn="r"/>
            <a:endParaRPr lang="en-US" sz="1600" dirty="0"/>
          </a:p>
          <a:p>
            <a:pPr algn="r"/>
            <a:r>
              <a:rPr lang="en-US" sz="1600" dirty="0" smtClean="0"/>
              <a:t>Secondary Voltage</a:t>
            </a:r>
          </a:p>
          <a:p>
            <a:pPr algn="r"/>
            <a:endParaRPr lang="en-US" sz="1600" dirty="0"/>
          </a:p>
          <a:p>
            <a:pPr algn="r"/>
            <a:endParaRPr lang="en-US" sz="1600" dirty="0" smtClean="0"/>
          </a:p>
          <a:p>
            <a:pPr algn="r"/>
            <a:endParaRPr lang="en-US" sz="1600" dirty="0" smtClean="0"/>
          </a:p>
          <a:p>
            <a:pPr algn="r"/>
            <a:r>
              <a:rPr lang="en-US" sz="1600" dirty="0" smtClean="0"/>
              <a:t>Primary Current</a:t>
            </a:r>
          </a:p>
        </p:txBody>
      </p:sp>
    </p:spTree>
    <p:extLst>
      <p:ext uri="{BB962C8B-B14F-4D97-AF65-F5344CB8AC3E}">
        <p14:creationId xmlns:p14="http://schemas.microsoft.com/office/powerpoint/2010/main" val="2115577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Compressor Matching</a:t>
            </a:r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28600" y="1295400"/>
            <a:ext cx="8001000" cy="1524000"/>
          </a:xfrm>
          <a:prstGeom prst="rect">
            <a:avLst/>
          </a:prstGeom>
        </p:spPr>
        <p:txBody>
          <a:bodyPr/>
          <a:lstStyle>
            <a:lvl1pPr marL="514350" indent="-514350" algn="l" rtl="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120015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66"/>
                </a:solidFill>
                <a:latin typeface="+mn-lt"/>
                <a:ea typeface="ＭＳ Ｐゴシック" charset="-128"/>
              </a:defRPr>
            </a:lvl2pPr>
            <a:lvl3pPr marL="169545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66"/>
                </a:solidFill>
                <a:latin typeface="+mn-lt"/>
                <a:ea typeface="ＭＳ Ｐゴシック" charset="-128"/>
              </a:defRPr>
            </a:lvl3pPr>
            <a:lvl4pPr marL="211455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66"/>
                </a:solidFill>
                <a:latin typeface="+mn-lt"/>
                <a:ea typeface="ＭＳ Ｐゴシック" charset="-128"/>
              </a:defRPr>
            </a:lvl4pPr>
            <a:lvl5pPr marL="24955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  <a:ea typeface="ＭＳ Ｐゴシック" charset="-128"/>
              </a:defRPr>
            </a:lvl5pPr>
            <a:lvl6pPr marL="295275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6pPr>
            <a:lvl7pPr marL="340995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7pPr>
            <a:lvl8pPr marL="386715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8pPr>
            <a:lvl9pPr marL="4324350" indent="-2667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 smtClean="0"/>
              <a:t>Honeywell Garrett MGT1246Z hybrid turbocharger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sz="2000" kern="0" dirty="0" smtClean="0"/>
              <a:t>MGT1238Z Compressor, MGT1446Z </a:t>
            </a:r>
            <a:r>
              <a:rPr lang="en-US" sz="2000" kern="0" dirty="0" smtClean="0"/>
              <a:t>Turbine</a:t>
            </a:r>
            <a:endParaRPr lang="en-US" sz="2000" kern="0" dirty="0" smtClean="0"/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sz="2000" kern="0" dirty="0" smtClean="0"/>
              <a:t>Large turbine wheel and housing for low </a:t>
            </a:r>
            <a:r>
              <a:rPr lang="en-US" sz="2000" kern="0" dirty="0" smtClean="0"/>
              <a:t>backpressure with large pulses from odd-firing engine</a:t>
            </a:r>
            <a:endParaRPr lang="en-US" sz="2000" kern="0" dirty="0"/>
          </a:p>
          <a:p>
            <a:pPr lvl="1">
              <a:buFont typeface="Arial" panose="020B0604020202020204" pitchFamily="34" charset="0"/>
              <a:buChar char="•"/>
            </a:pPr>
            <a:endParaRPr lang="en-US" kern="0" dirty="0" smtClean="0"/>
          </a:p>
        </p:txBody>
      </p:sp>
      <p:pic>
        <p:nvPicPr>
          <p:cNvPr id="6" name="Image4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849360" y="2832100"/>
            <a:ext cx="5405640" cy="3231586"/>
          </a:xfrm>
          <a:prstGeom prst="rect">
            <a:avLst/>
          </a:prstGeom>
        </p:spPr>
      </p:pic>
      <p:pic>
        <p:nvPicPr>
          <p:cNvPr id="7" name="Picture 4" descr="http://ep.yimg.com/ay/yhst-19630673577839/2010-alfa-romeo-fiat-mgt1446z-turbo-811311-0001-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14" b="94286" l="1905" r="97778">
                        <a14:foregroundMark x1="63810" y1="26000" x2="63810" y2="26000"/>
                        <a14:foregroundMark x1="72381" y1="21714" x2="72381" y2="21714"/>
                        <a14:foregroundMark x1="62857" y1="24571" x2="62857" y2="24571"/>
                        <a14:foregroundMark x1="68254" y1="16571" x2="68254" y2="16571"/>
                        <a14:foregroundMark x1="79683" y1="19714" x2="79683" y2="19714"/>
                        <a14:foregroundMark x1="81587" y1="22571" x2="80317" y2="30571"/>
                        <a14:foregroundMark x1="82857" y1="20286" x2="83492" y2="16571"/>
                        <a14:foregroundMark x1="83810" y1="16286" x2="60635" y2="14286"/>
                        <a14:foregroundMark x1="59365" y1="11714" x2="86667" y2="12571"/>
                        <a14:foregroundMark x1="86667" y1="12571" x2="98095" y2="39714"/>
                        <a14:foregroundMark x1="96190" y1="40857" x2="75238" y2="76000"/>
                        <a14:foregroundMark x1="75238" y1="76000" x2="60635" y2="90857"/>
                        <a14:foregroundMark x1="61587" y1="90286" x2="40635" y2="94571"/>
                        <a14:foregroundMark x1="40317" y1="93143" x2="17778" y2="67714"/>
                        <a14:foregroundMark x1="18413" y1="67429" x2="13968" y2="39143"/>
                        <a14:foregroundMark x1="25714" y1="43714" x2="25714" y2="43714"/>
                        <a14:foregroundMark x1="20000" y1="38571" x2="37778" y2="66286"/>
                        <a14:foregroundMark x1="63175" y1="12571" x2="52381" y2="5714"/>
                        <a14:foregroundMark x1="51746" y1="8000" x2="18095" y2="8286"/>
                        <a14:foregroundMark x1="16508" y1="8571" x2="3810" y2="14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59769"/>
            <a:ext cx="2065886" cy="229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3PNG_Template">
  <a:themeElements>
    <a:clrScheme name="1_C3PNG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3PNG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3PNG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3PNG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3PNG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3PNG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3PNG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3PNG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3PNG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3PNG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3PNG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3PNG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3PNG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3PNG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</TotalTime>
  <Words>547</Words>
  <Application>Microsoft Office PowerPoint</Application>
  <PresentationFormat>On-screen Show (4:3)</PresentationFormat>
  <Paragraphs>140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ＭＳ Ｐゴシック</vt:lpstr>
      <vt:lpstr>Arial</vt:lpstr>
      <vt:lpstr>Calibri</vt:lpstr>
      <vt:lpstr>1_C3PNG_Template</vt:lpstr>
      <vt:lpstr>Kettering University</vt:lpstr>
      <vt:lpstr>2016 Design Approach</vt:lpstr>
      <vt:lpstr>Miller Cycle 600 ACE Engine</vt:lpstr>
      <vt:lpstr>Engine Modifications</vt:lpstr>
      <vt:lpstr>Late Intake Valve Closing</vt:lpstr>
      <vt:lpstr>Engine Management System</vt:lpstr>
      <vt:lpstr>Engine Mapping</vt:lpstr>
      <vt:lpstr>High Energy Ignition Coils</vt:lpstr>
      <vt:lpstr>Compressor Matching</vt:lpstr>
      <vt:lpstr>Catalytic Silencer design</vt:lpstr>
      <vt:lpstr>Emissions and Aftertreatment</vt:lpstr>
      <vt:lpstr>Dynamic Performance-Light Weight</vt:lpstr>
      <vt:lpstr>Thanks to our Sponsors!</vt:lpstr>
    </vt:vector>
  </TitlesOfParts>
  <Company>Ford Motor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1st Co-op Term</dc:title>
  <dc:creator>Bryce Thompson</dc:creator>
  <cp:lastModifiedBy>FormulaSAE</cp:lastModifiedBy>
  <cp:revision>447</cp:revision>
  <cp:lastPrinted>2016-02-25T18:50:46Z</cp:lastPrinted>
  <dcterms:created xsi:type="dcterms:W3CDTF">2013-03-06T12:31:15Z</dcterms:created>
  <dcterms:modified xsi:type="dcterms:W3CDTF">2016-03-09T13:28:39Z</dcterms:modified>
</cp:coreProperties>
</file>