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 indent="2286000">
      <a:defRPr>
        <a:latin typeface="Arial"/>
        <a:ea typeface="Arial"/>
        <a:cs typeface="Arial"/>
        <a:sym typeface="Arial"/>
      </a:defRPr>
    </a:lvl6pPr>
    <a:lvl7pPr indent="2743200">
      <a:defRPr>
        <a:latin typeface="Arial"/>
        <a:ea typeface="Arial"/>
        <a:cs typeface="Arial"/>
        <a:sym typeface="Arial"/>
      </a:defRPr>
    </a:lvl7pPr>
    <a:lvl8pPr indent="3200400">
      <a:defRPr>
        <a:latin typeface="Arial"/>
        <a:ea typeface="Arial"/>
        <a:cs typeface="Arial"/>
        <a:sym typeface="Arial"/>
      </a:defRPr>
    </a:lvl8pPr>
    <a:lvl9pPr indent="3657600">
      <a:defRPr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title>
      <c:tx>
        <c:rich>
          <a:bodyPr rot="0"/>
          <a:lstStyle/>
          <a:p>
            <a:pPr lvl="0">
              <a:defRPr sz="1440" b="0" i="0" u="none" strike="noStrike">
                <a:solidFill>
                  <a:srgbClr val="000000"/>
                </a:solidFill>
                <a:effectLst/>
                <a:latin typeface="Arial Bold"/>
              </a:defRPr>
            </a:pPr>
            <a:r>
              <a:rPr lang="fr-FR" sz="1440" b="0" i="0" u="none" strike="noStrike">
                <a:solidFill>
                  <a:srgbClr val="000000"/>
                </a:solidFill>
                <a:effectLst/>
                <a:latin typeface="Arial Bold"/>
              </a:rPr>
              <a:t>Emissions Mode BSFC--E65 fuel</a:t>
            </a:r>
          </a:p>
        </c:rich>
      </c:tx>
      <c:layout>
        <c:manualLayout>
          <c:xMode val="edge"/>
          <c:yMode val="edge"/>
          <c:x val="3.7821800000000003E-2"/>
          <c:y val="5.0000000000000001E-3"/>
          <c:w val="0.63183599999999995"/>
          <c:h val="0.2031469999999999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5886800000000001"/>
          <c:y val="0.20314699999999999"/>
          <c:w val="0.51864900000000003"/>
          <c:h val="0.596574999999999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rgbClr val="BCBCBC"/>
                </a:gs>
                <a:gs pos="80000">
                  <a:srgbClr val="F7F7F7"/>
                </a:gs>
                <a:gs pos="100000">
                  <a:srgbClr val="F8F8F8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Sheet1!$B$1:$E$1</c:f>
              <c:strCache>
                <c:ptCount val="4"/>
                <c:pt idx="0">
                  <c:v>Mode 4</c:v>
                </c:pt>
                <c:pt idx="1">
                  <c:v>Mode 3</c:v>
                </c:pt>
                <c:pt idx="2">
                  <c:v>Mode 2</c:v>
                </c:pt>
                <c:pt idx="3">
                  <c:v>Mode 1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Turbo Miller Cycle</c:v>
                </c:pt>
              </c:strCache>
            </c:strRef>
          </c:tx>
          <c:spPr>
            <a:gradFill flip="none" rotWithShape="1">
              <a:gsLst>
                <a:gs pos="0">
                  <a:srgbClr val="1A1A7C"/>
                </a:gs>
                <a:gs pos="80000">
                  <a:srgbClr val="2323A3"/>
                </a:gs>
                <a:gs pos="100000">
                  <a:srgbClr val="2020A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Sheet1!$B$1:$E$1</c:f>
              <c:strCache>
                <c:ptCount val="4"/>
                <c:pt idx="0">
                  <c:v>Mode 4</c:v>
                </c:pt>
                <c:pt idx="1">
                  <c:v>Mode 3</c:v>
                </c:pt>
                <c:pt idx="2">
                  <c:v>Mode 2</c:v>
                </c:pt>
                <c:pt idx="3">
                  <c:v>Mode 1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423</c:v>
                </c:pt>
                <c:pt idx="1">
                  <c:v>367</c:v>
                </c:pt>
                <c:pt idx="2">
                  <c:v>350</c:v>
                </c:pt>
                <c:pt idx="3">
                  <c:v>360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Stock N/A</c:v>
                </c:pt>
              </c:strCache>
            </c:strRef>
          </c:tx>
          <c:spPr>
            <a:gradFill flip="none" rotWithShape="1">
              <a:gsLst>
                <a:gs pos="0">
                  <a:srgbClr val="85A9AC"/>
                </a:gs>
                <a:gs pos="80000">
                  <a:srgbClr val="AFDEE1"/>
                </a:gs>
                <a:gs pos="100000">
                  <a:srgbClr val="AFE0E4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Sheet1!$B$1:$E$1</c:f>
              <c:strCache>
                <c:ptCount val="4"/>
                <c:pt idx="0">
                  <c:v>Mode 4</c:v>
                </c:pt>
                <c:pt idx="1">
                  <c:v>Mode 3</c:v>
                </c:pt>
                <c:pt idx="2">
                  <c:v>Mode 2</c:v>
                </c:pt>
                <c:pt idx="3">
                  <c:v>Mode 1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544</c:v>
                </c:pt>
                <c:pt idx="1">
                  <c:v>400</c:v>
                </c:pt>
                <c:pt idx="2">
                  <c:v>346</c:v>
                </c:pt>
                <c:pt idx="3">
                  <c:v>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694592"/>
        <c:axId val="153696128"/>
      </c:barChart>
      <c:catAx>
        <c:axId val="1536945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200" b="0" i="0" u="none" strike="noStrike">
                <a:solidFill>
                  <a:srgbClr val="000000"/>
                </a:solidFill>
                <a:effectLst/>
                <a:latin typeface="Arial"/>
              </a:defRPr>
            </a:pPr>
            <a:endParaRPr lang="en-US"/>
          </a:p>
        </c:txPr>
        <c:crossAx val="153696128"/>
        <c:crosses val="autoZero"/>
        <c:auto val="1"/>
        <c:lblAlgn val="ctr"/>
        <c:lblOffset val="100"/>
        <c:noMultiLvlLbl val="1"/>
      </c:catAx>
      <c:valAx>
        <c:axId val="153696128"/>
        <c:scaling>
          <c:orientation val="minMax"/>
          <c:max val="600"/>
          <c:min val="0"/>
        </c:scaling>
        <c:delete val="0"/>
        <c:axPos val="t"/>
        <c:majorGridlines>
          <c:spPr>
            <a:ln w="12700" cap="flat">
              <a:solidFill>
                <a:srgbClr val="888888"/>
              </a:solidFill>
              <a:prstDash val="solid"/>
              <a:bevel/>
            </a:ln>
          </c:spPr>
        </c:majorGridlines>
        <c:title>
          <c:tx>
            <c:rich>
              <a:bodyPr rot="0"/>
              <a:lstStyle/>
              <a:p>
                <a:pPr lvl="0">
                  <a:defRPr sz="1200" b="0" i="0" u="none" strike="noStrike">
                    <a:solidFill>
                      <a:srgbClr val="000000"/>
                    </a:solidFill>
                    <a:effectLst/>
                    <a:latin typeface="Arial Bold"/>
                  </a:defRPr>
                </a:pPr>
                <a:r>
                  <a:rPr lang="en-US" sz="1200" b="0" i="0" u="none" strike="noStrike">
                    <a:solidFill>
                      <a:srgbClr val="000000"/>
                    </a:solidFill>
                    <a:effectLst/>
                    <a:latin typeface="Arial Bold"/>
                  </a:rPr>
                  <a:t>BSFC (g/kw*hr)</a:t>
                </a:r>
              </a:p>
            </c:rich>
          </c:tx>
          <c:layout/>
          <c:overlay val="1"/>
        </c:title>
        <c:numFmt formatCode="0" sourceLinked="0"/>
        <c:majorTickMark val="out"/>
        <c:minorTickMark val="none"/>
        <c:tickLblPos val="high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200" b="0" i="0" u="none" strike="noStrike">
                <a:solidFill>
                  <a:srgbClr val="000000"/>
                </a:solidFill>
                <a:effectLst/>
                <a:latin typeface="Arial"/>
              </a:defRPr>
            </a:pPr>
            <a:endParaRPr lang="en-US"/>
          </a:p>
        </c:txPr>
        <c:crossAx val="153694592"/>
        <c:crosses val="autoZero"/>
        <c:crossBetween val="between"/>
        <c:majorUnit val="100"/>
        <c:minorUnit val="50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9211999999999996"/>
          <c:y val="0.38672600000000001"/>
          <c:w val="0.30787999999999999"/>
          <c:h val="0.15660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000" b="0" i="0" u="none" strike="noStrike">
              <a:solidFill>
                <a:srgbClr val="000000"/>
              </a:solidFill>
              <a:effectLst/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517537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3.jpg"/>
          <p:cNvPicPr/>
          <p:nvPr/>
        </p:nvPicPr>
        <p:blipFill>
          <a:blip r:embed="rId2">
            <a:extLst/>
          </a:blip>
          <a:srcRect t="22449" b="39746"/>
          <a:stretch>
            <a:fillRect/>
          </a:stretch>
        </p:blipFill>
        <p:spPr>
          <a:xfrm>
            <a:off x="0" y="1828799"/>
            <a:ext cx="9144000" cy="230029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52650"/>
            <a:ext cx="7772400" cy="255270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8F8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8F8F8"/>
                </a:solidFill>
              </a:rP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1371600" y="5181600"/>
            <a:ext cx="6400800" cy="1676400"/>
          </a:xfrm>
          <a:prstGeom prst="rect">
            <a:avLst/>
          </a:prstGeom>
        </p:spPr>
        <p:txBody>
          <a:bodyPr/>
          <a:lstStyle>
            <a:lvl1pPr marL="0" indent="0" algn="ctr"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66"/>
                </a:solidFill>
              </a:rPr>
              <a:t>Click to edit Master title style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0066"/>
                </a:solidFill>
              </a:rPr>
              <a:t>Click to edit Master text styles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Click to edit Master title style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Fifth level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6457950" y="0"/>
            <a:ext cx="2000250" cy="629443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Click to edit Master title style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584835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Fifth level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85800" y="2152650"/>
            <a:ext cx="7772400" cy="255270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8F8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8F8F8"/>
                </a:solidFill>
              </a:rPr>
              <a:t>Click to edit Master title style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1371600" y="5181600"/>
            <a:ext cx="6400800" cy="1676400"/>
          </a:xfrm>
          <a:prstGeom prst="rect">
            <a:avLst/>
          </a:prstGeom>
        </p:spPr>
        <p:txBody>
          <a:bodyPr/>
          <a:lstStyle>
            <a:lvl1pPr marL="0" indent="0" algn="ctr"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Click to edit Master title style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Fifth level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000" cap="all">
                <a:solidFill>
                  <a:srgbClr val="000066"/>
                </a:solidFill>
              </a:rPr>
              <a:t>Click to edit Master title style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66"/>
                </a:solidFill>
              </a:rPr>
              <a:t>Click to edit Master text styles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Click to edit Master title style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3924300" cy="5562600"/>
          </a:xfrm>
          <a:prstGeom prst="rect">
            <a:avLst/>
          </a:prstGeom>
        </p:spPr>
        <p:txBody>
          <a:bodyPr/>
          <a:lstStyle>
            <a:lvl4pPr marL="2283883" indent="-474133"/>
            <a:lvl5pPr marL="2643716" indent="-414866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Fifth level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66"/>
                </a:solidFill>
              </a:rPr>
              <a:t>Click to edit Master text styles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Click to edit Master title style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66"/>
                </a:solidFill>
              </a:rPr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1265464" indent="-522514">
              <a:spcBef>
                <a:spcPts val="700"/>
              </a:spcBef>
              <a:defRPr sz="3200"/>
            </a:lvl2pPr>
            <a:lvl3pPr marL="1822450" indent="-508000">
              <a:spcBef>
                <a:spcPts val="700"/>
              </a:spcBef>
              <a:defRPr sz="3200"/>
            </a:lvl3pPr>
            <a:lvl4pPr marL="2297429" indent="-487679">
              <a:spcBef>
                <a:spcPts val="700"/>
              </a:spcBef>
              <a:defRPr sz="3200"/>
            </a:lvl4pPr>
            <a:lvl5pPr marL="2655570" indent="-42672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Fifth level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0" y="1587"/>
            <a:ext cx="9144000" cy="685482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381000" y="1106487"/>
            <a:ext cx="7467601" cy="1"/>
          </a:xfrm>
          <a:prstGeom prst="line">
            <a:avLst/>
          </a:prstGeom>
          <a:ln w="25400">
            <a:solidFill>
              <a:srgbClr val="001C5A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1524000" y="6210300"/>
            <a:ext cx="7467601" cy="0"/>
          </a:xfrm>
          <a:prstGeom prst="line">
            <a:avLst/>
          </a:prstGeom>
          <a:ln w="25400">
            <a:solidFill>
              <a:srgbClr val="001C5A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5" name="image2.pn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42875" y="5757862"/>
            <a:ext cx="1000125" cy="90487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26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Click to edit Master title style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001000" cy="556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Fifth level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6858000" y="6397625"/>
            <a:ext cx="2133600" cy="26425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80808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>
        <a:defRPr sz="3200">
          <a:solidFill>
            <a:srgbClr val="000066"/>
          </a:solidFill>
          <a:latin typeface="Arial Bold"/>
          <a:ea typeface="Arial Bold"/>
          <a:cs typeface="Arial Bold"/>
          <a:sym typeface="Arial Bold"/>
        </a:defRPr>
      </a:lvl1pPr>
      <a:lvl2pPr>
        <a:defRPr sz="3200">
          <a:solidFill>
            <a:srgbClr val="000066"/>
          </a:solidFill>
          <a:latin typeface="Arial Bold"/>
          <a:ea typeface="Arial Bold"/>
          <a:cs typeface="Arial Bold"/>
          <a:sym typeface="Arial Bold"/>
        </a:defRPr>
      </a:lvl2pPr>
      <a:lvl3pPr>
        <a:defRPr sz="3200">
          <a:solidFill>
            <a:srgbClr val="000066"/>
          </a:solidFill>
          <a:latin typeface="Arial Bold"/>
          <a:ea typeface="Arial Bold"/>
          <a:cs typeface="Arial Bold"/>
          <a:sym typeface="Arial Bold"/>
        </a:defRPr>
      </a:lvl3pPr>
      <a:lvl4pPr>
        <a:defRPr sz="3200">
          <a:solidFill>
            <a:srgbClr val="000066"/>
          </a:solidFill>
          <a:latin typeface="Arial Bold"/>
          <a:ea typeface="Arial Bold"/>
          <a:cs typeface="Arial Bold"/>
          <a:sym typeface="Arial Bold"/>
        </a:defRPr>
      </a:lvl4pPr>
      <a:lvl5pPr>
        <a:defRPr sz="3200">
          <a:solidFill>
            <a:srgbClr val="000066"/>
          </a:solidFill>
          <a:latin typeface="Arial Bold"/>
          <a:ea typeface="Arial Bold"/>
          <a:cs typeface="Arial Bold"/>
          <a:sym typeface="Arial Bold"/>
        </a:defRPr>
      </a:lvl5pPr>
      <a:lvl6pPr indent="457200">
        <a:defRPr sz="3200">
          <a:solidFill>
            <a:srgbClr val="000066"/>
          </a:solidFill>
          <a:latin typeface="Arial Bold"/>
          <a:ea typeface="Arial Bold"/>
          <a:cs typeface="Arial Bold"/>
          <a:sym typeface="Arial Bold"/>
        </a:defRPr>
      </a:lvl6pPr>
      <a:lvl7pPr indent="914400">
        <a:defRPr sz="3200">
          <a:solidFill>
            <a:srgbClr val="000066"/>
          </a:solidFill>
          <a:latin typeface="Arial Bold"/>
          <a:ea typeface="Arial Bold"/>
          <a:cs typeface="Arial Bold"/>
          <a:sym typeface="Arial Bold"/>
        </a:defRPr>
      </a:lvl7pPr>
      <a:lvl8pPr indent="1371600">
        <a:defRPr sz="3200">
          <a:solidFill>
            <a:srgbClr val="000066"/>
          </a:solidFill>
          <a:latin typeface="Arial Bold"/>
          <a:ea typeface="Arial Bold"/>
          <a:cs typeface="Arial Bold"/>
          <a:sym typeface="Arial Bold"/>
        </a:defRPr>
      </a:lvl8pPr>
      <a:lvl9pPr indent="1828800">
        <a:defRPr sz="3200">
          <a:solidFill>
            <a:srgbClr val="000066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514350" indent="-514350">
        <a:spcBef>
          <a:spcPts val="600"/>
        </a:spcBef>
        <a:buSzPct val="100000"/>
        <a:buAutoNum type="arabicPeriod"/>
        <a:defRPr sz="2800">
          <a:solidFill>
            <a:srgbClr val="000066"/>
          </a:solidFill>
          <a:latin typeface="Arial"/>
          <a:ea typeface="Arial"/>
          <a:cs typeface="Arial"/>
          <a:sym typeface="Arial"/>
        </a:defRPr>
      </a:lvl1pPr>
      <a:lvl2pPr marL="1276350" indent="-533400">
        <a:spcBef>
          <a:spcPts val="600"/>
        </a:spcBef>
        <a:buSzPct val="100000"/>
        <a:buChar char="–"/>
        <a:defRPr sz="2800">
          <a:solidFill>
            <a:srgbClr val="000066"/>
          </a:solidFill>
          <a:latin typeface="Arial"/>
          <a:ea typeface="Arial"/>
          <a:cs typeface="Arial"/>
          <a:sym typeface="Arial"/>
        </a:defRPr>
      </a:lvl2pPr>
      <a:lvl3pPr marL="1847850" indent="-533400">
        <a:spcBef>
          <a:spcPts val="600"/>
        </a:spcBef>
        <a:buSzPct val="100000"/>
        <a:buChar char="•"/>
        <a:defRPr sz="2800">
          <a:solidFill>
            <a:srgbClr val="000066"/>
          </a:solidFill>
          <a:latin typeface="Arial"/>
          <a:ea typeface="Arial"/>
          <a:cs typeface="Arial"/>
          <a:sym typeface="Arial"/>
        </a:defRPr>
      </a:lvl3pPr>
      <a:lvl4pPr marL="2343150" indent="-533400">
        <a:spcBef>
          <a:spcPts val="600"/>
        </a:spcBef>
        <a:buSzPct val="100000"/>
        <a:buChar char="–"/>
        <a:defRPr sz="2800">
          <a:solidFill>
            <a:srgbClr val="000066"/>
          </a:solidFill>
          <a:latin typeface="Arial"/>
          <a:ea typeface="Arial"/>
          <a:cs typeface="Arial"/>
          <a:sym typeface="Arial"/>
        </a:defRPr>
      </a:lvl4pPr>
      <a:lvl5pPr marL="2762250" indent="-533400">
        <a:spcBef>
          <a:spcPts val="600"/>
        </a:spcBef>
        <a:buSzPct val="100000"/>
        <a:buChar char="»"/>
        <a:defRPr sz="2800">
          <a:solidFill>
            <a:srgbClr val="000066"/>
          </a:solidFill>
          <a:latin typeface="Arial"/>
          <a:ea typeface="Arial"/>
          <a:cs typeface="Arial"/>
          <a:sym typeface="Arial"/>
        </a:defRPr>
      </a:lvl5pPr>
      <a:lvl6pPr marL="3219450" indent="-533400">
        <a:spcBef>
          <a:spcPts val="600"/>
        </a:spcBef>
        <a:buSzPct val="100000"/>
        <a:buChar char="»"/>
        <a:defRPr sz="2800">
          <a:solidFill>
            <a:srgbClr val="000066"/>
          </a:solidFill>
          <a:latin typeface="Arial"/>
          <a:ea typeface="Arial"/>
          <a:cs typeface="Arial"/>
          <a:sym typeface="Arial"/>
        </a:defRPr>
      </a:lvl6pPr>
      <a:lvl7pPr marL="3676650" indent="-533400">
        <a:spcBef>
          <a:spcPts val="600"/>
        </a:spcBef>
        <a:buSzPct val="100000"/>
        <a:buChar char="»"/>
        <a:defRPr sz="2800">
          <a:solidFill>
            <a:srgbClr val="000066"/>
          </a:solidFill>
          <a:latin typeface="Arial"/>
          <a:ea typeface="Arial"/>
          <a:cs typeface="Arial"/>
          <a:sym typeface="Arial"/>
        </a:defRPr>
      </a:lvl7pPr>
      <a:lvl8pPr marL="4133850" indent="-533400">
        <a:spcBef>
          <a:spcPts val="600"/>
        </a:spcBef>
        <a:buSzPct val="100000"/>
        <a:buChar char="»"/>
        <a:defRPr sz="2800">
          <a:solidFill>
            <a:srgbClr val="000066"/>
          </a:solidFill>
          <a:latin typeface="Arial"/>
          <a:ea typeface="Arial"/>
          <a:cs typeface="Arial"/>
          <a:sym typeface="Arial"/>
        </a:defRPr>
      </a:lvl8pPr>
      <a:lvl9pPr marL="4591050" indent="-533400">
        <a:spcBef>
          <a:spcPts val="600"/>
        </a:spcBef>
        <a:buSzPct val="100000"/>
        <a:buChar char="»"/>
        <a:defRPr sz="2800">
          <a:solidFill>
            <a:srgbClr val="000066"/>
          </a:solidFill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685800" y="3454541"/>
            <a:ext cx="7772400" cy="14700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5400">
                <a:ln w="9524">
                  <a:solidFill/>
                </a:ln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5400">
                <a:ln w="9524">
                  <a:solidFill/>
                </a:ln>
                <a:solidFill>
                  <a:srgbClr val="F8F8F8"/>
                </a:solidFill>
                <a:effectLst>
                  <a:outerShdw blurRad="50800" dist="38100" dir="8100000" rotWithShape="0">
                    <a:srgbClr val="000000">
                      <a:alpha val="40000"/>
                    </a:srgbClr>
                  </a:outerShdw>
                </a:effectLst>
              </a:rPr>
              <a:t>Kettering University</a:t>
            </a:r>
          </a:p>
        </p:txBody>
      </p:sp>
      <p:sp>
        <p:nvSpPr>
          <p:cNvPr id="57" name="Shape 57"/>
          <p:cNvSpPr/>
          <p:nvPr/>
        </p:nvSpPr>
        <p:spPr>
          <a:xfrm>
            <a:off x="685800" y="5291678"/>
            <a:ext cx="77724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400">
                <a:solidFill>
                  <a:srgbClr val="00206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060"/>
                </a:solidFill>
              </a:rPr>
              <a:t>Development of a Flexible Fueled Snowmobile for the 2015 SAE Clean Snowmobile Challenge</a:t>
            </a:r>
          </a:p>
        </p:txBody>
      </p:sp>
      <p:pic>
        <p:nvPicPr>
          <p:cNvPr id="58" name="image4.jpg"/>
          <p:cNvPicPr/>
          <p:nvPr/>
        </p:nvPicPr>
        <p:blipFill>
          <a:blip r:embed="rId2">
            <a:extLst/>
          </a:blip>
          <a:srcRect l="11667" t="14432" b="22423"/>
          <a:stretch>
            <a:fillRect/>
          </a:stretch>
        </p:blipFill>
        <p:spPr>
          <a:xfrm>
            <a:off x="533399" y="76200"/>
            <a:ext cx="8077202" cy="3835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71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Design Approach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762000" y="1254323"/>
            <a:ext cx="4076700" cy="472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30653" lvl="0" indent="-330653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66"/>
                </a:solidFill>
              </a:rPr>
              <a:t>Versatility</a:t>
            </a:r>
          </a:p>
          <a:p>
            <a:pPr marL="1085850" lvl="1" indent="-3429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66"/>
                </a:solidFill>
              </a:rPr>
              <a:t>Performance </a:t>
            </a:r>
            <a:r>
              <a:rPr lang="en-US" dirty="0" smtClean="0"/>
              <a:t>60</a:t>
            </a:r>
            <a:r>
              <a:rPr dirty="0" smtClean="0">
                <a:solidFill>
                  <a:srgbClr val="000066"/>
                </a:solidFill>
              </a:rPr>
              <a:t> </a:t>
            </a:r>
            <a:r>
              <a:rPr dirty="0" err="1">
                <a:solidFill>
                  <a:srgbClr val="000066"/>
                </a:solidFill>
              </a:rPr>
              <a:t>hp</a:t>
            </a:r>
            <a:r>
              <a:rPr dirty="0">
                <a:solidFill>
                  <a:srgbClr val="000066"/>
                </a:solidFill>
              </a:rPr>
              <a:t> class snowmobile</a:t>
            </a:r>
            <a:endParaRPr sz="2400" dirty="0">
              <a:solidFill>
                <a:srgbClr val="000066"/>
              </a:solidFill>
            </a:endParaRPr>
          </a:p>
          <a:p>
            <a:pPr marL="1085850" lvl="1" indent="-3429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66"/>
                </a:solidFill>
              </a:rPr>
              <a:t>All around heavy hitter</a:t>
            </a:r>
            <a:endParaRPr sz="2400" dirty="0">
              <a:solidFill>
                <a:srgbClr val="000066"/>
              </a:solidFill>
            </a:endParaRPr>
          </a:p>
          <a:p>
            <a:pPr marL="1085850" lvl="1" indent="-3429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rgbClr val="000066"/>
                </a:solidFill>
              </a:rPr>
              <a:t>Mode switch </a:t>
            </a:r>
            <a:r>
              <a:rPr lang="en-US" b="1" dirty="0" smtClean="0">
                <a:solidFill>
                  <a:srgbClr val="000066"/>
                </a:solidFill>
              </a:rPr>
              <a:t>optional</a:t>
            </a:r>
            <a:endParaRPr sz="2400" b="1" dirty="0">
              <a:solidFill>
                <a:srgbClr val="000066"/>
              </a:solidFill>
            </a:endParaRPr>
          </a:p>
          <a:p>
            <a:pPr marL="330653" lvl="0" indent="-330653">
              <a:spcBef>
                <a:spcPts val="400"/>
              </a:spcBef>
              <a:buAutoNum type="arabicPeriod" startAt="2"/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66"/>
                </a:solidFill>
              </a:rPr>
              <a:t>Advanced Controls</a:t>
            </a:r>
            <a:endParaRPr sz="1400" dirty="0">
              <a:solidFill>
                <a:srgbClr val="000066"/>
              </a:solidFill>
            </a:endParaRPr>
          </a:p>
          <a:p>
            <a:pPr marL="1085850" lvl="1" indent="-3429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66"/>
                </a:solidFill>
              </a:rPr>
              <a:t>Electronic Throttle</a:t>
            </a:r>
            <a:endParaRPr sz="2400" dirty="0">
              <a:solidFill>
                <a:srgbClr val="000066"/>
              </a:solidFill>
            </a:endParaRPr>
          </a:p>
          <a:p>
            <a:pPr marL="1085850" lvl="1" indent="-3429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66"/>
                </a:solidFill>
              </a:rPr>
              <a:t>Custom engine code</a:t>
            </a:r>
            <a:endParaRPr sz="2400" dirty="0">
              <a:solidFill>
                <a:srgbClr val="000066"/>
              </a:solidFill>
            </a:endParaRPr>
          </a:p>
          <a:p>
            <a:pPr marL="1085850" lvl="1" indent="-3429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rgbClr val="000066"/>
                </a:solidFill>
              </a:rPr>
              <a:t>Infinite flexibility</a:t>
            </a:r>
            <a:endParaRPr sz="2400" b="1" dirty="0">
              <a:solidFill>
                <a:srgbClr val="000066"/>
              </a:solidFill>
            </a:endParaRPr>
          </a:p>
          <a:p>
            <a:pPr marL="330653" lvl="0" indent="-330653">
              <a:spcBef>
                <a:spcPts val="400"/>
              </a:spcBef>
              <a:buAutoNum type="arabicPeriod" startAt="3"/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66"/>
                </a:solidFill>
              </a:rPr>
              <a:t>Noise Attenuation</a:t>
            </a:r>
          </a:p>
          <a:p>
            <a:pPr marL="1085850" lvl="1" indent="-3429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66"/>
                </a:solidFill>
              </a:rPr>
              <a:t>Affordable, lightweight silencer with acoustic valve</a:t>
            </a:r>
            <a:endParaRPr sz="2400" dirty="0">
              <a:solidFill>
                <a:srgbClr val="000066"/>
              </a:solidFill>
            </a:endParaRPr>
          </a:p>
          <a:p>
            <a:pPr marL="1085850" lvl="1" indent="-3429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66"/>
                </a:solidFill>
              </a:rPr>
              <a:t>Automotive grade sound deadening material</a:t>
            </a:r>
          </a:p>
        </p:txBody>
      </p:sp>
      <p:sp>
        <p:nvSpPr>
          <p:cNvPr id="62" name="Shape 62"/>
          <p:cNvSpPr/>
          <p:nvPr/>
        </p:nvSpPr>
        <p:spPr>
          <a:xfrm>
            <a:off x="4648200" y="1676400"/>
            <a:ext cx="3657600" cy="4585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514350" lvl="0" indent="-514350">
              <a:spcBef>
                <a:spcPts val="400"/>
              </a:spcBef>
            </a:pPr>
            <a:r>
              <a:rPr dirty="0">
                <a:solidFill>
                  <a:srgbClr val="000066"/>
                </a:solidFill>
              </a:rPr>
              <a:t>4.	Emissions</a:t>
            </a:r>
            <a:endParaRPr sz="2800" dirty="0">
              <a:solidFill>
                <a:srgbClr val="000066"/>
              </a:solidFill>
            </a:endParaRPr>
          </a:p>
          <a:p>
            <a:pPr marL="1085850" lvl="1" indent="-342900">
              <a:spcBef>
                <a:spcPts val="400"/>
              </a:spcBef>
              <a:buSzPct val="100000"/>
              <a:buChar char="–"/>
            </a:pPr>
            <a:r>
              <a:rPr dirty="0">
                <a:solidFill>
                  <a:srgbClr val="000066"/>
                </a:solidFill>
              </a:rPr>
              <a:t>Three way catalyst with </a:t>
            </a:r>
            <a:r>
              <a:rPr dirty="0" smtClean="0">
                <a:solidFill>
                  <a:srgbClr val="000066"/>
                </a:solidFill>
              </a:rPr>
              <a:t>application-specific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dirty="0" err="1" smtClean="0">
                <a:solidFill>
                  <a:srgbClr val="000066"/>
                </a:solidFill>
              </a:rPr>
              <a:t>washcoat</a:t>
            </a:r>
            <a:endParaRPr sz="2400" dirty="0">
              <a:solidFill>
                <a:srgbClr val="000066"/>
              </a:solidFill>
            </a:endParaRPr>
          </a:p>
          <a:p>
            <a:pPr marL="1085850" lvl="1" indent="-342900">
              <a:spcBef>
                <a:spcPts val="400"/>
              </a:spcBef>
              <a:buSzPct val="100000"/>
              <a:buChar char="–"/>
            </a:pPr>
            <a:r>
              <a:rPr b="1" dirty="0">
                <a:solidFill>
                  <a:srgbClr val="000066"/>
                </a:solidFill>
              </a:rPr>
              <a:t>Extended lean-burn calibration</a:t>
            </a:r>
            <a:endParaRPr sz="2400" b="1" dirty="0">
              <a:solidFill>
                <a:srgbClr val="000066"/>
              </a:solidFill>
            </a:endParaRPr>
          </a:p>
          <a:p>
            <a:pPr marL="514350" lvl="0" indent="-514350">
              <a:spcBef>
                <a:spcPts val="400"/>
              </a:spcBef>
            </a:pPr>
            <a:r>
              <a:rPr dirty="0">
                <a:solidFill>
                  <a:srgbClr val="000066"/>
                </a:solidFill>
              </a:rPr>
              <a:t>5.	Dynamic Performance</a:t>
            </a:r>
            <a:endParaRPr sz="2800" dirty="0">
              <a:solidFill>
                <a:srgbClr val="000066"/>
              </a:solidFill>
            </a:endParaRPr>
          </a:p>
          <a:p>
            <a:pPr marL="1085850" lvl="1" indent="-342900">
              <a:spcBef>
                <a:spcPts val="400"/>
              </a:spcBef>
              <a:buSzPct val="100000"/>
              <a:buChar char="–"/>
            </a:pPr>
            <a:r>
              <a:rPr dirty="0">
                <a:solidFill>
                  <a:srgbClr val="000066"/>
                </a:solidFill>
              </a:rPr>
              <a:t>Performance increase over OE model with turbocharged power</a:t>
            </a:r>
            <a:endParaRPr sz="2400" dirty="0">
              <a:solidFill>
                <a:srgbClr val="000066"/>
              </a:solidFill>
            </a:endParaRPr>
          </a:p>
          <a:p>
            <a:pPr marL="1085850" lvl="1" indent="-342900">
              <a:spcBef>
                <a:spcPts val="400"/>
              </a:spcBef>
              <a:buSzPct val="100000"/>
              <a:buChar char="–"/>
            </a:pPr>
            <a:r>
              <a:rPr lang="en-US" dirty="0" smtClean="0">
                <a:solidFill>
                  <a:srgbClr val="000066"/>
                </a:solidFill>
              </a:rPr>
              <a:t>Light-weight</a:t>
            </a:r>
          </a:p>
          <a:p>
            <a:pPr marL="1085850" lvl="1" indent="-342900">
              <a:spcBef>
                <a:spcPts val="400"/>
              </a:spcBef>
              <a:buSzPct val="100000"/>
              <a:buChar char="–"/>
            </a:pPr>
            <a:r>
              <a:rPr lang="en-US" b="1" dirty="0" smtClean="0">
                <a:solidFill>
                  <a:srgbClr val="000066"/>
                </a:solidFill>
              </a:rPr>
              <a:t>Adaptable to riders, dealers, and outfitters</a:t>
            </a:r>
            <a:endParaRPr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7.png"/>
          <p:cNvPicPr/>
          <p:nvPr/>
        </p:nvPicPr>
        <p:blipFill>
          <a:blip r:embed="rId2">
            <a:extLst/>
          </a:blip>
          <a:srcRect l="21034" t="7447" r="21034" b="14897"/>
          <a:stretch>
            <a:fillRect/>
          </a:stretch>
        </p:blipFill>
        <p:spPr>
          <a:xfrm>
            <a:off x="761999" y="1750497"/>
            <a:ext cx="4141789" cy="3617914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533400" y="304799"/>
            <a:ext cx="7315200" cy="71596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Kettering 2015 Skidoo MXZ Sport</a:t>
            </a:r>
          </a:p>
        </p:txBody>
      </p:sp>
      <p:pic>
        <p:nvPicPr>
          <p:cNvPr id="66" name="image8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4400" y="1750497"/>
            <a:ext cx="7826937" cy="4047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71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Late Intake Valve Closing</a:t>
            </a:r>
          </a:p>
        </p:txBody>
      </p:sp>
      <p:pic>
        <p:nvPicPr>
          <p:cNvPr id="69" name="image9.png" descr=":ICTA DOE.png"/>
          <p:cNvPicPr/>
          <p:nvPr/>
        </p:nvPicPr>
        <p:blipFill>
          <a:blip r:embed="rId2">
            <a:extLst/>
          </a:blip>
          <a:srcRect l="3716" r="2477"/>
          <a:stretch>
            <a:fillRect/>
          </a:stretch>
        </p:blipFill>
        <p:spPr>
          <a:xfrm>
            <a:off x="4984844" y="1108551"/>
            <a:ext cx="3136901" cy="2957196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1143000" y="4038600"/>
            <a:ext cx="8001000" cy="2143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44928" lvl="0" indent="-244928">
              <a:spcBef>
                <a:spcPts val="500"/>
              </a:spcBef>
              <a:buSzPct val="100000"/>
              <a:buFont typeface="Arial"/>
              <a:buChar char="•"/>
            </a:pPr>
            <a:r>
              <a:rPr sz="2000">
                <a:solidFill>
                  <a:srgbClr val="000066"/>
                </a:solidFill>
              </a:rPr>
              <a:t>Simulation DOE shows most efficient</a:t>
            </a:r>
            <a:r>
              <a:rPr sz="2400">
                <a:solidFill>
                  <a:srgbClr val="000066"/>
                </a:solidFill>
              </a:rPr>
              <a:t>:</a:t>
            </a:r>
            <a:endParaRPr sz="2800">
              <a:solidFill>
                <a:srgbClr val="000066"/>
              </a:solidFill>
            </a:endParaRPr>
          </a:p>
          <a:p>
            <a:pPr marL="1123950" lvl="1" indent="-381000">
              <a:spcBef>
                <a:spcPts val="400"/>
              </a:spcBef>
              <a:buSzPct val="100000"/>
              <a:buFont typeface="Arial"/>
              <a:buChar char="•"/>
            </a:pPr>
            <a:r>
              <a:rPr sz="2000">
                <a:solidFill>
                  <a:srgbClr val="000066"/>
                </a:solidFill>
              </a:rPr>
              <a:t>20 degree intake cam retard from OE</a:t>
            </a:r>
            <a:endParaRPr sz="2400">
              <a:solidFill>
                <a:srgbClr val="000066"/>
              </a:solidFill>
            </a:endParaRPr>
          </a:p>
          <a:p>
            <a:pPr marL="1123950" lvl="1" indent="-381000">
              <a:spcBef>
                <a:spcPts val="400"/>
              </a:spcBef>
              <a:buSzPct val="100000"/>
              <a:buFont typeface="Arial"/>
              <a:buChar char="•"/>
            </a:pPr>
            <a:r>
              <a:rPr sz="2000">
                <a:solidFill>
                  <a:srgbClr val="000066"/>
                </a:solidFill>
              </a:rPr>
              <a:t>Increasing intake charge pressure</a:t>
            </a:r>
            <a:endParaRPr sz="2400">
              <a:solidFill>
                <a:srgbClr val="000066"/>
              </a:solidFill>
            </a:endParaRPr>
          </a:p>
          <a:p>
            <a:pPr marL="244928" lvl="0" indent="-244928">
              <a:spcBef>
                <a:spcPts val="400"/>
              </a:spcBef>
              <a:buSzPct val="100000"/>
              <a:buFont typeface="Arial"/>
              <a:buChar char="•"/>
            </a:pPr>
            <a:r>
              <a:rPr sz="2000">
                <a:solidFill>
                  <a:srgbClr val="000066"/>
                </a:solidFill>
              </a:rPr>
              <a:t>Exhaust camshaft as intake cam: LC 126 ATDC, IVC 61 ABDC</a:t>
            </a:r>
            <a:endParaRPr sz="2800">
              <a:solidFill>
                <a:srgbClr val="000066"/>
              </a:solidFill>
            </a:endParaRPr>
          </a:p>
          <a:p>
            <a:pPr marL="244928" lvl="0" indent="-244928">
              <a:spcBef>
                <a:spcPts val="400"/>
              </a:spcBef>
              <a:buSzPct val="100000"/>
              <a:buFont typeface="Arial"/>
              <a:buChar char="•"/>
            </a:pPr>
            <a:r>
              <a:rPr sz="2000">
                <a:solidFill>
                  <a:srgbClr val="000066"/>
                </a:solidFill>
              </a:rPr>
              <a:t>Turbocharger provides intake charge pressure for efficiency and power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001000" cy="472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pic>
        <p:nvPicPr>
          <p:cNvPr id="72" name="image10.png"/>
          <p:cNvPicPr/>
          <p:nvPr/>
        </p:nvPicPr>
        <p:blipFill>
          <a:blip r:embed="rId3">
            <a:extLst/>
          </a:blip>
          <a:srcRect r="2005" b="3475"/>
          <a:stretch>
            <a:fillRect/>
          </a:stretch>
        </p:blipFill>
        <p:spPr>
          <a:xfrm>
            <a:off x="457199" y="1175657"/>
            <a:ext cx="4519552" cy="2939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71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Compressor Matching</a:t>
            </a:r>
          </a:p>
        </p:txBody>
      </p:sp>
      <p:pic>
        <p:nvPicPr>
          <p:cNvPr id="75" name="image11.png" descr="Picture 21.png"/>
          <p:cNvPicPr/>
          <p:nvPr/>
        </p:nvPicPr>
        <p:blipFill>
          <a:blip r:embed="rId2">
            <a:extLst/>
          </a:blip>
          <a:srcRect t="10526" r="5556" b="10526"/>
          <a:stretch>
            <a:fillRect/>
          </a:stretch>
        </p:blipFill>
        <p:spPr>
          <a:xfrm>
            <a:off x="5105400" y="2885614"/>
            <a:ext cx="3355076" cy="3257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12.jpg" descr="alex turbo pic.jpg"/>
          <p:cNvPicPr/>
          <p:nvPr/>
        </p:nvPicPr>
        <p:blipFill>
          <a:blip r:embed="rId3">
            <a:extLst/>
          </a:blip>
          <a:srcRect l="16393" r="13113"/>
          <a:stretch>
            <a:fillRect/>
          </a:stretch>
        </p:blipFill>
        <p:spPr>
          <a:xfrm>
            <a:off x="1218525" y="3033595"/>
            <a:ext cx="3734476" cy="2987339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228600" y="1295400"/>
            <a:ext cx="8001000" cy="1799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44928" lvl="0" indent="-244928">
              <a:spcBef>
                <a:spcPts val="400"/>
              </a:spcBef>
              <a:buSzPct val="100000"/>
              <a:buFont typeface="Arial"/>
              <a:buChar char="•"/>
            </a:pPr>
            <a:r>
              <a:rPr sz="2000">
                <a:solidFill>
                  <a:srgbClr val="000066"/>
                </a:solidFill>
              </a:rPr>
              <a:t>Honeywell Garrett MGT1446Z turbocharger</a:t>
            </a:r>
            <a:endParaRPr sz="2400">
              <a:solidFill>
                <a:srgbClr val="000066"/>
              </a:solidFill>
            </a:endParaRPr>
          </a:p>
          <a:p>
            <a:pPr marL="1123950" lvl="1" indent="-381000">
              <a:spcBef>
                <a:spcPts val="400"/>
              </a:spcBef>
              <a:buSzPct val="100000"/>
              <a:buFont typeface="Arial"/>
              <a:buChar char="•"/>
            </a:pPr>
            <a:r>
              <a:rPr sz="2000">
                <a:solidFill>
                  <a:srgbClr val="000066"/>
                </a:solidFill>
              </a:rPr>
              <a:t>Larger than traditional compressor match</a:t>
            </a:r>
            <a:endParaRPr sz="2400">
              <a:solidFill>
                <a:srgbClr val="000066"/>
              </a:solidFill>
            </a:endParaRPr>
          </a:p>
          <a:p>
            <a:pPr marL="1123950" lvl="1" indent="-381000">
              <a:spcBef>
                <a:spcPts val="400"/>
              </a:spcBef>
              <a:buSzPct val="100000"/>
              <a:buFont typeface="Arial"/>
              <a:buChar char="•"/>
            </a:pPr>
            <a:r>
              <a:rPr sz="2000">
                <a:solidFill>
                  <a:srgbClr val="000066"/>
                </a:solidFill>
              </a:rPr>
              <a:t>Odd-fire twin cylinder engine with large exhaust pulses</a:t>
            </a:r>
            <a:endParaRPr sz="2400">
              <a:solidFill>
                <a:srgbClr val="000066"/>
              </a:solidFill>
            </a:endParaRPr>
          </a:p>
          <a:p>
            <a:pPr marL="1123950" lvl="1" indent="-381000">
              <a:spcBef>
                <a:spcPts val="400"/>
              </a:spcBef>
              <a:buSzPct val="100000"/>
              <a:buFont typeface="Arial"/>
              <a:buChar char="•"/>
            </a:pPr>
            <a:r>
              <a:rPr sz="2000">
                <a:solidFill>
                  <a:srgbClr val="000066"/>
                </a:solidFill>
              </a:rPr>
              <a:t>Large turbine wheel and housing for low backpressure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71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Miller Cycle 600 ACE Engine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1371600" y="4191000"/>
            <a:ext cx="7086600" cy="228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67392" lvl="0" indent="-367392">
              <a:spcBef>
                <a:spcPts val="4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66"/>
                </a:solidFill>
              </a:rPr>
              <a:t>Stock 12:1 compression ratio to preserve efficiency</a:t>
            </a:r>
          </a:p>
          <a:p>
            <a:pPr marL="367392" lvl="0" indent="-367392">
              <a:spcBef>
                <a:spcPts val="4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66"/>
                </a:solidFill>
              </a:rPr>
              <a:t>Late intake valve closing for reduced pumping losses</a:t>
            </a:r>
          </a:p>
          <a:p>
            <a:pPr marL="367392" lvl="0" indent="-367392">
              <a:spcBef>
                <a:spcPts val="4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66"/>
                </a:solidFill>
              </a:rPr>
              <a:t>Increased torque with turbocharger boost</a:t>
            </a:r>
          </a:p>
          <a:p>
            <a:pPr marL="367392" lvl="0" indent="-367392">
              <a:spcBef>
                <a:spcPts val="4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66"/>
                </a:solidFill>
              </a:rPr>
              <a:t>Decreased modal BSFC from stock naturally aspirated</a:t>
            </a:r>
          </a:p>
          <a:p>
            <a:pPr marL="367392" lvl="0" indent="-367392">
              <a:spcBef>
                <a:spcPts val="4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66"/>
                </a:solidFill>
              </a:rPr>
              <a:t>Improved vehicle performance—appeals to more riders</a:t>
            </a:r>
          </a:p>
        </p:txBody>
      </p:sp>
      <p:graphicFrame>
        <p:nvGraphicFramePr>
          <p:cNvPr id="81" name="Chart 81"/>
          <p:cNvGraphicFramePr/>
          <p:nvPr/>
        </p:nvGraphicFramePr>
        <p:xfrm>
          <a:off x="4140572" y="1192068"/>
          <a:ext cx="4454976" cy="2821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2" name="image18.jpg" descr="20130125_203647.jpg"/>
          <p:cNvPicPr/>
          <p:nvPr/>
        </p:nvPicPr>
        <p:blipFill>
          <a:blip r:embed="rId3">
            <a:extLst/>
          </a:blip>
          <a:srcRect l="18236" t="19104" r="24451" b="14899"/>
          <a:stretch>
            <a:fillRect/>
          </a:stretch>
        </p:blipFill>
        <p:spPr>
          <a:xfrm>
            <a:off x="761999" y="1295400"/>
            <a:ext cx="3352802" cy="28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71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Dynamic Performance--Light Weight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501316" y="1247273"/>
            <a:ext cx="4419601" cy="2362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30653" lvl="0" indent="-330653">
              <a:spcBef>
                <a:spcPts val="4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66"/>
                </a:solidFill>
              </a:rPr>
              <a:t>546</a:t>
            </a:r>
            <a:r>
              <a:rPr dirty="0" smtClean="0">
                <a:solidFill>
                  <a:srgbClr val="000066"/>
                </a:solidFill>
              </a:rPr>
              <a:t> </a:t>
            </a:r>
            <a:r>
              <a:rPr dirty="0" err="1">
                <a:solidFill>
                  <a:srgbClr val="000066"/>
                </a:solidFill>
              </a:rPr>
              <a:t>lb</a:t>
            </a:r>
            <a:r>
              <a:rPr dirty="0">
                <a:solidFill>
                  <a:srgbClr val="000066"/>
                </a:solidFill>
              </a:rPr>
              <a:t> with fluids, without fuel</a:t>
            </a:r>
          </a:p>
          <a:p>
            <a:pPr marL="330653" lvl="0" indent="-330653">
              <a:spcBef>
                <a:spcPts val="4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66"/>
                </a:solidFill>
              </a:rPr>
              <a:t>Second</a:t>
            </a:r>
            <a:r>
              <a:rPr lang="en-US" dirty="0"/>
              <a:t> </a:t>
            </a:r>
            <a:r>
              <a:rPr lang="en-US" dirty="0" smtClean="0"/>
              <a:t>l</a:t>
            </a:r>
            <a:r>
              <a:rPr dirty="0" smtClean="0">
                <a:solidFill>
                  <a:srgbClr val="000066"/>
                </a:solidFill>
              </a:rPr>
              <a:t>ightest </a:t>
            </a:r>
            <a:r>
              <a:rPr dirty="0">
                <a:solidFill>
                  <a:srgbClr val="000066"/>
                </a:solidFill>
              </a:rPr>
              <a:t>snowmobile at CSC </a:t>
            </a:r>
            <a:r>
              <a:rPr dirty="0" smtClean="0">
                <a:solidFill>
                  <a:srgbClr val="000066"/>
                </a:solidFill>
              </a:rPr>
              <a:t>201</a:t>
            </a:r>
            <a:r>
              <a:rPr lang="en-US" dirty="0" smtClean="0">
                <a:solidFill>
                  <a:srgbClr val="000066"/>
                </a:solidFill>
              </a:rPr>
              <a:t>5</a:t>
            </a:r>
            <a:endParaRPr sz="1400" dirty="0">
              <a:solidFill>
                <a:srgbClr val="000066"/>
              </a:solidFill>
            </a:endParaRPr>
          </a:p>
          <a:p>
            <a:pPr marL="330653" lvl="0" indent="-330653">
              <a:spcBef>
                <a:spcPts val="4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66"/>
                </a:solidFill>
              </a:rPr>
              <a:t>Launch and traction control for acceleration and handling </a:t>
            </a:r>
          </a:p>
          <a:p>
            <a:pPr marL="330653" lvl="0" indent="-330653">
              <a:spcBef>
                <a:spcPts val="4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66"/>
                </a:solidFill>
              </a:rPr>
              <a:t>Cost-effective at estimated $10,000 MSRP</a:t>
            </a:r>
          </a:p>
        </p:txBody>
      </p:sp>
      <p:pic>
        <p:nvPicPr>
          <p:cNvPr id="86" name="image20.jpg" descr="20130222_144236.jpg"/>
          <p:cNvPicPr/>
          <p:nvPr/>
        </p:nvPicPr>
        <p:blipFill>
          <a:blip r:embed="rId2">
            <a:extLst/>
          </a:blip>
          <a:srcRect l="17270" t="20933" b="20453"/>
          <a:stretch>
            <a:fillRect/>
          </a:stretch>
        </p:blipFill>
        <p:spPr>
          <a:xfrm>
            <a:off x="2438400" y="3581399"/>
            <a:ext cx="4732338" cy="2514602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4788527" y="1705099"/>
            <a:ext cx="3124201" cy="1412625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200"/>
            </a:lvl1pPr>
          </a:lstStyle>
          <a:p>
            <a:pPr lvl="0">
              <a:defRPr sz="1800"/>
            </a:pPr>
            <a:r>
              <a:rPr sz="2200"/>
              <a:t>An efficient, quiet, low-emissions performance trail sled to enjoy in fast company!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21.png" descr="https://lh3.googleusercontent.com/-1cmAbCcfQdw/AAAAAAAAAAI/AAAAAAAABro/CC7RdxtGZ7Q/phot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3867" y="3261578"/>
            <a:ext cx="1836108" cy="1836107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228600" y="-1"/>
            <a:ext cx="8686800" cy="16303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0066"/>
                </a:solidFill>
              </a:rPr>
              <a:t>Thanks to our 2015 Sponsors!</a:t>
            </a:r>
          </a:p>
        </p:txBody>
      </p:sp>
      <p:pic>
        <p:nvPicPr>
          <p:cNvPr id="91" name="image22.png"/>
          <p:cNvPicPr/>
          <p:nvPr/>
        </p:nvPicPr>
        <p:blipFill>
          <a:blip r:embed="rId3">
            <a:extLst/>
          </a:blip>
          <a:srcRect r="2499"/>
          <a:stretch>
            <a:fillRect/>
          </a:stretch>
        </p:blipFill>
        <p:spPr>
          <a:xfrm>
            <a:off x="4323816" y="1452023"/>
            <a:ext cx="3040787" cy="508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23.jpg" descr="http://www.4wheelsnews.com/images/news/11423/denso_logo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36173" y="2413758"/>
            <a:ext cx="4068783" cy="27019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</a:effectLst>
        </p:spPr>
      </p:pic>
      <p:pic>
        <p:nvPicPr>
          <p:cNvPr id="93" name="image2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81800" y="4572000"/>
            <a:ext cx="1504950" cy="1504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25.png"/>
          <p:cNvPicPr/>
          <p:nvPr/>
        </p:nvPicPr>
        <p:blipFill>
          <a:blip r:embed="rId6">
            <a:extLst/>
          </a:blip>
          <a:srcRect t="37200" b="36800"/>
          <a:stretch>
            <a:fillRect/>
          </a:stretch>
        </p:blipFill>
        <p:spPr>
          <a:xfrm>
            <a:off x="4236173" y="2163476"/>
            <a:ext cx="3126155" cy="81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26.png"/>
          <p:cNvPicPr/>
          <p:nvPr/>
        </p:nvPicPr>
        <p:blipFill>
          <a:blip r:embed="rId7">
            <a:extLst/>
          </a:blip>
          <a:srcRect t="40000" b="39333"/>
          <a:stretch>
            <a:fillRect/>
          </a:stretch>
        </p:blipFill>
        <p:spPr>
          <a:xfrm>
            <a:off x="2671927" y="4485763"/>
            <a:ext cx="4064001" cy="629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27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24000" y="5029200"/>
            <a:ext cx="4394200" cy="1150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28.jpg" descr="http://www.gunnrobotics.com/sites/default/files/sponsor/bosch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465884" y="1974334"/>
            <a:ext cx="1632019" cy="1596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29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23875" y="1371600"/>
            <a:ext cx="2143125" cy="13401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233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</vt:lpstr>
      <vt:lpstr>Kettering University</vt:lpstr>
      <vt:lpstr>Design Approach</vt:lpstr>
      <vt:lpstr>Kettering 2015 Skidoo MXZ Sport</vt:lpstr>
      <vt:lpstr>Late Intake Valve Closing</vt:lpstr>
      <vt:lpstr>Compressor Matching</vt:lpstr>
      <vt:lpstr>Miller Cycle 600 ACE Engine</vt:lpstr>
      <vt:lpstr>Dynamic Performance--Light Weight</vt:lpstr>
      <vt:lpstr>Thanks to our 2015 Sponsors!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Kettering University</dc:title>
  <dc:creator>Palardy Andrew (FCA)</dc:creator>
  <cp:lastModifiedBy>Andrew Palardy</cp:lastModifiedBy>
  <cp:revision>3</cp:revision>
  <dcterms:modified xsi:type="dcterms:W3CDTF">2015-03-04T13:14:11Z</dcterms:modified>
</cp:coreProperties>
</file>