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7" r:id="rId2"/>
    <p:sldId id="301" r:id="rId3"/>
    <p:sldId id="302" r:id="rId4"/>
    <p:sldId id="303" r:id="rId5"/>
    <p:sldId id="304" r:id="rId6"/>
    <p:sldId id="305" r:id="rId7"/>
    <p:sldId id="308" r:id="rId8"/>
    <p:sldId id="312" r:id="rId9"/>
    <p:sldId id="307" r:id="rId10"/>
    <p:sldId id="309" r:id="rId11"/>
    <p:sldId id="313" r:id="rId12"/>
    <p:sldId id="317" r:id="rId13"/>
    <p:sldId id="314" r:id="rId14"/>
    <p:sldId id="315" r:id="rId15"/>
    <p:sldId id="316" r:id="rId16"/>
    <p:sldId id="310" r:id="rId17"/>
  </p:sldIdLst>
  <p:sldSz cx="9144000" cy="6858000" type="screen4x3"/>
  <p:notesSz cx="6934200" cy="92329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38" autoAdjust="0"/>
    <p:restoredTop sz="94660"/>
  </p:normalViewPr>
  <p:slideViewPr>
    <p:cSldViewPr>
      <p:cViewPr>
        <p:scale>
          <a:sx n="70" d="100"/>
          <a:sy n="70" d="100"/>
        </p:scale>
        <p:origin x="1128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1963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61963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7BDAE05-6582-4F1E-8BF3-60FC919A4969}" type="datetimeFigureOut">
              <a:rPr lang="en-US"/>
              <a:pPr>
                <a:defRPr/>
              </a:pPr>
              <a:t>3/8/2017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738" y="4386263"/>
            <a:ext cx="5546725" cy="4154487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350"/>
            <a:ext cx="3005138" cy="461963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475" y="8769350"/>
            <a:ext cx="3005138" cy="461963"/>
          </a:xfrm>
          <a:prstGeom prst="rect">
            <a:avLst/>
          </a:prstGeom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B16B89D-D87B-42A1-BC42-9367D47BF7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B139165-B242-4687-8508-B27FFB986157}" type="slidenum">
              <a:rPr lang="en-US" altLang="en-US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FDE29-BB8B-4306-AAF6-263EA17909B3}" type="datetimeFigureOut">
              <a:rPr lang="en-US"/>
              <a:pPr>
                <a:defRPr/>
              </a:pPr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1DC98-54E1-4CF6-89C7-454A768506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6107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E4FC4-6CA5-4467-8031-D4B69F47EF0C}" type="datetimeFigureOut">
              <a:rPr lang="en-US"/>
              <a:pPr>
                <a:defRPr/>
              </a:pPr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D7FB3-FB96-4E4B-B4E2-2DEFA7CB1B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1939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F6C65-74C8-4504-8271-28AEDD63C286}" type="datetimeFigureOut">
              <a:rPr lang="en-US"/>
              <a:pPr>
                <a:defRPr/>
              </a:pPr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BD48C-502F-4574-92B3-0A02F863AD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990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2CBD3-8006-4F2E-8EC1-2C4C68BA0FAD}" type="datetimeFigureOut">
              <a:rPr lang="en-US"/>
              <a:pPr>
                <a:defRPr/>
              </a:pPr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8DFFD-F972-4DEB-800E-657A8D34D7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266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5B0F7-EF7C-48BE-B5E4-645E4662D326}" type="datetimeFigureOut">
              <a:rPr lang="en-US"/>
              <a:pPr>
                <a:defRPr/>
              </a:pPr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2227D-2887-4737-895D-D4BA048BA6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605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A3194-A071-48FF-8493-0C0A301AD4E6}" type="datetimeFigureOut">
              <a:rPr lang="en-US"/>
              <a:pPr>
                <a:defRPr/>
              </a:pPr>
              <a:t>3/8/2017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24C0A-5F4C-4E5E-9332-28729CBC31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9376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3FE3C-F3EF-49CB-84F4-3B7084276118}" type="datetimeFigureOut">
              <a:rPr lang="en-US"/>
              <a:pPr>
                <a:defRPr/>
              </a:pPr>
              <a:t>3/8/2017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EB3F7-35F0-41D1-917C-A899D5FB2D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1909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8AD65-80D4-4DE7-A068-2E5CFCCDDF5F}" type="datetimeFigureOut">
              <a:rPr lang="en-US"/>
              <a:pPr>
                <a:defRPr/>
              </a:pPr>
              <a:t>3/8/2017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96D4F-4C6D-4C41-B846-A7D73CFD97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271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A9C89-F688-4C45-882E-936FD751D88A}" type="datetimeFigureOut">
              <a:rPr lang="en-US"/>
              <a:pPr>
                <a:defRPr/>
              </a:pPr>
              <a:t>3/8/2017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6E9B1-7CCB-4ED2-B3E6-A481CE397D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858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9B26D-3309-49EC-95DE-B75938A31CB7}" type="datetimeFigureOut">
              <a:rPr lang="en-US"/>
              <a:pPr>
                <a:defRPr/>
              </a:pPr>
              <a:t>3/8/2017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02991-752F-4B29-9CA3-85E67A979B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8783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9B687-746B-4BC1-80F5-3612BBD98C86}" type="datetimeFigureOut">
              <a:rPr lang="en-US"/>
              <a:pPr>
                <a:defRPr/>
              </a:pPr>
              <a:t>3/8/2017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1DA30-34FF-45A5-9FD3-1FB3D4DBCB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9935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C9CCE1-3388-42EF-A32A-3DC684FF2275}" type="datetimeFigureOut">
              <a:rPr lang="en-US"/>
              <a:pPr>
                <a:defRPr/>
              </a:pPr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289992F-72EB-4E92-9676-5A79EE35B8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0070C0"/>
                </a:solidFill>
                <a:latin typeface="Arial Black" panose="020B0A04020102020204" pitchFamily="34" charset="0"/>
              </a:rPr>
              <a:t>Kettering University Clean Snowmobile</a:t>
            </a:r>
          </a:p>
        </p:txBody>
      </p:sp>
      <p:sp>
        <p:nvSpPr>
          <p:cNvPr id="45059" name="Date Placeholder 3"/>
          <p:cNvSpPr>
            <a:spLocks noGrp="1"/>
          </p:cNvSpPr>
          <p:nvPr>
            <p:ph type="dt" sz="quarter" idx="10"/>
          </p:nvPr>
        </p:nvSpPr>
        <p:spPr bwMode="auto">
          <a:xfrm>
            <a:off x="4572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50A7C794-7B1A-4699-AD1E-77D0E3A35981}" type="datetime1">
              <a:rPr lang="en-US" alt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3/8/2017</a:t>
            </a:fld>
            <a:endParaRPr lang="en-US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0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-16764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D054E31-E87F-4FE2-B785-C4C2768EB802}" type="slidenum">
              <a:rPr lang="en-US" altLang="en-US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5061" name="Content Placeholder 5" descr="884958_10151510487038658_478722148_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4" t="24423" r="4321" b="16129"/>
          <a:stretch>
            <a:fillRect/>
          </a:stretch>
        </p:blipFill>
        <p:spPr>
          <a:xfrm>
            <a:off x="1120775" y="1739900"/>
            <a:ext cx="6902450" cy="4246563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7" t="5555" r="28333"/>
          <a:stretch/>
        </p:blipFill>
        <p:spPr>
          <a:xfrm>
            <a:off x="295776" y="1261846"/>
            <a:ext cx="2971800" cy="4857750"/>
          </a:xfrm>
          <a:prstGeom prst="rect">
            <a:avLst/>
          </a:prstGeom>
        </p:spPr>
      </p:pic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Common Rail</a:t>
            </a:r>
            <a:br>
              <a:rPr lang="en-US" altLang="en-US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en-US" alt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Calibration Process</a:t>
            </a:r>
          </a:p>
        </p:txBody>
      </p:sp>
      <p:sp>
        <p:nvSpPr>
          <p:cNvPr id="58371" name="Date Placeholder 3"/>
          <p:cNvSpPr>
            <a:spLocks noGrp="1"/>
          </p:cNvSpPr>
          <p:nvPr>
            <p:ph type="dt" sz="quarter" idx="10"/>
          </p:nvPr>
        </p:nvSpPr>
        <p:spPr bwMode="auto">
          <a:xfrm>
            <a:off x="4572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6F859515-A697-44DE-AC51-05DCA1F0DE75}" type="datetime1">
              <a:rPr lang="en-US" alt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3/8/2017</a:t>
            </a:fld>
            <a:endParaRPr lang="en-US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-16764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57531A-6DFF-4EE3-8A86-D4DECF9D4B44}" type="slidenum">
              <a:rPr lang="en-US" altLang="en-US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3962400" y="3985996"/>
            <a:ext cx="4533900" cy="2133600"/>
          </a:xfrm>
          <a:prstGeom prst="rect">
            <a:avLst/>
          </a:prstGeom>
        </p:spPr>
        <p:txBody>
          <a:bodyPr/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 sz="2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120015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0066"/>
                </a:solidFill>
                <a:latin typeface="+mn-lt"/>
                <a:ea typeface="ＭＳ Ｐゴシック" charset="-128"/>
              </a:defRPr>
            </a:lvl2pPr>
            <a:lvl3pPr marL="169545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66"/>
                </a:solidFill>
                <a:latin typeface="+mn-lt"/>
                <a:ea typeface="ＭＳ Ｐゴシック" charset="-128"/>
              </a:defRPr>
            </a:lvl3pPr>
            <a:lvl4pPr marL="2114550" indent="-3048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66"/>
                </a:solidFill>
                <a:latin typeface="+mn-lt"/>
                <a:ea typeface="ＭＳ Ｐゴシック" charset="-128"/>
              </a:defRPr>
            </a:lvl4pPr>
            <a:lvl5pPr marL="249555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  <a:ea typeface="ＭＳ Ｐゴシック" charset="-128"/>
              </a:defRPr>
            </a:lvl5pPr>
            <a:lvl6pPr marL="29527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6pPr>
            <a:lvl7pPr marL="34099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7pPr>
            <a:lvl8pPr marL="38671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8pPr>
            <a:lvl9pPr marL="43243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AC Dynamometer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Engine mapped over entire speed and load range for pilot and main injection or single main injection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Cylinder pressure indicating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ATI VISION calibration software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000" kern="0" dirty="0">
              <a:solidFill>
                <a:schemeClr val="tx1"/>
              </a:solidFill>
            </a:endParaRPr>
          </a:p>
        </p:txBody>
      </p:sp>
      <p:pic>
        <p:nvPicPr>
          <p:cNvPr id="58374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14489" r="20716" b="12826"/>
          <a:stretch/>
        </p:blipFill>
        <p:spPr bwMode="auto">
          <a:xfrm rot="5400000">
            <a:off x="3413544" y="1204973"/>
            <a:ext cx="2077821" cy="304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200" y="1848668"/>
            <a:ext cx="2318965" cy="18998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Common Rail</a:t>
            </a:r>
            <a:br>
              <a:rPr lang="en-US" altLang="en-US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en-US" alt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Calibration Results</a:t>
            </a:r>
          </a:p>
        </p:txBody>
      </p:sp>
      <p:sp>
        <p:nvSpPr>
          <p:cNvPr id="58371" name="Date Placeholder 3"/>
          <p:cNvSpPr>
            <a:spLocks noGrp="1"/>
          </p:cNvSpPr>
          <p:nvPr>
            <p:ph type="dt" sz="quarter" idx="10"/>
          </p:nvPr>
        </p:nvSpPr>
        <p:spPr bwMode="auto">
          <a:xfrm>
            <a:off x="4572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6F859515-A697-44DE-AC51-05DCA1F0DE75}" type="datetime1">
              <a:rPr lang="en-US" alt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3/8/2017</a:t>
            </a:fld>
            <a:endParaRPr lang="en-US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-16764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57531A-6DFF-4EE3-8A86-D4DECF9D4B44}" type="slidenum">
              <a:rPr lang="en-US" altLang="en-US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4597399" y="4385606"/>
            <a:ext cx="4106779" cy="1729004"/>
          </a:xfrm>
          <a:prstGeom prst="rect">
            <a:avLst/>
          </a:prstGeom>
        </p:spPr>
        <p:txBody>
          <a:bodyPr/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 sz="2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120015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0066"/>
                </a:solidFill>
                <a:latin typeface="+mn-lt"/>
                <a:ea typeface="ＭＳ Ｐゴシック" charset="-128"/>
              </a:defRPr>
            </a:lvl2pPr>
            <a:lvl3pPr marL="169545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66"/>
                </a:solidFill>
                <a:latin typeface="+mn-lt"/>
                <a:ea typeface="ＭＳ Ｐゴシック" charset="-128"/>
              </a:defRPr>
            </a:lvl3pPr>
            <a:lvl4pPr marL="2114550" indent="-3048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66"/>
                </a:solidFill>
                <a:latin typeface="+mn-lt"/>
                <a:ea typeface="ＭＳ Ｐゴシック" charset="-128"/>
              </a:defRPr>
            </a:lvl4pPr>
            <a:lvl5pPr marL="249555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  <a:ea typeface="ＭＳ Ｐゴシック" charset="-128"/>
              </a:defRPr>
            </a:lvl5pPr>
            <a:lvl6pPr marL="29527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6pPr>
            <a:lvl7pPr marL="34099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7pPr>
            <a:lvl8pPr marL="38671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8pPr>
            <a:lvl9pPr marL="43243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Single injection used above 2100 RPM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Injection timing calibrated for best torque with peak pressure and location of peak pressure limits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308" y="1699748"/>
            <a:ext cx="3414963" cy="25612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97" y="1655054"/>
            <a:ext cx="4267200" cy="2428488"/>
          </a:xfrm>
          <a:prstGeom prst="rect">
            <a:avLst/>
          </a:prstGeom>
        </p:spPr>
      </p:pic>
      <p:sp>
        <p:nvSpPr>
          <p:cNvPr id="12" name="Content Placeholder 1"/>
          <p:cNvSpPr txBox="1">
            <a:spLocks/>
          </p:cNvSpPr>
          <p:nvPr/>
        </p:nvSpPr>
        <p:spPr>
          <a:xfrm>
            <a:off x="433136" y="4429542"/>
            <a:ext cx="3986463" cy="2133600"/>
          </a:xfrm>
          <a:prstGeom prst="rect">
            <a:avLst/>
          </a:prstGeom>
        </p:spPr>
        <p:txBody>
          <a:bodyPr/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 sz="2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120015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0066"/>
                </a:solidFill>
                <a:latin typeface="+mn-lt"/>
                <a:ea typeface="ＭＳ Ｐゴシック" charset="-128"/>
              </a:defRPr>
            </a:lvl2pPr>
            <a:lvl3pPr marL="169545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66"/>
                </a:solidFill>
                <a:latin typeface="+mn-lt"/>
                <a:ea typeface="ＭＳ Ｐゴシック" charset="-128"/>
              </a:defRPr>
            </a:lvl3pPr>
            <a:lvl4pPr marL="2114550" indent="-3048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66"/>
                </a:solidFill>
                <a:latin typeface="+mn-lt"/>
                <a:ea typeface="ＭＳ Ｐゴシック" charset="-128"/>
              </a:defRPr>
            </a:lvl4pPr>
            <a:lvl5pPr marL="249555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  <a:ea typeface="ＭＳ Ｐゴシック" charset="-128"/>
              </a:defRPr>
            </a:lvl5pPr>
            <a:lvl6pPr marL="29527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6pPr>
            <a:lvl7pPr marL="34099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7pPr>
            <a:lvl8pPr marL="38671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8pPr>
            <a:lvl9pPr marL="43243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Pilot injection used up to 2100 RPM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Pilot quantity and timing, main timing calibrated for best torque (resulting in lowest BSFC)</a:t>
            </a:r>
          </a:p>
        </p:txBody>
      </p:sp>
    </p:spTree>
    <p:extLst>
      <p:ext uri="{BB962C8B-B14F-4D97-AF65-F5344CB8AC3E}">
        <p14:creationId xmlns:p14="http://schemas.microsoft.com/office/powerpoint/2010/main" val="3359566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Common Rail</a:t>
            </a:r>
            <a:br>
              <a:rPr lang="en-US" altLang="en-US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en-US" alt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Calibration Results</a:t>
            </a:r>
          </a:p>
        </p:txBody>
      </p:sp>
      <p:sp>
        <p:nvSpPr>
          <p:cNvPr id="58371" name="Date Placeholder 3"/>
          <p:cNvSpPr>
            <a:spLocks noGrp="1"/>
          </p:cNvSpPr>
          <p:nvPr>
            <p:ph type="dt" sz="quarter" idx="10"/>
          </p:nvPr>
        </p:nvSpPr>
        <p:spPr bwMode="auto">
          <a:xfrm>
            <a:off x="4572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6F859515-A697-44DE-AC51-05DCA1F0DE75}" type="datetime1">
              <a:rPr lang="en-US" alt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3/8/2017</a:t>
            </a:fld>
            <a:endParaRPr lang="en-US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-16764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57531A-6DFF-4EE3-8A86-D4DECF9D4B44}" type="slidenum">
              <a:rPr lang="en-US" altLang="en-US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245309" y="5135128"/>
            <a:ext cx="8441491" cy="990600"/>
          </a:xfrm>
          <a:prstGeom prst="rect">
            <a:avLst/>
          </a:prstGeom>
        </p:spPr>
        <p:txBody>
          <a:bodyPr/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 sz="2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120015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0066"/>
                </a:solidFill>
                <a:latin typeface="+mn-lt"/>
                <a:ea typeface="ＭＳ Ｐゴシック" charset="-128"/>
              </a:defRPr>
            </a:lvl2pPr>
            <a:lvl3pPr marL="169545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66"/>
                </a:solidFill>
                <a:latin typeface="+mn-lt"/>
                <a:ea typeface="ＭＳ Ｐゴシック" charset="-128"/>
              </a:defRPr>
            </a:lvl3pPr>
            <a:lvl4pPr marL="2114550" indent="-3048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66"/>
                </a:solidFill>
                <a:latin typeface="+mn-lt"/>
                <a:ea typeface="ＭＳ Ｐゴシック" charset="-128"/>
              </a:defRPr>
            </a:lvl4pPr>
            <a:lvl5pPr marL="249555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  <a:ea typeface="ＭＳ Ｐゴシック" charset="-128"/>
              </a:defRPr>
            </a:lvl5pPr>
            <a:lvl6pPr marL="29527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6pPr>
            <a:lvl7pPr marL="34099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7pPr>
            <a:lvl8pPr marL="38671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8pPr>
            <a:lvl9pPr marL="43243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Torque curve matched to stock OM660 (97 Nm, 32 kW)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Torque increased to visible soot limit, timing adjusted to maintain safe combustion limits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399" y="1533179"/>
            <a:ext cx="4392197" cy="3294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3179"/>
            <a:ext cx="4597399" cy="344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40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Vehicle Integration</a:t>
            </a:r>
            <a:br>
              <a:rPr lang="en-US" altLang="en-US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en-US" alt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Engine Packaging</a:t>
            </a:r>
          </a:p>
        </p:txBody>
      </p:sp>
      <p:sp>
        <p:nvSpPr>
          <p:cNvPr id="58371" name="Date Placeholder 3"/>
          <p:cNvSpPr>
            <a:spLocks noGrp="1"/>
          </p:cNvSpPr>
          <p:nvPr>
            <p:ph type="dt" sz="quarter" idx="10"/>
          </p:nvPr>
        </p:nvSpPr>
        <p:spPr bwMode="auto">
          <a:xfrm>
            <a:off x="4572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6F859515-A697-44DE-AC51-05DCA1F0DE75}" type="datetime1">
              <a:rPr lang="en-US" alt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3/8/2017</a:t>
            </a:fld>
            <a:endParaRPr lang="en-US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-16764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57531A-6DFF-4EE3-8A86-D4DECF9D4B44}" type="slidenum">
              <a:rPr lang="en-US" altLang="en-US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4534469" y="2316956"/>
            <a:ext cx="4106779" cy="3200400"/>
          </a:xfrm>
          <a:prstGeom prst="rect">
            <a:avLst/>
          </a:prstGeom>
        </p:spPr>
        <p:txBody>
          <a:bodyPr/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 sz="2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120015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0066"/>
                </a:solidFill>
                <a:latin typeface="+mn-lt"/>
                <a:ea typeface="ＭＳ Ｐゴシック" charset="-128"/>
              </a:defRPr>
            </a:lvl2pPr>
            <a:lvl3pPr marL="169545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66"/>
                </a:solidFill>
                <a:latin typeface="+mn-lt"/>
                <a:ea typeface="ＭＳ Ｐゴシック" charset="-128"/>
              </a:defRPr>
            </a:lvl3pPr>
            <a:lvl4pPr marL="2114550" indent="-3048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66"/>
                </a:solidFill>
                <a:latin typeface="+mn-lt"/>
                <a:ea typeface="ＭＳ Ｐゴシック" charset="-128"/>
              </a:defRPr>
            </a:lvl4pPr>
            <a:lvl5pPr marL="249555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  <a:ea typeface="ＭＳ Ｐゴシック" charset="-128"/>
              </a:defRPr>
            </a:lvl5pPr>
            <a:lvl6pPr marL="29527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6pPr>
            <a:lvl7pPr marL="34099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7pPr>
            <a:lvl8pPr marL="38671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8pPr>
            <a:lvl9pPr marL="43243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Engine mounts designed, fabricated to secure engine to chassis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Vibration isolation used to reduce noise, vibration, harshness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Steering shaft and linkage modified to package engine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47932"/>
            <a:ext cx="2882235" cy="21700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3733800"/>
            <a:ext cx="2882235" cy="241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34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Vehicle Integration</a:t>
            </a:r>
            <a:br>
              <a:rPr lang="en-US" altLang="en-US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en-US" alt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Engine Cooling</a:t>
            </a:r>
          </a:p>
        </p:txBody>
      </p:sp>
      <p:sp>
        <p:nvSpPr>
          <p:cNvPr id="58371" name="Date Placeholder 3"/>
          <p:cNvSpPr>
            <a:spLocks noGrp="1"/>
          </p:cNvSpPr>
          <p:nvPr>
            <p:ph type="dt" sz="quarter" idx="10"/>
          </p:nvPr>
        </p:nvSpPr>
        <p:spPr bwMode="auto">
          <a:xfrm>
            <a:off x="4572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6F859515-A697-44DE-AC51-05DCA1F0DE75}" type="datetime1">
              <a:rPr lang="en-US" alt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3/8/2017</a:t>
            </a:fld>
            <a:endParaRPr lang="en-US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-16764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57531A-6DFF-4EE3-8A86-D4DECF9D4B44}" type="slidenum">
              <a:rPr lang="en-US" altLang="en-US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152400" y="4106131"/>
            <a:ext cx="4191000" cy="2057400"/>
          </a:xfrm>
          <a:prstGeom prst="rect">
            <a:avLst/>
          </a:prstGeom>
        </p:spPr>
        <p:txBody>
          <a:bodyPr/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 sz="2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120015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0066"/>
                </a:solidFill>
                <a:latin typeface="+mn-lt"/>
                <a:ea typeface="ＭＳ Ｐゴシック" charset="-128"/>
              </a:defRPr>
            </a:lvl2pPr>
            <a:lvl3pPr marL="169545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66"/>
                </a:solidFill>
                <a:latin typeface="+mn-lt"/>
                <a:ea typeface="ＭＳ Ｐゴシック" charset="-128"/>
              </a:defRPr>
            </a:lvl3pPr>
            <a:lvl4pPr marL="2114550" indent="-3048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66"/>
                </a:solidFill>
                <a:latin typeface="+mn-lt"/>
                <a:ea typeface="ＭＳ Ｐゴシック" charset="-128"/>
              </a:defRPr>
            </a:lvl4pPr>
            <a:lvl5pPr marL="249555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  <a:ea typeface="ＭＳ Ｐゴシック" charset="-128"/>
              </a:defRPr>
            </a:lvl5pPr>
            <a:lvl6pPr marL="29527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6pPr>
            <a:lvl7pPr marL="34099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7pPr>
            <a:lvl8pPr marL="38671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8pPr>
            <a:lvl9pPr marL="43243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000" kern="0" dirty="0">
              <a:solidFill>
                <a:schemeClr val="tx1"/>
              </a:solidFill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185309" y="1775858"/>
            <a:ext cx="4538944" cy="4387672"/>
          </a:xfrm>
          <a:prstGeom prst="rect">
            <a:avLst/>
          </a:prstGeom>
        </p:spPr>
        <p:txBody>
          <a:bodyPr/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 sz="2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120015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0066"/>
                </a:solidFill>
                <a:latin typeface="+mn-lt"/>
                <a:ea typeface="ＭＳ Ｐゴシック" charset="-128"/>
              </a:defRPr>
            </a:lvl2pPr>
            <a:lvl3pPr marL="169545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66"/>
                </a:solidFill>
                <a:latin typeface="+mn-lt"/>
                <a:ea typeface="ＭＳ Ｐゴシック" charset="-128"/>
              </a:defRPr>
            </a:lvl3pPr>
            <a:lvl4pPr marL="2114550" indent="-3048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66"/>
                </a:solidFill>
                <a:latin typeface="+mn-lt"/>
                <a:ea typeface="ＭＳ Ｐゴシック" charset="-128"/>
              </a:defRPr>
            </a:lvl4pPr>
            <a:lvl5pPr marL="249555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  <a:ea typeface="ＭＳ Ｐゴシック" charset="-128"/>
              </a:defRPr>
            </a:lvl5pPr>
            <a:lvl6pPr marL="29527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6pPr>
            <a:lvl7pPr marL="34099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7pPr>
            <a:lvl8pPr marL="38671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8pPr>
            <a:lvl9pPr marL="43243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Radiator and track heat exchanger used in series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Allows engine cooling without sufficient snow, or during extended idling and towing conditions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Intercooler used to reduce air charge temperatures in high boost conditions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Intercooler rise over ambient under 15C (Dynamometer tested)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Automatically controlled fan ensures both intercooler and radiator are kept cool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057900" y="3810479"/>
            <a:ext cx="1066800" cy="411956"/>
            <a:chOff x="5524500" y="2422922"/>
            <a:chExt cx="1066800" cy="411956"/>
          </a:xfrm>
        </p:grpSpPr>
        <p:sp>
          <p:nvSpPr>
            <p:cNvPr id="2" name="Oval 1"/>
            <p:cNvSpPr/>
            <p:nvPr/>
          </p:nvSpPr>
          <p:spPr>
            <a:xfrm>
              <a:off x="5638800" y="2514600"/>
              <a:ext cx="228600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943600" y="2514600"/>
              <a:ext cx="228600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278880" y="2514600"/>
              <a:ext cx="228600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5524500" y="2422922"/>
              <a:ext cx="1066800" cy="41195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lowchart: Sequential Access Storage 3"/>
          <p:cNvSpPr/>
          <p:nvPr/>
        </p:nvSpPr>
        <p:spPr>
          <a:xfrm>
            <a:off x="5215816" y="3217759"/>
            <a:ext cx="350520" cy="372331"/>
          </a:xfrm>
          <a:prstGeom prst="flowChartMagneticTap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5639840" y="3413979"/>
            <a:ext cx="9514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591300" y="3413979"/>
            <a:ext cx="0" cy="3357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477000" y="4985041"/>
            <a:ext cx="1518409" cy="609600"/>
          </a:xfrm>
          <a:prstGeom prst="rect">
            <a:avLst/>
          </a:prstGeom>
          <a:pattFill prst="wdDnDiag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Radiator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812280" y="4261398"/>
            <a:ext cx="0" cy="3357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391076" y="4411214"/>
            <a:ext cx="1421204" cy="1548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391076" y="3688429"/>
            <a:ext cx="0" cy="72278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946395" y="1775858"/>
            <a:ext cx="1518409" cy="891141"/>
          </a:xfrm>
          <a:prstGeom prst="rect">
            <a:avLst/>
          </a:prstGeom>
          <a:pattFill prst="wdDnDiag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Track Heat Exchanger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5391076" y="2209800"/>
            <a:ext cx="55531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391076" y="2209800"/>
            <a:ext cx="0" cy="914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848600" y="2209800"/>
            <a:ext cx="0" cy="914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7543800" y="2209800"/>
            <a:ext cx="304800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7658100" y="3137203"/>
            <a:ext cx="381000" cy="372331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8039100" y="3138702"/>
            <a:ext cx="104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Swirl Cap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H="1">
            <a:off x="7837244" y="3508034"/>
            <a:ext cx="1120" cy="103946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6477000" y="5655214"/>
            <a:ext cx="1518409" cy="321054"/>
          </a:xfrm>
          <a:prstGeom prst="rect">
            <a:avLst/>
          </a:prstGeom>
          <a:pattFill prst="wdDn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Intercooler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473588" y="4608071"/>
            <a:ext cx="1518409" cy="3210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Fan</a:t>
            </a:r>
          </a:p>
        </p:txBody>
      </p:sp>
    </p:spTree>
    <p:extLst>
      <p:ext uri="{BB962C8B-B14F-4D97-AF65-F5344CB8AC3E}">
        <p14:creationId xmlns:p14="http://schemas.microsoft.com/office/powerpoint/2010/main" val="4116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Vehicle Integration</a:t>
            </a:r>
            <a:br>
              <a:rPr lang="en-US" altLang="en-US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en-US" alt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Clutching</a:t>
            </a:r>
          </a:p>
        </p:txBody>
      </p:sp>
      <p:sp>
        <p:nvSpPr>
          <p:cNvPr id="58371" name="Date Placeholder 3"/>
          <p:cNvSpPr>
            <a:spLocks noGrp="1"/>
          </p:cNvSpPr>
          <p:nvPr>
            <p:ph type="dt" sz="quarter" idx="10"/>
          </p:nvPr>
        </p:nvSpPr>
        <p:spPr bwMode="auto">
          <a:xfrm>
            <a:off x="4572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6F859515-A697-44DE-AC51-05DCA1F0DE75}" type="datetime1">
              <a:rPr lang="en-US" alt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3/8/2017</a:t>
            </a:fld>
            <a:endParaRPr lang="en-US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-16764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57531A-6DFF-4EE3-8A86-D4DECF9D4B44}" type="slidenum">
              <a:rPr lang="en-US" altLang="en-US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228600" y="1752599"/>
            <a:ext cx="4106779" cy="4104691"/>
          </a:xfrm>
          <a:prstGeom prst="rect">
            <a:avLst/>
          </a:prstGeom>
        </p:spPr>
        <p:txBody>
          <a:bodyPr/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 sz="2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120015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0066"/>
                </a:solidFill>
                <a:latin typeface="+mn-lt"/>
                <a:ea typeface="ＭＳ Ｐゴシック" charset="-128"/>
              </a:defRPr>
            </a:lvl2pPr>
            <a:lvl3pPr marL="169545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66"/>
                </a:solidFill>
                <a:latin typeface="+mn-lt"/>
                <a:ea typeface="ＭＳ Ｐゴシック" charset="-128"/>
              </a:defRPr>
            </a:lvl3pPr>
            <a:lvl4pPr marL="2114550" indent="-3048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66"/>
                </a:solidFill>
                <a:latin typeface="+mn-lt"/>
                <a:ea typeface="ＭＳ Ｐゴシック" charset="-128"/>
              </a:defRPr>
            </a:lvl4pPr>
            <a:lvl5pPr marL="249555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  <a:ea typeface="ＭＳ Ｐゴシック" charset="-128"/>
              </a:defRPr>
            </a:lvl5pPr>
            <a:lvl6pPr marL="29527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6pPr>
            <a:lvl7pPr marL="34099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7pPr>
            <a:lvl8pPr marL="38671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8pPr>
            <a:lvl9pPr marL="43243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Ski-Doo E-Drive family of 4-stroke clutches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Increased primary clutch weights 1 gram per ramp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Installed custom very light primary clutch spring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Adjusted helical spring in secondary clutch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Reduced engagement speed to match torque curve of Diesel engine - engages at 950rpm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2843" y="1972595"/>
            <a:ext cx="4439652" cy="332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14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3"/>
          <p:cNvSpPr txBox="1">
            <a:spLocks noChangeArrowheads="1"/>
          </p:cNvSpPr>
          <p:nvPr/>
        </p:nvSpPr>
        <p:spPr bwMode="auto">
          <a:xfrm>
            <a:off x="76200" y="6629400"/>
            <a:ext cx="3429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solidFill>
                  <a:srgbClr val="7F7F7F"/>
                </a:solidFill>
              </a:rPr>
              <a:t>© 2012 Kettering University</a:t>
            </a:r>
          </a:p>
        </p:txBody>
      </p:sp>
      <p:sp>
        <p:nvSpPr>
          <p:cNvPr id="59395" name="Title 1"/>
          <p:cNvSpPr txBox="1">
            <a:spLocks/>
          </p:cNvSpPr>
          <p:nvPr/>
        </p:nvSpPr>
        <p:spPr bwMode="auto">
          <a:xfrm>
            <a:off x="381000" y="2133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70C0"/>
                </a:solidFill>
                <a:latin typeface="Arial Black" panose="020B0A04020102020204" pitchFamily="34" charset="0"/>
              </a:rPr>
              <a:t>Questions?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0070C0"/>
                </a:solidFill>
                <a:latin typeface="Arial Black" panose="020B0A04020102020204" pitchFamily="34" charset="0"/>
              </a:rPr>
              <a:t>2017 Design Approach</a:t>
            </a:r>
          </a:p>
        </p:txBody>
      </p:sp>
      <p:sp>
        <p:nvSpPr>
          <p:cNvPr id="49155" name="Date Placeholder 3"/>
          <p:cNvSpPr>
            <a:spLocks noGrp="1"/>
          </p:cNvSpPr>
          <p:nvPr>
            <p:ph type="dt" sz="quarter" idx="10"/>
          </p:nvPr>
        </p:nvSpPr>
        <p:spPr bwMode="auto">
          <a:xfrm>
            <a:off x="4572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7DE289FB-4333-47B7-B65C-FC44E819857F}" type="datetime1">
              <a:rPr lang="en-US" alt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3/8/2017</a:t>
            </a:fld>
            <a:endParaRPr lang="en-US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6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-16764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3C3716-9D27-41E8-B32F-F9BA43676840}" type="slidenum">
              <a:rPr lang="en-US" altLang="en-US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 bwMode="auto">
          <a:xfrm>
            <a:off x="838200" y="1292225"/>
            <a:ext cx="43815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 sz="2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120015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0066"/>
                </a:solidFill>
                <a:latin typeface="+mn-lt"/>
                <a:ea typeface="ＭＳ Ｐゴシック" charset="-128"/>
              </a:defRPr>
            </a:lvl2pPr>
            <a:lvl3pPr marL="169545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66"/>
                </a:solidFill>
                <a:latin typeface="+mn-lt"/>
                <a:ea typeface="ＭＳ Ｐゴシック" charset="-128"/>
              </a:defRPr>
            </a:lvl3pPr>
            <a:lvl4pPr marL="2114550" indent="-3048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000066"/>
                </a:solidFill>
                <a:latin typeface="+mn-lt"/>
                <a:ea typeface="ＭＳ Ｐゴシック" charset="-128"/>
              </a:defRPr>
            </a:lvl4pPr>
            <a:lvl5pPr marL="249555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000066"/>
                </a:solidFill>
                <a:latin typeface="+mn-lt"/>
                <a:ea typeface="ＭＳ Ｐゴシック" charset="-128"/>
              </a:defRPr>
            </a:lvl5pPr>
            <a:lvl6pPr marL="29527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000066"/>
                </a:solidFill>
                <a:latin typeface="+mn-lt"/>
              </a:defRPr>
            </a:lvl6pPr>
            <a:lvl7pPr marL="34099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000066"/>
                </a:solidFill>
                <a:latin typeface="+mn-lt"/>
              </a:defRPr>
            </a:lvl7pPr>
            <a:lvl8pPr marL="38671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000066"/>
                </a:solidFill>
                <a:latin typeface="+mn-lt"/>
              </a:defRPr>
            </a:lvl8pPr>
            <a:lvl9pPr marL="43243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000066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sz="1800" kern="0" dirty="0">
                <a:latin typeface="Arial"/>
              </a:rPr>
              <a:t>Versatility</a:t>
            </a:r>
          </a:p>
          <a:p>
            <a:pPr marL="685800" lvl="1" eaLnBrk="1" hangingPunct="1">
              <a:defRPr/>
            </a:pPr>
            <a:r>
              <a:rPr lang="en-US" sz="1600" kern="0" dirty="0">
                <a:latin typeface="Arial"/>
              </a:rPr>
              <a:t>Hauling class snowmobile  </a:t>
            </a:r>
          </a:p>
          <a:p>
            <a:pPr marL="685800" lvl="1" eaLnBrk="1" hangingPunct="1">
              <a:defRPr/>
            </a:pPr>
            <a:r>
              <a:rPr lang="en-US" sz="1600" kern="0" dirty="0">
                <a:latin typeface="Arial"/>
              </a:rPr>
              <a:t>Diesel cycle engine for high efficiency and torque</a:t>
            </a:r>
          </a:p>
          <a:p>
            <a:pPr marL="0" eaLnBrk="1" hangingPunct="1">
              <a:defRPr/>
            </a:pPr>
            <a:r>
              <a:rPr lang="en-US" sz="1800" kern="0" dirty="0">
                <a:latin typeface="Arial"/>
              </a:rPr>
              <a:t>Modern, Clean Diesel Technology</a:t>
            </a:r>
          </a:p>
          <a:p>
            <a:pPr marL="685800" lvl="1" eaLnBrk="1" hangingPunct="1">
              <a:defRPr/>
            </a:pPr>
            <a:r>
              <a:rPr lang="en-US" sz="1600" kern="0" dirty="0">
                <a:latin typeface="Arial"/>
              </a:rPr>
              <a:t>Common Rail Direct Injection</a:t>
            </a:r>
          </a:p>
          <a:p>
            <a:pPr marL="685800" lvl="1" eaLnBrk="1" hangingPunct="1">
              <a:defRPr/>
            </a:pPr>
            <a:r>
              <a:rPr lang="en-US" sz="1600" kern="0" dirty="0">
                <a:latin typeface="Arial"/>
              </a:rPr>
              <a:t>Automotive-based engine</a:t>
            </a:r>
          </a:p>
          <a:p>
            <a:pPr marL="685800" lvl="1" eaLnBrk="1" hangingPunct="1">
              <a:defRPr/>
            </a:pPr>
            <a:r>
              <a:rPr lang="en-US" sz="1600" kern="0" dirty="0">
                <a:latin typeface="Arial"/>
              </a:rPr>
              <a:t>Full Authority Electronic Engine Management</a:t>
            </a:r>
          </a:p>
          <a:p>
            <a:pPr marL="0" eaLnBrk="1" hangingPunct="1">
              <a:defRPr/>
            </a:pPr>
            <a:r>
              <a:rPr lang="en-US" sz="1800" kern="0" dirty="0">
                <a:latin typeface="Arial"/>
              </a:rPr>
              <a:t>Emissions</a:t>
            </a:r>
          </a:p>
          <a:p>
            <a:pPr marL="685800" lvl="1" eaLnBrk="1" hangingPunct="1">
              <a:defRPr/>
            </a:pPr>
            <a:r>
              <a:rPr lang="en-US" sz="1600" kern="0" dirty="0">
                <a:latin typeface="Arial"/>
              </a:rPr>
              <a:t>Diesel Particulate Filter</a:t>
            </a:r>
          </a:p>
          <a:p>
            <a:pPr marL="685800" lvl="1" eaLnBrk="1" hangingPunct="1">
              <a:defRPr/>
            </a:pPr>
            <a:r>
              <a:rPr lang="en-US" sz="1600" kern="0" dirty="0">
                <a:latin typeface="Arial"/>
              </a:rPr>
              <a:t>Diesel Oxidation Catalyst </a:t>
            </a:r>
          </a:p>
          <a:p>
            <a:pPr marL="0" eaLnBrk="1" hangingPunct="1">
              <a:defRPr/>
            </a:pPr>
            <a:r>
              <a:rPr lang="en-US" sz="1800" kern="0" dirty="0">
                <a:latin typeface="Arial"/>
              </a:rPr>
              <a:t>Noise</a:t>
            </a:r>
          </a:p>
          <a:p>
            <a:pPr marL="685800" lvl="1" eaLnBrk="1" hangingPunct="1">
              <a:defRPr/>
            </a:pPr>
            <a:r>
              <a:rPr lang="en-US" sz="1600" kern="0" dirty="0">
                <a:latin typeface="Arial"/>
              </a:rPr>
              <a:t>Sound dampening</a:t>
            </a:r>
          </a:p>
          <a:p>
            <a:pPr marL="685800" lvl="1" eaLnBrk="1" hangingPunct="1">
              <a:defRPr/>
            </a:pPr>
            <a:r>
              <a:rPr lang="en-US" sz="1600" kern="0" dirty="0">
                <a:latin typeface="Arial"/>
              </a:rPr>
              <a:t>Catalytic Muffler</a:t>
            </a:r>
          </a:p>
          <a:p>
            <a:pPr marL="685800" lvl="1" eaLnBrk="1" hangingPunct="1">
              <a:defRPr/>
            </a:pPr>
            <a:r>
              <a:rPr lang="en-US" sz="1600" kern="0" dirty="0">
                <a:latin typeface="Arial"/>
              </a:rPr>
              <a:t>Eliminate Diesel clatter</a:t>
            </a:r>
          </a:p>
          <a:p>
            <a:pPr eaLnBrk="1" hangingPunct="1">
              <a:buFont typeface="+mj-lt"/>
              <a:buAutoNum type="arabicPeriod" startAt="3"/>
              <a:defRPr/>
            </a:pPr>
            <a:endParaRPr lang="en-US" sz="2000" kern="0" dirty="0">
              <a:latin typeface="Arial"/>
            </a:endParaRPr>
          </a:p>
          <a:p>
            <a:pPr marL="685800" lvl="1" eaLnBrk="1" hangingPunct="1">
              <a:defRPr/>
            </a:pPr>
            <a:endParaRPr lang="en-US" sz="1800" kern="0" dirty="0">
              <a:latin typeface="Arial"/>
            </a:endParaRPr>
          </a:p>
        </p:txBody>
      </p:sp>
      <p:pic>
        <p:nvPicPr>
          <p:cNvPr id="49158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" t="1505" r="2811" b="14864"/>
          <a:stretch>
            <a:fillRect/>
          </a:stretch>
        </p:blipFill>
        <p:spPr bwMode="auto">
          <a:xfrm>
            <a:off x="5600700" y="1292225"/>
            <a:ext cx="2971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2" descr="http://i385.photobucket.com/albums/oo291/tkaald/Cdi%20Engine%20and%20Gearbox/2011-Smart-Fortwo-CDI-Engine-800x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6" t="13927" r="14201" b="4274"/>
          <a:stretch>
            <a:fillRect/>
          </a:stretch>
        </p:blipFill>
        <p:spPr bwMode="auto">
          <a:xfrm>
            <a:off x="5600700" y="3806825"/>
            <a:ext cx="29718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0070C0"/>
                </a:solidFill>
                <a:latin typeface="Arial Black" panose="020B0A04020102020204" pitchFamily="34" charset="0"/>
              </a:rPr>
              <a:t>Mercedes-Benz OM660</a:t>
            </a:r>
          </a:p>
        </p:txBody>
      </p:sp>
      <p:sp>
        <p:nvSpPr>
          <p:cNvPr id="50179" name="Date Placeholder 3"/>
          <p:cNvSpPr>
            <a:spLocks noGrp="1"/>
          </p:cNvSpPr>
          <p:nvPr>
            <p:ph type="dt" sz="quarter" idx="10"/>
          </p:nvPr>
        </p:nvSpPr>
        <p:spPr bwMode="auto">
          <a:xfrm>
            <a:off x="4572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7D6609C5-D51B-43FA-9779-F8D2789A61CC}" type="datetime1">
              <a:rPr lang="en-US" alt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3/8/2017</a:t>
            </a:fld>
            <a:endParaRPr lang="en-US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80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-16764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3D991C-0048-44CD-B252-95B46069C146}" type="slidenum">
              <a:rPr lang="en-US" altLang="en-US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988357"/>
              </p:ext>
            </p:extLst>
          </p:nvPr>
        </p:nvGraphicFramePr>
        <p:xfrm>
          <a:off x="685800" y="1219200"/>
          <a:ext cx="3810000" cy="501253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951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8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1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1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Model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14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OM660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1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14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Displaced volume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14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799cc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1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14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Stroke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14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79mm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1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14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Bore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1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65.5mm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1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14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Compression ratio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14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18.0:1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1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14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Number of cylinders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14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 in-line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1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14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Dry weight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14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190lb.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1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14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Combustion chamber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1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Direct injected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41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14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Valvetrain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1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Chain-driven OHV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41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1400" dirty="0">
                          <a:solidFill>
                            <a:schemeClr val="lt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Induction</a:t>
                      </a:r>
                      <a:r>
                        <a:rPr lang="en-US" sz="1400" baseline="0" dirty="0">
                          <a:solidFill>
                            <a:schemeClr val="lt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System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1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Turbocharged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0847583"/>
                  </a:ext>
                </a:extLst>
              </a:tr>
              <a:tr h="3341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1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Rated Power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1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33kW @3800rpm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41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1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Rated Torque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1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100Nm @2000rpm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41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14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Fuel System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1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Common Rail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41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14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Maximum Fuel Pressure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1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1400 Bar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41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1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Fuel System Supplier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1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Bosch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04607957"/>
                  </a:ext>
                </a:extLst>
              </a:tr>
            </a:tbl>
          </a:graphicData>
        </a:graphic>
      </p:graphicFrame>
      <p:pic>
        <p:nvPicPr>
          <p:cNvPr id="50228" name="officeArt obj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63663"/>
            <a:ext cx="3810000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0229" name="Picture 2" descr="Image result for smart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5" b="27345"/>
          <a:stretch>
            <a:fillRect/>
          </a:stretch>
        </p:blipFill>
        <p:spPr bwMode="auto">
          <a:xfrm>
            <a:off x="4916488" y="4648200"/>
            <a:ext cx="3770312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31" y="2582068"/>
            <a:ext cx="2895600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0070C0"/>
                </a:solidFill>
                <a:latin typeface="Arial Black" panose="020B0A04020102020204" pitchFamily="34" charset="0"/>
              </a:rPr>
              <a:t>Compressor Matching</a:t>
            </a:r>
          </a:p>
        </p:txBody>
      </p:sp>
      <p:sp>
        <p:nvSpPr>
          <p:cNvPr id="52227" name="Date Placeholder 3"/>
          <p:cNvSpPr>
            <a:spLocks noGrp="1"/>
          </p:cNvSpPr>
          <p:nvPr>
            <p:ph type="dt" sz="quarter" idx="10"/>
          </p:nvPr>
        </p:nvSpPr>
        <p:spPr bwMode="auto">
          <a:xfrm>
            <a:off x="4572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9C8CC17B-0E7F-4681-862D-D3FED4953C47}" type="datetime1">
              <a:rPr lang="en-US" alt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3/8/2017</a:t>
            </a:fld>
            <a:endParaRPr lang="en-US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228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-16764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162DA0-62A9-43FA-93AF-63735D6884AA}" type="slidenum">
              <a:rPr lang="en-US" altLang="en-US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228600" y="1295400"/>
            <a:ext cx="8458200" cy="1981200"/>
          </a:xfrm>
          <a:prstGeom prst="rect">
            <a:avLst/>
          </a:prstGeom>
        </p:spPr>
        <p:txBody>
          <a:bodyPr/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 sz="2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120015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0066"/>
                </a:solidFill>
                <a:latin typeface="+mn-lt"/>
                <a:ea typeface="ＭＳ Ｐゴシック" charset="-128"/>
              </a:defRPr>
            </a:lvl2pPr>
            <a:lvl3pPr marL="169545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66"/>
                </a:solidFill>
                <a:latin typeface="+mn-lt"/>
                <a:ea typeface="ＭＳ Ｐゴシック" charset="-128"/>
              </a:defRPr>
            </a:lvl3pPr>
            <a:lvl4pPr marL="2114550" indent="-3048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66"/>
                </a:solidFill>
                <a:latin typeface="+mn-lt"/>
                <a:ea typeface="ＭＳ Ｐゴシック" charset="-128"/>
              </a:defRPr>
            </a:lvl4pPr>
            <a:lvl5pPr marL="249555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  <a:ea typeface="ＭＳ Ｐゴシック" charset="-128"/>
              </a:defRPr>
            </a:lvl5pPr>
            <a:lvl6pPr marL="29527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6pPr>
            <a:lvl7pPr marL="34099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7pPr>
            <a:lvl8pPr marL="38671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8pPr>
            <a:lvl9pPr marL="43243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/>
              <a:t>Honeywell Garrett GT06 turbocharger</a:t>
            </a:r>
          </a:p>
          <a:p>
            <a:pPr marL="914400" lvl="1">
              <a:buFont typeface="Arial" panose="020B0604020202020204" pitchFamily="34" charset="0"/>
              <a:buChar char="•"/>
              <a:defRPr/>
            </a:pPr>
            <a:r>
              <a:rPr lang="en-US" sz="2000" kern="0" dirty="0"/>
              <a:t>Spreadsheet tool developed and used to analyze compressor match</a:t>
            </a:r>
          </a:p>
          <a:p>
            <a:pPr marL="914400" lvl="1">
              <a:buFont typeface="Arial" panose="020B0604020202020204" pitchFamily="34" charset="0"/>
              <a:buChar char="•"/>
              <a:defRPr/>
            </a:pPr>
            <a:r>
              <a:rPr lang="en-US" sz="2000" kern="0" dirty="0"/>
              <a:t>Honeywell Garrett GT06 selected from 4 options</a:t>
            </a:r>
          </a:p>
        </p:txBody>
      </p:sp>
      <p:pic>
        <p:nvPicPr>
          <p:cNvPr id="52231" name="Picture 2" descr="Image result for gt06 turbo coke c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9" y="2742406"/>
            <a:ext cx="5189538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7010400" y="4114800"/>
            <a:ext cx="533400" cy="228600"/>
          </a:xfrm>
          <a:prstGeom prst="line">
            <a:avLst/>
          </a:prstGeom>
          <a:ln w="50800">
            <a:solidFill>
              <a:srgbClr val="FF0000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7543800" y="4114800"/>
            <a:ext cx="152400" cy="990600"/>
          </a:xfrm>
          <a:prstGeom prst="line">
            <a:avLst/>
          </a:prstGeom>
          <a:ln w="50800">
            <a:solidFill>
              <a:srgbClr val="FF0000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0070C0"/>
                </a:solidFill>
                <a:latin typeface="Arial Black" panose="020B0A04020102020204" pitchFamily="34" charset="0"/>
              </a:rPr>
              <a:t>Common Rail </a:t>
            </a:r>
            <a:br>
              <a:rPr lang="en-US" altLang="en-US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en-US" altLang="en-US">
                <a:solidFill>
                  <a:srgbClr val="0070C0"/>
                </a:solidFill>
                <a:latin typeface="Arial Black" panose="020B0A04020102020204" pitchFamily="34" charset="0"/>
              </a:rPr>
              <a:t>Direct Injection</a:t>
            </a:r>
          </a:p>
        </p:txBody>
      </p:sp>
      <p:sp>
        <p:nvSpPr>
          <p:cNvPr id="53251" name="Date Placeholder 3"/>
          <p:cNvSpPr>
            <a:spLocks noGrp="1"/>
          </p:cNvSpPr>
          <p:nvPr>
            <p:ph type="dt" sz="quarter" idx="10"/>
          </p:nvPr>
        </p:nvSpPr>
        <p:spPr bwMode="auto">
          <a:xfrm>
            <a:off x="4572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DA4564D2-E2C1-4F5C-B1DF-1885A210DF37}" type="datetime1">
              <a:rPr lang="en-US" alt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3/8/2017</a:t>
            </a:fld>
            <a:endParaRPr lang="en-US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2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-16764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7D06C3-BBD2-4BA7-9770-7DC7722B13DB}" type="slidenum">
              <a:rPr lang="en-US" altLang="en-US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571500" y="1600200"/>
            <a:ext cx="8001000" cy="2133600"/>
          </a:xfrm>
          <a:prstGeom prst="rect">
            <a:avLst/>
          </a:prstGeom>
        </p:spPr>
        <p:txBody>
          <a:bodyPr/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 sz="2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120015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0066"/>
                </a:solidFill>
                <a:latin typeface="+mn-lt"/>
                <a:ea typeface="ＭＳ Ｐゴシック" charset="-128"/>
              </a:defRPr>
            </a:lvl2pPr>
            <a:lvl3pPr marL="169545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66"/>
                </a:solidFill>
                <a:latin typeface="+mn-lt"/>
                <a:ea typeface="ＭＳ Ｐゴシック" charset="-128"/>
              </a:defRPr>
            </a:lvl3pPr>
            <a:lvl4pPr marL="2114550" indent="-3048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66"/>
                </a:solidFill>
                <a:latin typeface="+mn-lt"/>
                <a:ea typeface="ＭＳ Ｐゴシック" charset="-128"/>
              </a:defRPr>
            </a:lvl4pPr>
            <a:lvl5pPr marL="249555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  <a:ea typeface="ＭＳ Ｐゴシック" charset="-128"/>
              </a:defRPr>
            </a:lvl5pPr>
            <a:lvl6pPr marL="29527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6pPr>
            <a:lvl7pPr marL="34099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7pPr>
            <a:lvl8pPr marL="38671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8pPr>
            <a:lvl9pPr marL="43243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Full-authority electronic control of all injection parameters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Full injection pressure is available at any RPM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Bosch solenoid injectors and CP1 pump used</a:t>
            </a:r>
          </a:p>
        </p:txBody>
      </p:sp>
      <p:pic>
        <p:nvPicPr>
          <p:cNvPr id="5325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2971800"/>
            <a:ext cx="4294188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971800"/>
            <a:ext cx="3779838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Common Rail </a:t>
            </a:r>
            <a:br>
              <a:rPr lang="en-US" altLang="en-US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en-US" alt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Emissions and Noise</a:t>
            </a:r>
          </a:p>
        </p:txBody>
      </p:sp>
      <p:sp>
        <p:nvSpPr>
          <p:cNvPr id="54275" name="Content Placeholder 9"/>
          <p:cNvSpPr>
            <a:spLocks noGrp="1"/>
          </p:cNvSpPr>
          <p:nvPr>
            <p:ph sz="half" idx="2"/>
          </p:nvPr>
        </p:nvSpPr>
        <p:spPr>
          <a:xfrm>
            <a:off x="5257800" y="2060575"/>
            <a:ext cx="3886200" cy="3554413"/>
          </a:xfrm>
        </p:spPr>
        <p:txBody>
          <a:bodyPr/>
          <a:lstStyle/>
          <a:p>
            <a:r>
              <a:rPr lang="en-US" altLang="en-US" dirty="0"/>
              <a:t>Multiple injections allow precise control of combustion</a:t>
            </a:r>
          </a:p>
          <a:p>
            <a:r>
              <a:rPr lang="en-US" altLang="en-US" dirty="0"/>
              <a:t>Reduction of Diesel ‘clatter’</a:t>
            </a:r>
          </a:p>
          <a:p>
            <a:r>
              <a:rPr lang="en-US" altLang="en-US" dirty="0"/>
              <a:t>Improved control of NOx vs Soot tradeoff</a:t>
            </a:r>
          </a:p>
        </p:txBody>
      </p:sp>
      <p:sp>
        <p:nvSpPr>
          <p:cNvPr id="5427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8C8934D-A2CB-45B2-B020-9748332B534B}" type="datetime1">
              <a:rPr lang="en-US" alt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3/8/2017</a:t>
            </a:fld>
            <a:endParaRPr lang="en-US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481AF-9992-4CA7-AC1C-3B35B2B3C4A7}" type="slidenum">
              <a:rPr lang="en-US" altLang="en-US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427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060575"/>
            <a:ext cx="5245100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Common Rail</a:t>
            </a:r>
            <a:br>
              <a:rPr lang="en-US" altLang="en-US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en-US" alt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Controls</a:t>
            </a:r>
          </a:p>
        </p:txBody>
      </p:sp>
      <p:sp>
        <p:nvSpPr>
          <p:cNvPr id="57347" name="Date Placeholder 3"/>
          <p:cNvSpPr>
            <a:spLocks noGrp="1"/>
          </p:cNvSpPr>
          <p:nvPr>
            <p:ph type="dt" sz="quarter" idx="10"/>
          </p:nvPr>
        </p:nvSpPr>
        <p:spPr bwMode="auto">
          <a:xfrm>
            <a:off x="4572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65F7A4C6-71DA-4E7F-9A1B-B226B2CAB8AD}" type="datetime1">
              <a:rPr lang="en-US" alt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3/8/2017</a:t>
            </a:fld>
            <a:endParaRPr lang="en-US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48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-16764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7B9DF3-7DBD-4AA7-AC71-06ED1D33FC5B}" type="slidenum">
              <a:rPr lang="en-US" altLang="en-US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4152900" y="1524000"/>
            <a:ext cx="4533900" cy="2133600"/>
          </a:xfrm>
          <a:prstGeom prst="rect">
            <a:avLst/>
          </a:prstGeom>
        </p:spPr>
        <p:txBody>
          <a:bodyPr/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 sz="2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120015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0066"/>
                </a:solidFill>
                <a:latin typeface="+mn-lt"/>
                <a:ea typeface="ＭＳ Ｐゴシック" charset="-128"/>
              </a:defRPr>
            </a:lvl2pPr>
            <a:lvl3pPr marL="169545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66"/>
                </a:solidFill>
                <a:latin typeface="+mn-lt"/>
                <a:ea typeface="ＭＳ Ｐゴシック" charset="-128"/>
              </a:defRPr>
            </a:lvl3pPr>
            <a:lvl4pPr marL="2114550" indent="-3048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66"/>
                </a:solidFill>
                <a:latin typeface="+mn-lt"/>
                <a:ea typeface="ＭＳ Ｐゴシック" charset="-128"/>
              </a:defRPr>
            </a:lvl4pPr>
            <a:lvl5pPr marL="249555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  <a:ea typeface="ＭＳ Ｐゴシック" charset="-128"/>
              </a:defRPr>
            </a:lvl5pPr>
            <a:lvl6pPr marL="29527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6pPr>
            <a:lvl7pPr marL="34099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7pPr>
            <a:lvl8pPr marL="38671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8pPr>
            <a:lvl9pPr marL="43243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Student-developed common rail control system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Rapid-prototype ECU hardware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Custom DI injector driver board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Student-developed engine control algorithms in Simulink</a:t>
            </a:r>
          </a:p>
        </p:txBody>
      </p:sp>
      <p:pic>
        <p:nvPicPr>
          <p:cNvPr id="57352" name="Picture 8" descr="http://mcs.woodward.com/support/wiki/images/6/6c/ECM5634M-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8" b="11656"/>
          <a:stretch/>
        </p:blipFill>
        <p:spPr>
          <a:xfrm>
            <a:off x="4419600" y="3665806"/>
            <a:ext cx="3917950" cy="245172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Common Rail</a:t>
            </a:r>
            <a:br>
              <a:rPr lang="en-US" altLang="en-US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en-US" alt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Control Algorithms</a:t>
            </a:r>
          </a:p>
        </p:txBody>
      </p:sp>
      <p:sp>
        <p:nvSpPr>
          <p:cNvPr id="57347" name="Date Placeholder 3"/>
          <p:cNvSpPr>
            <a:spLocks noGrp="1"/>
          </p:cNvSpPr>
          <p:nvPr>
            <p:ph type="dt" sz="quarter" idx="10"/>
          </p:nvPr>
        </p:nvSpPr>
        <p:spPr bwMode="auto">
          <a:xfrm>
            <a:off x="4572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65F7A4C6-71DA-4E7F-9A1B-B226B2CAB8AD}" type="datetime1">
              <a:rPr lang="en-US" alt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3/8/2017</a:t>
            </a:fld>
            <a:endParaRPr lang="en-US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48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-16764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7B9DF3-7DBD-4AA7-AC71-06ED1D33FC5B}" type="slidenum">
              <a:rPr lang="en-US" altLang="en-US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692367" y="1800961"/>
            <a:ext cx="1524000" cy="42323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Combustion Manager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sz="1500" dirty="0">
                <a:solidFill>
                  <a:schemeClr val="tx1"/>
                </a:solidFill>
              </a:rPr>
              <a:t>Pilot/Main Injections</a:t>
            </a:r>
          </a:p>
          <a:p>
            <a:pPr algn="ctr"/>
            <a:endParaRPr lang="en-US" sz="1500" dirty="0">
              <a:solidFill>
                <a:schemeClr val="tx1"/>
              </a:solidFill>
            </a:endParaRPr>
          </a:p>
          <a:p>
            <a:pPr algn="ctr"/>
            <a:r>
              <a:rPr lang="en-US" sz="1500" dirty="0">
                <a:solidFill>
                  <a:schemeClr val="tx1"/>
                </a:solidFill>
              </a:rPr>
              <a:t>Rail Pressure Target</a:t>
            </a:r>
          </a:p>
          <a:p>
            <a:pPr algn="ctr"/>
            <a:endParaRPr lang="en-US" sz="1500" dirty="0">
              <a:solidFill>
                <a:schemeClr val="tx1"/>
              </a:solidFill>
            </a:endParaRPr>
          </a:p>
          <a:p>
            <a:pPr algn="ctr"/>
            <a:r>
              <a:rPr lang="en-US" sz="1500" dirty="0">
                <a:solidFill>
                  <a:schemeClr val="tx1"/>
                </a:solidFill>
              </a:rPr>
              <a:t>Boost Pressure Target</a:t>
            </a:r>
          </a:p>
          <a:p>
            <a:pPr algn="ctr"/>
            <a:endParaRPr lang="en-US" sz="1500" dirty="0">
              <a:solidFill>
                <a:schemeClr val="tx1"/>
              </a:solidFill>
            </a:endParaRPr>
          </a:p>
          <a:p>
            <a:pPr algn="ctr"/>
            <a:r>
              <a:rPr lang="en-US" sz="1500" dirty="0">
                <a:solidFill>
                  <a:schemeClr val="tx1"/>
                </a:solidFill>
              </a:rPr>
              <a:t>Soot Limit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63683" y="2362254"/>
            <a:ext cx="1294228" cy="20573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Engine Torque Control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58683" y="2362254"/>
            <a:ext cx="1219200" cy="45323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Driver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58683" y="2896959"/>
            <a:ext cx="1219200" cy="45323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Idle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58683" y="3431664"/>
            <a:ext cx="1219200" cy="45323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OverRev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58683" y="3966369"/>
            <a:ext cx="1219200" cy="45323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Protection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554083" y="2556044"/>
            <a:ext cx="533400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554083" y="3089444"/>
            <a:ext cx="533400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554083" y="3622844"/>
            <a:ext cx="533400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554083" y="4156244"/>
            <a:ext cx="533400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2163683" y="4969253"/>
            <a:ext cx="1294228" cy="10640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Air Model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611483" y="5408849"/>
            <a:ext cx="866925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1879129"/>
            <a:ext cx="1736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Torque Requests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611483" y="3073402"/>
            <a:ext cx="866925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72795" y="2409883"/>
            <a:ext cx="944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Torque</a:t>
            </a:r>
          </a:p>
          <a:p>
            <a:pPr algn="ctr"/>
            <a:r>
              <a:rPr lang="en-US" dirty="0"/>
              <a:t>Request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20176" y="3431664"/>
            <a:ext cx="649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Soot</a:t>
            </a:r>
          </a:p>
          <a:p>
            <a:pPr algn="ctr"/>
            <a:r>
              <a:rPr lang="en-US" dirty="0"/>
              <a:t>Limit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3611484" y="4156244"/>
            <a:ext cx="866924" cy="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315200" y="1800961"/>
            <a:ext cx="1294228" cy="114425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Injector Control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291137" y="3213352"/>
            <a:ext cx="1294228" cy="140760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Common Rail Pressure Control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291137" y="4889100"/>
            <a:ext cx="1294228" cy="114425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Boost Pressure Control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6324600" y="2409883"/>
            <a:ext cx="866925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6324600" y="3917155"/>
            <a:ext cx="866925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6324600" y="5461225"/>
            <a:ext cx="866925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40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Diesel </a:t>
            </a:r>
            <a:r>
              <a:rPr lang="en-US" altLang="en-US" dirty="0" err="1">
                <a:solidFill>
                  <a:srgbClr val="0070C0"/>
                </a:solidFill>
                <a:latin typeface="Arial Black" panose="020B0A04020102020204" pitchFamily="34" charset="0"/>
              </a:rPr>
              <a:t>Aftertreatment</a:t>
            </a:r>
            <a:endParaRPr lang="en-US" altLang="en-US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56323" name="Date Placeholder 3"/>
          <p:cNvSpPr>
            <a:spLocks noGrp="1"/>
          </p:cNvSpPr>
          <p:nvPr>
            <p:ph type="dt" sz="quarter" idx="10"/>
          </p:nvPr>
        </p:nvSpPr>
        <p:spPr bwMode="auto">
          <a:xfrm>
            <a:off x="4572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1A9A7D54-0E5F-47C5-9DAE-9EC4A2C0448B}" type="datetime1">
              <a:rPr lang="en-US" altLang="en-US" sz="1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3/8/2017</a:t>
            </a:fld>
            <a:endParaRPr lang="en-US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24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-16764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592A19-00C0-446F-B6C9-2D2887A02241}" type="slidenum">
              <a:rPr lang="en-US" altLang="en-US" sz="1200">
                <a:solidFill>
                  <a:schemeClr val="bg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571500" y="1536700"/>
            <a:ext cx="8001000" cy="2806700"/>
          </a:xfrm>
          <a:prstGeom prst="rect">
            <a:avLst/>
          </a:prstGeom>
        </p:spPr>
        <p:txBody>
          <a:bodyPr/>
          <a:lstStyle>
            <a:lvl1pPr marL="514350" indent="-51435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 sz="28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120015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0066"/>
                </a:solidFill>
                <a:latin typeface="+mn-lt"/>
                <a:ea typeface="ＭＳ Ｐゴシック" charset="-128"/>
              </a:defRPr>
            </a:lvl2pPr>
            <a:lvl3pPr marL="169545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66"/>
                </a:solidFill>
                <a:latin typeface="+mn-lt"/>
                <a:ea typeface="ＭＳ Ｐゴシック" charset="-128"/>
              </a:defRPr>
            </a:lvl3pPr>
            <a:lvl4pPr marL="2114550" indent="-3048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66"/>
                </a:solidFill>
                <a:latin typeface="+mn-lt"/>
                <a:ea typeface="ＭＳ Ｐゴシック" charset="-128"/>
              </a:defRPr>
            </a:lvl4pPr>
            <a:lvl5pPr marL="249555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  <a:ea typeface="ＭＳ Ｐゴシック" charset="-128"/>
              </a:defRPr>
            </a:lvl5pPr>
            <a:lvl6pPr marL="29527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6pPr>
            <a:lvl7pPr marL="34099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7pPr>
            <a:lvl8pPr marL="38671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8pPr>
            <a:lvl9pPr marL="4324350" indent="-2667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66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Diesel Oxidation Catalyst (DOC)</a:t>
            </a:r>
          </a:p>
          <a:p>
            <a:pPr marL="1028700" lvl="1" indent="-3429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tx1"/>
                </a:solidFill>
              </a:rPr>
              <a:t>Oxidizes hydrocarbons (HC) and carbon monoxide (CO) with excess oxygen and NOx </a:t>
            </a:r>
            <a:endParaRPr lang="en-US" kern="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Diesel Particulate Filter (DPF)</a:t>
            </a:r>
          </a:p>
          <a:p>
            <a:pPr marL="1028700" lvl="1" indent="-3429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tx1"/>
                </a:solidFill>
              </a:rPr>
              <a:t>Traps PM/Soot particles to reduce soot emissions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</a:rPr>
              <a:t>Catalytic Muffler</a:t>
            </a:r>
          </a:p>
          <a:p>
            <a:pPr marL="1028700" lvl="1" indent="-34290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schemeClr val="tx1"/>
                </a:solidFill>
              </a:rPr>
              <a:t>Muffler volume and DOC+DPF integrated for low noise and emissions</a:t>
            </a:r>
          </a:p>
        </p:txBody>
      </p:sp>
      <p:pic>
        <p:nvPicPr>
          <p:cNvPr id="5632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012783"/>
            <a:ext cx="50006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4949" y="4008840"/>
            <a:ext cx="2959100" cy="22193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4413</TotalTime>
  <Words>560</Words>
  <Application>Microsoft Office PowerPoint</Application>
  <PresentationFormat>On-screen Show (4:3)</PresentationFormat>
  <Paragraphs>163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 Unicode MS</vt:lpstr>
      <vt:lpstr>ＭＳ Ｐゴシック</vt:lpstr>
      <vt:lpstr>Arial</vt:lpstr>
      <vt:lpstr>Arial Black</vt:lpstr>
      <vt:lpstr>Calibri</vt:lpstr>
      <vt:lpstr>Times New Roman</vt:lpstr>
      <vt:lpstr>Office Theme</vt:lpstr>
      <vt:lpstr>Kettering University Clean Snowmobile</vt:lpstr>
      <vt:lpstr>2017 Design Approach</vt:lpstr>
      <vt:lpstr>Mercedes-Benz OM660</vt:lpstr>
      <vt:lpstr>Compressor Matching</vt:lpstr>
      <vt:lpstr>Common Rail  Direct Injection</vt:lpstr>
      <vt:lpstr>Common Rail  Emissions and Noise</vt:lpstr>
      <vt:lpstr>Common Rail Controls</vt:lpstr>
      <vt:lpstr>Common Rail Control Algorithms</vt:lpstr>
      <vt:lpstr>Diesel Aftertreatment</vt:lpstr>
      <vt:lpstr>Common Rail Calibration Process</vt:lpstr>
      <vt:lpstr>Common Rail Calibration Results</vt:lpstr>
      <vt:lpstr>Common Rail Calibration Results</vt:lpstr>
      <vt:lpstr>Vehicle Integration Engine Packaging</vt:lpstr>
      <vt:lpstr>Vehicle Integration Engine Cooling</vt:lpstr>
      <vt:lpstr>Vehicle Integration Clutching</vt:lpstr>
      <vt:lpstr>PowerPoint Presentation</vt:lpstr>
    </vt:vector>
  </TitlesOfParts>
  <Company>Kettering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Palardy</dc:creator>
  <cp:lastModifiedBy>FormulaSAE</cp:lastModifiedBy>
  <cp:revision>63</cp:revision>
  <cp:lastPrinted>2012-07-25T19:57:26Z</cp:lastPrinted>
  <dcterms:created xsi:type="dcterms:W3CDTF">2012-07-25T19:03:00Z</dcterms:created>
  <dcterms:modified xsi:type="dcterms:W3CDTF">2017-03-09T15:46:40Z</dcterms:modified>
</cp:coreProperties>
</file>