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6" r:id="rId11"/>
    <p:sldId id="268" r:id="rId12"/>
    <p:sldId id="277" r:id="rId13"/>
    <p:sldId id="267" r:id="rId14"/>
    <p:sldId id="269" r:id="rId15"/>
    <p:sldId id="270" r:id="rId16"/>
    <p:sldId id="280" r:id="rId17"/>
    <p:sldId id="276" r:id="rId18"/>
    <p:sldId id="272" r:id="rId19"/>
    <p:sldId id="279" r:id="rId20"/>
    <p:sldId id="281" r:id="rId21"/>
    <p:sldId id="282" r:id="rId22"/>
    <p:sldId id="283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887" y="2481983"/>
            <a:ext cx="9525411" cy="2971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SAE CLEAN SNOWMOBILE CHALLENGE (CSC) </a:t>
            </a:r>
            <a:r>
              <a:rPr lang="en-US" dirty="0" smtClean="0"/>
              <a:t>2016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Team IUPUI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1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2457450"/>
            <a:ext cx="2462213" cy="167002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813" y="2538635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AS A DEALER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244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06" y="774524"/>
            <a:ext cx="8915400" cy="45529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Minimal service required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Durable </a:t>
            </a:r>
            <a:r>
              <a:rPr lang="en-US" sz="2400" dirty="0"/>
              <a:t>design based on </a:t>
            </a:r>
            <a:r>
              <a:rPr lang="en-US" sz="2400" dirty="0" smtClean="0"/>
              <a:t>Continental </a:t>
            </a:r>
            <a:r>
              <a:rPr lang="en-US" sz="2400" dirty="0" err="1" smtClean="0"/>
              <a:t>SilentSync</a:t>
            </a:r>
            <a:r>
              <a:rPr lang="en-US" sz="2400" dirty="0" smtClean="0"/>
              <a:t> belt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Low </a:t>
            </a:r>
            <a:r>
              <a:rPr lang="en-US" sz="2400" dirty="0"/>
              <a:t>MSRP: </a:t>
            </a:r>
            <a:r>
              <a:rPr lang="en-US" sz="2400" dirty="0" smtClean="0"/>
              <a:t> $</a:t>
            </a:r>
            <a:r>
              <a:rPr lang="en-US" sz="2400" dirty="0" smtClean="0"/>
              <a:t>12,999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Easy </a:t>
            </a:r>
            <a:r>
              <a:rPr lang="en-US" sz="2400" dirty="0"/>
              <a:t>to </a:t>
            </a:r>
            <a:r>
              <a:rPr lang="en-US" sz="2400" dirty="0" smtClean="0"/>
              <a:t>drive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 </a:t>
            </a:r>
            <a:r>
              <a:rPr lang="en-US" sz="2400" dirty="0"/>
              <a:t>special </a:t>
            </a:r>
            <a:r>
              <a:rPr lang="en-US" sz="2400" dirty="0" smtClean="0"/>
              <a:t>switches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36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 for Major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408702"/>
              </p:ext>
            </p:extLst>
          </p:nvPr>
        </p:nvGraphicFramePr>
        <p:xfrm>
          <a:off x="609600" y="1600200"/>
          <a:ext cx="10160001" cy="4173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7"/>
                <a:gridCol w="3386667"/>
                <a:gridCol w="3386667"/>
              </a:tblGrid>
              <a:tr h="596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4205" marR="104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Unit</a:t>
                      </a:r>
                      <a:endParaRPr lang="en-US" dirty="0"/>
                    </a:p>
                  </a:txBody>
                  <a:tcPr marL="104205" marR="1042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 Units</a:t>
                      </a:r>
                      <a:endParaRPr lang="en-US" dirty="0"/>
                    </a:p>
                  </a:txBody>
                  <a:tcPr marL="104205" marR="104205"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Glider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frame</a:t>
                      </a:r>
                      <a:endParaRPr lang="en-US" dirty="0"/>
                    </a:p>
                  </a:txBody>
                  <a:tcPr marL="104205" marR="104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$4,000</a:t>
                      </a:r>
                      <a:endParaRPr lang="en-US" dirty="0"/>
                    </a:p>
                  </a:txBody>
                  <a:tcPr marL="104205" marR="1042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$4,000*</a:t>
                      </a:r>
                      <a:endParaRPr lang="en-US" dirty="0"/>
                    </a:p>
                  </a:txBody>
                  <a:tcPr marL="104205" marR="104205"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</a:t>
                      </a:r>
                      <a:r>
                        <a:rPr lang="en-US" baseline="0" dirty="0" smtClean="0"/>
                        <a:t> motor</a:t>
                      </a:r>
                      <a:endParaRPr lang="en-US" dirty="0"/>
                    </a:p>
                  </a:txBody>
                  <a:tcPr marL="104205" marR="104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$2000</a:t>
                      </a:r>
                      <a:endParaRPr lang="en-US" dirty="0"/>
                    </a:p>
                  </a:txBody>
                  <a:tcPr marL="104205" marR="1042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$550</a:t>
                      </a:r>
                      <a:endParaRPr lang="en-US" dirty="0"/>
                    </a:p>
                  </a:txBody>
                  <a:tcPr marL="104205" marR="104205"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Motor controller </a:t>
                      </a:r>
                      <a:endParaRPr lang="en-US" dirty="0"/>
                    </a:p>
                  </a:txBody>
                  <a:tcPr marL="104205" marR="104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 marL="104205" marR="1042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 marL="104205" marR="104205"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 marL="104205" marR="104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$3,000</a:t>
                      </a:r>
                      <a:endParaRPr lang="en-US" dirty="0"/>
                    </a:p>
                  </a:txBody>
                  <a:tcPr marL="104205" marR="1042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$3,000</a:t>
                      </a:r>
                      <a:endParaRPr lang="en-US" dirty="0"/>
                    </a:p>
                  </a:txBody>
                  <a:tcPr marL="104205" marR="104205"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 marL="104205" marR="104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3499</a:t>
                      </a:r>
                      <a:endParaRPr lang="en-US" dirty="0"/>
                    </a:p>
                  </a:txBody>
                  <a:tcPr marL="104205" marR="1042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3,499</a:t>
                      </a:r>
                      <a:endParaRPr lang="en-US" dirty="0"/>
                    </a:p>
                  </a:txBody>
                  <a:tcPr marL="104205" marR="104205"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104205" marR="104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12,999</a:t>
                      </a:r>
                      <a:endParaRPr lang="en-US" dirty="0"/>
                    </a:p>
                  </a:txBody>
                  <a:tcPr marL="104205" marR="1042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$11,549</a:t>
                      </a:r>
                      <a:endParaRPr lang="en-US" dirty="0"/>
                    </a:p>
                  </a:txBody>
                  <a:tcPr marL="104205" marR="104205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0035" y="5957898"/>
            <a:ext cx="846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No reduction unless partnership develops between current snowmobile manufactures.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938" y="3110135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AS THE ENVIRONMENT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695325"/>
            <a:ext cx="3524250" cy="3486150"/>
          </a:xfrm>
          <a:prstGeom prst="rect">
            <a:avLst/>
          </a:prstGeom>
          <a:effectLst>
            <a:softEdge rad="685800"/>
          </a:effectLst>
        </p:spPr>
      </p:pic>
    </p:spTree>
    <p:extLst>
      <p:ext uri="{BB962C8B-B14F-4D97-AF65-F5344CB8AC3E}">
        <p14:creationId xmlns:p14="http://schemas.microsoft.com/office/powerpoint/2010/main" val="90902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47" y="509650"/>
            <a:ext cx="8915400" cy="57626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Lightweight allows </a:t>
            </a:r>
            <a:r>
              <a:rPr lang="en-US" sz="2400" dirty="0"/>
              <a:t>for a more efficient </a:t>
            </a:r>
            <a:r>
              <a:rPr lang="en-US" sz="2400" dirty="0" smtClean="0"/>
              <a:t>design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The electricity power used to recharge the batteries is more efficient than gasoline, even when using dirty coal.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Using the lightest </a:t>
            </a:r>
            <a:r>
              <a:rPr lang="en-US" sz="2400" dirty="0" err="1"/>
              <a:t>Syncho</a:t>
            </a:r>
            <a:r>
              <a:rPr lang="en-US" sz="2400" dirty="0"/>
              <a:t> Belt available, we made the machine quiet. 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Continental belt and pulleys produces </a:t>
            </a:r>
            <a:r>
              <a:rPr lang="en-US" sz="2400" dirty="0" smtClean="0">
                <a:solidFill>
                  <a:schemeClr val="tx1"/>
                </a:solidFill>
              </a:rPr>
              <a:t>65 decibels </a:t>
            </a:r>
            <a:endParaRPr lang="en-US" sz="2400" dirty="0" smtClean="0"/>
          </a:p>
        </p:txBody>
      </p:sp>
      <p:pic>
        <p:nvPicPr>
          <p:cNvPr id="2" name="Picture 1" descr="Screen Shot 2016-03-10 at 2.04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102814"/>
            <a:ext cx="42164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9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519585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TEST RESULTS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419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range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31" y="1575366"/>
            <a:ext cx="7996915" cy="2911499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Battery size</a:t>
            </a:r>
          </a:p>
          <a:p>
            <a:pPr lvl="1"/>
            <a:r>
              <a:rPr lang="en-US" dirty="0" smtClean="0"/>
              <a:t>3.2volts x 19.5amp hour x 72 cells = 4492.8 watt hour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4492.8 </a:t>
            </a:r>
            <a:r>
              <a:rPr lang="en-US" dirty="0" err="1" smtClean="0"/>
              <a:t>whr</a:t>
            </a:r>
            <a:r>
              <a:rPr lang="en-US" dirty="0" smtClean="0"/>
              <a:t>/ 250 </a:t>
            </a:r>
            <a:r>
              <a:rPr lang="en-US" dirty="0" err="1" smtClean="0"/>
              <a:t>whr</a:t>
            </a:r>
            <a:r>
              <a:rPr lang="en-US" dirty="0" smtClean="0"/>
              <a:t>/mi = </a:t>
            </a:r>
            <a:r>
              <a:rPr lang="en-US" dirty="0" smtClean="0">
                <a:solidFill>
                  <a:srgbClr val="008000"/>
                </a:solidFill>
              </a:rPr>
              <a:t>17.97 miles  {Best conditions}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4492.8 </a:t>
            </a:r>
            <a:r>
              <a:rPr lang="en-US" dirty="0" err="1"/>
              <a:t>whr</a:t>
            </a:r>
            <a:r>
              <a:rPr lang="en-US" dirty="0"/>
              <a:t>/ </a:t>
            </a:r>
            <a:r>
              <a:rPr lang="en-US" dirty="0" smtClean="0"/>
              <a:t>425 </a:t>
            </a:r>
            <a:r>
              <a:rPr lang="en-US" dirty="0" err="1"/>
              <a:t>whr</a:t>
            </a:r>
            <a:r>
              <a:rPr lang="en-US" dirty="0"/>
              <a:t>/mi = </a:t>
            </a:r>
            <a:r>
              <a:rPr lang="en-US" dirty="0" smtClean="0">
                <a:solidFill>
                  <a:srgbClr val="FF0000"/>
                </a:solidFill>
              </a:rPr>
              <a:t>10.57 </a:t>
            </a:r>
            <a:r>
              <a:rPr lang="en-US" dirty="0">
                <a:solidFill>
                  <a:srgbClr val="FF0000"/>
                </a:solidFill>
              </a:rPr>
              <a:t>miles  </a:t>
            </a:r>
            <a:r>
              <a:rPr lang="en-US" dirty="0" smtClean="0">
                <a:solidFill>
                  <a:srgbClr val="FF0000"/>
                </a:solidFill>
              </a:rPr>
              <a:t>{Worst </a:t>
            </a:r>
            <a:r>
              <a:rPr lang="en-US" dirty="0">
                <a:solidFill>
                  <a:srgbClr val="FF0000"/>
                </a:solidFill>
              </a:rPr>
              <a:t>conditions}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451" y="2110128"/>
            <a:ext cx="5073549" cy="40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7" y="357094"/>
            <a:ext cx="8911687" cy="128089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281" y="1930685"/>
            <a:ext cx="8915400" cy="3777622"/>
          </a:xfrm>
        </p:spPr>
        <p:txBody>
          <a:bodyPr/>
          <a:lstStyle/>
          <a:p>
            <a:r>
              <a:rPr lang="en-US" sz="2400" dirty="0" smtClean="0"/>
              <a:t>Reduce weight and increase efficiency</a:t>
            </a:r>
          </a:p>
          <a:p>
            <a:pPr lvl="1"/>
            <a:r>
              <a:rPr lang="en-US" sz="2400" dirty="0" smtClean="0"/>
              <a:t>More</a:t>
            </a:r>
            <a:r>
              <a:rPr lang="en-US" sz="2400" dirty="0" smtClean="0"/>
              <a:t> </a:t>
            </a:r>
            <a:r>
              <a:rPr lang="en-US" sz="2400" dirty="0" smtClean="0"/>
              <a:t>carbon </a:t>
            </a:r>
            <a:r>
              <a:rPr lang="en-US" sz="2400" dirty="0" smtClean="0"/>
              <a:t>fiber</a:t>
            </a:r>
          </a:p>
          <a:p>
            <a:pPr lvl="1"/>
            <a:r>
              <a:rPr lang="en-US" sz="2400" dirty="0" smtClean="0"/>
              <a:t>Reduce size </a:t>
            </a:r>
            <a:endParaRPr lang="en-US" sz="2400" dirty="0" smtClean="0"/>
          </a:p>
          <a:p>
            <a:r>
              <a:rPr lang="en-US" sz="2400" dirty="0"/>
              <a:t>Increasing range and performance</a:t>
            </a:r>
          </a:p>
          <a:p>
            <a:pPr lvl="1"/>
            <a:r>
              <a:rPr lang="en-US" sz="2400" dirty="0"/>
              <a:t>To use a higher performance lithium ion battery </a:t>
            </a:r>
          </a:p>
          <a:p>
            <a:r>
              <a:rPr lang="en-US" sz="2400" dirty="0" smtClean="0"/>
              <a:t>Produce Reliable Phase 2 model for CSC 2017</a:t>
            </a:r>
            <a:endParaRPr lang="en-US" sz="2400" dirty="0"/>
          </a:p>
          <a:p>
            <a:pPr lvl="1"/>
            <a:r>
              <a:rPr lang="en-US" sz="2400" dirty="0" smtClean="0"/>
              <a:t>Pass Tech inspection</a:t>
            </a:r>
          </a:p>
          <a:p>
            <a:pPr lvl="1"/>
            <a:r>
              <a:rPr lang="en-US" sz="2400" dirty="0" smtClean="0"/>
              <a:t>Use of more modular components</a:t>
            </a:r>
            <a:endParaRPr lang="en-US" sz="2400" dirty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5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70056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611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849725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9590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247" y="2675786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689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9 48 volt 350 amp imperial peak graph 10-10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3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8" y="136580"/>
            <a:ext cx="11413306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Battery Management System with Fuse Boards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6-03-10 at 1.4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8" y="1955508"/>
            <a:ext cx="2731999" cy="2299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196" y="15048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BMS Master</a:t>
            </a:r>
            <a:endParaRPr lang="en-US" dirty="0"/>
          </a:p>
        </p:txBody>
      </p:sp>
      <p:pic>
        <p:nvPicPr>
          <p:cNvPr id="8" name="Picture 7" descr="Screen Shot 2016-03-10 at 1.46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1" y="1960414"/>
            <a:ext cx="4417208" cy="1839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3167" y="1532974"/>
            <a:ext cx="115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BMS Slave</a:t>
            </a:r>
            <a:endParaRPr lang="en-US" dirty="0"/>
          </a:p>
        </p:txBody>
      </p:sp>
      <p:pic>
        <p:nvPicPr>
          <p:cNvPr id="10" name="Picture 9" descr="Screen Shot 2016-03-10 at 1.47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90" y="1984071"/>
            <a:ext cx="1582866" cy="3222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94297" y="1547317"/>
            <a:ext cx="13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Fuse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16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BMS Schematics (Linear  LTC 6804)</a:t>
            </a:r>
            <a:endParaRPr lang="en-US" dirty="0"/>
          </a:p>
        </p:txBody>
      </p:sp>
      <p:pic>
        <p:nvPicPr>
          <p:cNvPr id="5" name="Picture 4" descr="Screen Shot 2016-03-10 at 1.5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4" y="1592175"/>
            <a:ext cx="5168591" cy="39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2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Calculations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99" y="1819275"/>
            <a:ext cx="11970801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84" y="954612"/>
            <a:ext cx="8911687" cy="1280890"/>
          </a:xfrm>
        </p:spPr>
        <p:txBody>
          <a:bodyPr/>
          <a:lstStyle/>
          <a:p>
            <a:r>
              <a:rPr lang="en-US" dirty="0" smtClean="0"/>
              <a:t>Our University,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31" y="2239208"/>
            <a:ext cx="8915400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Located in capital of Indiana, Indianapolis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2 top universities, 1 dynamic campus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Accredited by both Indiana University and Purdue University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university in the United States to offer a bachelor's degree in </a:t>
            </a:r>
            <a:r>
              <a:rPr lang="en-US" dirty="0" smtClean="0"/>
              <a:t>Motorsports </a:t>
            </a:r>
            <a:r>
              <a:rPr lang="en-US" dirty="0"/>
              <a:t>E</a:t>
            </a:r>
            <a:r>
              <a:rPr lang="en-US" dirty="0" smtClean="0"/>
              <a:t>ngineering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One of the pioneer universities to offer a </a:t>
            </a:r>
            <a:r>
              <a:rPr lang="en-US" dirty="0"/>
              <a:t>bachelor's degree in E</a:t>
            </a:r>
            <a:r>
              <a:rPr lang="en-US" dirty="0" smtClean="0"/>
              <a:t>nergy Engineering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780" y="776835"/>
            <a:ext cx="3516551" cy="12883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613" y="2098501"/>
            <a:ext cx="2264523" cy="1874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102" y="4509832"/>
            <a:ext cx="2264523" cy="2093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8245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103" y="2590934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SNOWMOBILE DESIGN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361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1280890"/>
          </a:xfrm>
        </p:spPr>
        <p:txBody>
          <a:bodyPr/>
          <a:lstStyle/>
          <a:p>
            <a:r>
              <a:rPr lang="en-US" dirty="0" smtClean="0"/>
              <a:t>Why Electric Snowmobile?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7825"/>
            <a:ext cx="8915400" cy="377762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Lighter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Quieter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More affordable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Will not contaminate core sampling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Does not pollute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253" y="624110"/>
            <a:ext cx="9320154" cy="1280890"/>
          </a:xfrm>
        </p:spPr>
        <p:txBody>
          <a:bodyPr/>
          <a:lstStyle/>
          <a:p>
            <a:r>
              <a:rPr lang="en-US" dirty="0" smtClean="0"/>
              <a:t>Chassis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tx1"/>
                </a:solidFill>
              </a:rPr>
              <a:t>Polaris 550 Indy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178" y="1807953"/>
            <a:ext cx="8915400" cy="37776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Lightweight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Entire snowmobile only weighs </a:t>
            </a:r>
            <a:r>
              <a:rPr lang="en-US" sz="2400" dirty="0" smtClean="0"/>
              <a:t>450 </a:t>
            </a:r>
            <a:r>
              <a:rPr lang="en-US" sz="2400" dirty="0" err="1" smtClean="0"/>
              <a:t>lb</a:t>
            </a:r>
            <a:endParaRPr lang="en-US" dirty="0"/>
          </a:p>
        </p:txBody>
      </p:sp>
      <p:pic>
        <p:nvPicPr>
          <p:cNvPr id="5" name="Picture 4" descr="Screen Shot 2016-03-10 at 12.00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72" y="3324358"/>
            <a:ext cx="4978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7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28750"/>
            <a:ext cx="8915400" cy="2219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Aluminum construction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2925" y="364807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2925" y="4425291"/>
            <a:ext cx="8915400" cy="221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15 inches in width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121 </a:t>
            </a:r>
            <a:r>
              <a:rPr lang="en-US" sz="2400" dirty="0" smtClean="0"/>
              <a:t>inches in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00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2024510"/>
            <a:ext cx="2019300" cy="28806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519585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AS AN OPERATOR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428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166" y="780624"/>
            <a:ext cx="8915400" cy="489585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Converted to Electric Snowmobile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Practical choice for clean environments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15 </a:t>
            </a:r>
            <a:r>
              <a:rPr lang="en-US" sz="2400" dirty="0" smtClean="0"/>
              <a:t>miles range </a:t>
            </a:r>
            <a:r>
              <a:rPr lang="en-US" sz="2400" dirty="0" smtClean="0"/>
              <a:t>in ideal conditions.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Battery recharges </a:t>
            </a:r>
            <a:r>
              <a:rPr lang="en-US" sz="2400" dirty="0" smtClean="0"/>
              <a:t>in 2 </a:t>
            </a:r>
            <a:r>
              <a:rPr lang="en-US" sz="2400" dirty="0" smtClean="0"/>
              <a:t>hours with 220 V or 4 hours with 110 V</a:t>
            </a:r>
            <a:endParaRPr lang="en-US" sz="2400" dirty="0"/>
          </a:p>
          <a:p>
            <a:pPr marL="114300" indent="0">
              <a:lnSpc>
                <a:spcPct val="2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86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379</Words>
  <Application>Microsoft Macintosh PowerPoint</Application>
  <PresentationFormat>Custom</PresentationFormat>
  <Paragraphs>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SAE CLEAN SNOWMOBILE CHALLENGE (CSC) 2016   Team IUPUI</vt:lpstr>
      <vt:lpstr>INTRODUCTION</vt:lpstr>
      <vt:lpstr>Our University, </vt:lpstr>
      <vt:lpstr>SNOWMOBILE DESIGN</vt:lpstr>
      <vt:lpstr>Why Electric Snowmobile?</vt:lpstr>
      <vt:lpstr>Chassis – Polaris 550 Indy</vt:lpstr>
      <vt:lpstr>Frame</vt:lpstr>
      <vt:lpstr>AS AN OPERATOR</vt:lpstr>
      <vt:lpstr>PowerPoint Presentation</vt:lpstr>
      <vt:lpstr>AS A DEALER</vt:lpstr>
      <vt:lpstr>PowerPoint Presentation</vt:lpstr>
      <vt:lpstr>Cost Breakdown for Major Components</vt:lpstr>
      <vt:lpstr>AS THE ENVIRONMENT</vt:lpstr>
      <vt:lpstr>PowerPoint Presentation</vt:lpstr>
      <vt:lpstr>TEST RESULTS</vt:lpstr>
      <vt:lpstr>Theoretical range calculation</vt:lpstr>
      <vt:lpstr>Future Work</vt:lpstr>
      <vt:lpstr>QUESTIONS?</vt:lpstr>
      <vt:lpstr>Thank you.</vt:lpstr>
      <vt:lpstr>PowerPoint Presentation</vt:lpstr>
      <vt:lpstr>Battery Management System with Fuse Boards</vt:lpstr>
      <vt:lpstr>BMS Schematics (Linear  LTC 6804)</vt:lpstr>
      <vt:lpstr>Range Calculations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SAE CLEAN SNOWMOBILE CHALLENGE (CSC) 2015   Team iupui</dc:title>
  <dc:creator>zhen wei yong</dc:creator>
  <cp:lastModifiedBy>Abdullah  Al Alhareth</cp:lastModifiedBy>
  <cp:revision>30</cp:revision>
  <dcterms:created xsi:type="dcterms:W3CDTF">2015-03-05T16:27:31Z</dcterms:created>
  <dcterms:modified xsi:type="dcterms:W3CDTF">2016-03-10T19:12:23Z</dcterms:modified>
</cp:coreProperties>
</file>