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6" r:id="rId11"/>
    <p:sldId id="268" r:id="rId12"/>
    <p:sldId id="277" r:id="rId13"/>
    <p:sldId id="267" r:id="rId14"/>
    <p:sldId id="269" r:id="rId15"/>
    <p:sldId id="270" r:id="rId16"/>
    <p:sldId id="271" r:id="rId17"/>
    <p:sldId id="278" r:id="rId18"/>
    <p:sldId id="276" r:id="rId19"/>
    <p:sldId id="272" r:id="rId20"/>
    <p:sldId id="279" r:id="rId21"/>
    <p:sldId id="274" r:id="rId22"/>
    <p:sldId id="275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7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7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382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01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727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18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96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5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1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7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1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7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7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8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7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7571" y="496017"/>
            <a:ext cx="8001000" cy="2971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SAE CLEAN SNOWMOBILE CHALLENGE (CSC) 2015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Team IUPUI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7571" y="3645459"/>
            <a:ext cx="6699999" cy="264319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Members:</a:t>
            </a: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Bhavesh</a:t>
            </a:r>
            <a:r>
              <a:rPr lang="en-US" dirty="0" smtClean="0">
                <a:solidFill>
                  <a:schemeClr val="tx1"/>
                </a:solidFill>
              </a:rPr>
              <a:t> Gandhi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Chen </a:t>
            </a:r>
            <a:r>
              <a:rPr lang="en-US" dirty="0" err="1" smtClean="0">
                <a:solidFill>
                  <a:schemeClr val="tx1"/>
                </a:solidFill>
              </a:rPr>
              <a:t>Guiming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Fatin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Baharruddin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Michael </a:t>
            </a:r>
            <a:r>
              <a:rPr lang="en-US" dirty="0" err="1" smtClean="0">
                <a:solidFill>
                  <a:schemeClr val="tx1"/>
                </a:solidFill>
              </a:rPr>
              <a:t>Golub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Zhen Wei Yong</a:t>
            </a:r>
          </a:p>
        </p:txBody>
      </p:sp>
    </p:spTree>
    <p:extLst>
      <p:ext uri="{BB962C8B-B14F-4D97-AF65-F5344CB8AC3E}">
        <p14:creationId xmlns:p14="http://schemas.microsoft.com/office/powerpoint/2010/main" val="23903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2457450"/>
            <a:ext cx="2462213" cy="167002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0813" y="2538635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AS A DEALER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724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187" y="1133474"/>
            <a:ext cx="8915400" cy="45529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Minimal service required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Durable </a:t>
            </a:r>
            <a:r>
              <a:rPr lang="en-US" sz="2400" dirty="0"/>
              <a:t>design based on Eagle NRG </a:t>
            </a:r>
            <a:r>
              <a:rPr lang="en-US" sz="2400" dirty="0" smtClean="0"/>
              <a:t>belt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Extremely </a:t>
            </a:r>
            <a:r>
              <a:rPr lang="en-US" sz="2400" dirty="0"/>
              <a:t>Low MSRP: under </a:t>
            </a:r>
            <a:r>
              <a:rPr lang="en-US" sz="2400" dirty="0" smtClean="0"/>
              <a:t>$8000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Easy </a:t>
            </a:r>
            <a:r>
              <a:rPr lang="en-US" sz="2400" dirty="0"/>
              <a:t>to </a:t>
            </a:r>
            <a:r>
              <a:rPr lang="en-US" sz="2400" dirty="0" smtClean="0"/>
              <a:t>drive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 </a:t>
            </a:r>
            <a:r>
              <a:rPr lang="en-US" sz="2400" dirty="0"/>
              <a:t>special switches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Extremely comfortable for smaller </a:t>
            </a:r>
            <a:r>
              <a:rPr lang="en-US" sz="2400" dirty="0" smtClean="0"/>
              <a:t>riders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63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Breakdown for Major Components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690114"/>
              </p:ext>
            </p:extLst>
          </p:nvPr>
        </p:nvGraphicFramePr>
        <p:xfrm>
          <a:off x="2589213" y="2133600"/>
          <a:ext cx="8915400" cy="4173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596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Unit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 Units</a:t>
                      </a:r>
                      <a:endParaRPr lang="en-US" dirty="0"/>
                    </a:p>
                  </a:txBody>
                  <a:tcPr anchor="ctr"/>
                </a:tc>
              </a:tr>
              <a:tr h="596181">
                <a:tc>
                  <a:txBody>
                    <a:bodyPr/>
                    <a:lstStyle/>
                    <a:p>
                      <a:r>
                        <a:rPr lang="en-US" dirty="0" smtClean="0"/>
                        <a:t>Glider</a:t>
                      </a:r>
                      <a:r>
                        <a:rPr lang="en-US" baseline="0" dirty="0" smtClean="0"/>
                        <a:t> 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$5300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$2000</a:t>
                      </a:r>
                      <a:endParaRPr lang="en-US" dirty="0"/>
                    </a:p>
                  </a:txBody>
                  <a:tcPr anchor="ctr"/>
                </a:tc>
              </a:tr>
              <a:tr h="596181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</a:t>
                      </a:r>
                      <a:r>
                        <a:rPr lang="en-US" baseline="0" dirty="0" smtClean="0"/>
                        <a:t>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$550</a:t>
                      </a:r>
                      <a:endParaRPr lang="en-US" dirty="0"/>
                    </a:p>
                  </a:txBody>
                  <a:tcPr anchor="ctr"/>
                </a:tc>
              </a:tr>
              <a:tr h="596181">
                <a:tc>
                  <a:txBody>
                    <a:bodyPr/>
                    <a:lstStyle/>
                    <a:p>
                      <a:r>
                        <a:rPr lang="en-US" dirty="0" smtClean="0"/>
                        <a:t>Motor controller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 anchor="ctr"/>
                </a:tc>
              </a:tr>
              <a:tr h="596181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$1500</a:t>
                      </a:r>
                      <a:endParaRPr lang="en-US" dirty="0"/>
                    </a:p>
                  </a:txBody>
                  <a:tcPr anchor="ctr"/>
                </a:tc>
              </a:tr>
              <a:tr h="596181"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$3450</a:t>
                      </a:r>
                      <a:endParaRPr lang="en-US" dirty="0"/>
                    </a:p>
                  </a:txBody>
                  <a:tcPr anchor="ctr"/>
                </a:tc>
              </a:tr>
              <a:tr h="596181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$11950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$8000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9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938" y="3110135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AS THE ENVIRONMENT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50" y="695325"/>
            <a:ext cx="3524250" cy="3486150"/>
          </a:xfrm>
          <a:prstGeom prst="rect">
            <a:avLst/>
          </a:prstGeom>
          <a:effectLst>
            <a:softEdge rad="685800"/>
          </a:effectLst>
        </p:spPr>
      </p:pic>
    </p:spTree>
    <p:extLst>
      <p:ext uri="{BB962C8B-B14F-4D97-AF65-F5344CB8AC3E}">
        <p14:creationId xmlns:p14="http://schemas.microsoft.com/office/powerpoint/2010/main" val="9090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554" y="1186131"/>
            <a:ext cx="8915400" cy="57626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Lightweight allows </a:t>
            </a:r>
            <a:r>
              <a:rPr lang="en-US" sz="2400" dirty="0"/>
              <a:t>for a more efficient </a:t>
            </a:r>
            <a:r>
              <a:rPr lang="en-US" sz="2400" dirty="0" smtClean="0"/>
              <a:t>design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The electricity power used to recharge the batteries is more efficient than gasoline, even when using dirty coal.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Using the lightest </a:t>
            </a:r>
            <a:r>
              <a:rPr lang="en-US" sz="2400" dirty="0" err="1"/>
              <a:t>Syncho</a:t>
            </a:r>
            <a:r>
              <a:rPr lang="en-US" sz="2400" dirty="0"/>
              <a:t> Belt available, we made the machine quiet. 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The Eagle NRG belt is only 65 decibels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932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2519585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TEST RESULTS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741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92395"/>
          </a:xfrm>
        </p:spPr>
        <p:txBody>
          <a:bodyPr/>
          <a:lstStyle/>
          <a:p>
            <a:r>
              <a:rPr lang="en-US" dirty="0" smtClean="0"/>
              <a:t>Theoretical range calculation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717528" y="2131704"/>
                <a:ext cx="56121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𝑤𝑒𝑖𝑔h𝑡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𝑟𝑖𝑑𝑒𝑟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𝑤𝑒𝑖𝑔h𝑡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𝑠𝑙𝑒𝑑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𝑤𝑒𝑖𝑔h𝑡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523.6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528" y="2131704"/>
                <a:ext cx="5612114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87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717528" y="2549773"/>
                <a:ext cx="30621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= 65.04</a:t>
                </a:r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528" y="2549773"/>
                <a:ext cx="306218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992" t="-28261" r="-378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717528" y="2965272"/>
                <a:ext cx="4970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𝑤𝑎𝑡𝑡𝑠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𝑟𝑒𝑞𝑢𝑖𝑟𝑒𝑑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×746= 2695.41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528" y="2965272"/>
                <a:ext cx="497091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91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717528" y="3380771"/>
                <a:ext cx="26090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𝑤𝑎𝑡𝑡𝑠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𝑏𝑎𝑡𝑡𝑒𝑟𝑦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=1776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528" y="3380771"/>
                <a:ext cx="260904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402" r="-140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717528" y="3795970"/>
                <a:ext cx="48822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=80%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𝑤𝑎𝑡𝑡𝑟𝑠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𝑏𝑎𝑡𝑡𝑒𝑟𝑦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0.53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528" y="3795970"/>
                <a:ext cx="488229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624" r="-624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17528" y="4211469"/>
                <a:ext cx="3362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𝑡h𝑒𝑟𝑒𝑜𝑡𝑖𝑐𝑎𝑙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𝑟𝑎𝑛𝑔𝑒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×20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528" y="4211469"/>
                <a:ext cx="336290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089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717528" y="4951563"/>
                <a:ext cx="484825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𝑻𝒉𝒆𝒓𝒆𝒐𝒕𝒊𝒄𝒂𝒍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𝒓𝒂𝒏𝒈𝒆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 smtClean="0">
                  <a:ea typeface="Cambria Math" panose="02040503050406030204" pitchFamily="18" charset="0"/>
                </a:endParaRPr>
              </a:p>
              <a:p>
                <a:r>
                  <a:rPr lang="en-US" sz="2400" b="1" dirty="0" smtClean="0"/>
                  <a:t>				             = 10.54 miles</a:t>
                </a:r>
                <a:endParaRPr lang="en-US" sz="24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528" y="4951563"/>
                <a:ext cx="4848250" cy="738664"/>
              </a:xfrm>
              <a:prstGeom prst="rect">
                <a:avLst/>
              </a:prstGeom>
              <a:blipFill rotWithShape="0">
                <a:blip r:embed="rId8"/>
                <a:stretch>
                  <a:fillRect l="-377" r="-3396" b="-24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843" y="1905000"/>
            <a:ext cx="5073549" cy="402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38" y="757460"/>
            <a:ext cx="8911687" cy="128089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638" y="1847850"/>
            <a:ext cx="8915400" cy="3777622"/>
          </a:xfrm>
        </p:spPr>
        <p:txBody>
          <a:bodyPr/>
          <a:lstStyle/>
          <a:p>
            <a:r>
              <a:rPr lang="en-US" sz="2400" dirty="0" smtClean="0"/>
              <a:t>Reduce weight and increase efficiency</a:t>
            </a:r>
          </a:p>
          <a:p>
            <a:pPr lvl="1"/>
            <a:r>
              <a:rPr lang="en-US" sz="2400" dirty="0" smtClean="0"/>
              <a:t>To use new materials such as carbon fiber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Increasing range and performance</a:t>
            </a:r>
            <a:endParaRPr lang="en-US" sz="2400" dirty="0"/>
          </a:p>
          <a:p>
            <a:pPr lvl="1"/>
            <a:r>
              <a:rPr lang="en-US" sz="2400" dirty="0"/>
              <a:t>To use a higher performance lithium ion battery </a:t>
            </a:r>
            <a:endParaRPr lang="en-US" sz="24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270056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261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247" y="2675786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768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2849725"/>
            <a:ext cx="8911687" cy="12808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959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Specifications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38274"/>
            <a:ext cx="7651506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390525"/>
            <a:ext cx="3857625" cy="289321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" y="3773288"/>
            <a:ext cx="3857625" cy="2913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6425" y="1421635"/>
            <a:ext cx="493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Phantom factory in </a:t>
            </a:r>
          </a:p>
          <a:p>
            <a:r>
              <a:rPr lang="en-US" sz="2400" dirty="0" smtClean="0"/>
              <a:t>Suzhou, China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86425" y="4688710"/>
            <a:ext cx="493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worker performing some 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ouch up on the frame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39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Calculations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99" y="1819275"/>
            <a:ext cx="11970801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84" y="954612"/>
            <a:ext cx="8911687" cy="1280890"/>
          </a:xfrm>
        </p:spPr>
        <p:txBody>
          <a:bodyPr/>
          <a:lstStyle/>
          <a:p>
            <a:r>
              <a:rPr lang="en-US" dirty="0" smtClean="0"/>
              <a:t>Our University,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31" y="2239208"/>
            <a:ext cx="8915400" cy="377762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Located in capital of Indiana, Indianapolis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2 top universities, 1 dynamic campus </a:t>
            </a:r>
            <a:endParaRPr lang="en-U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Accredited by both Indiana University and Purdue University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university in the United States to offer a bachelor's degree in </a:t>
            </a:r>
            <a:r>
              <a:rPr lang="en-US" dirty="0" smtClean="0"/>
              <a:t>Motorsports </a:t>
            </a:r>
            <a:r>
              <a:rPr lang="en-US" dirty="0"/>
              <a:t>E</a:t>
            </a:r>
            <a:r>
              <a:rPr lang="en-US" dirty="0" smtClean="0"/>
              <a:t>ngineering</a:t>
            </a: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One of the pioneer universities to offer a </a:t>
            </a:r>
            <a:r>
              <a:rPr lang="en-US" dirty="0"/>
              <a:t>bachelor's degree in E</a:t>
            </a:r>
            <a:r>
              <a:rPr lang="en-US" dirty="0" smtClean="0"/>
              <a:t>nergy Engineering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652" y="695775"/>
            <a:ext cx="3516551" cy="12883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481" y="2044461"/>
            <a:ext cx="2264523" cy="1874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481" y="4347713"/>
            <a:ext cx="2264523" cy="2093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824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2103" y="2590934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SNOWMOBILE DESIGN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36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4110"/>
            <a:ext cx="8911687" cy="1280890"/>
          </a:xfrm>
        </p:spPr>
        <p:txBody>
          <a:bodyPr/>
          <a:lstStyle/>
          <a:p>
            <a:r>
              <a:rPr lang="en-US" dirty="0" smtClean="0"/>
              <a:t>Why Electric Snowmobile?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47825"/>
            <a:ext cx="8915400" cy="377762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Lighter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Quieter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More affordable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Will not contaminate core sampling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Does not pollute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253" y="624110"/>
            <a:ext cx="9320154" cy="1280890"/>
          </a:xfrm>
        </p:spPr>
        <p:txBody>
          <a:bodyPr/>
          <a:lstStyle/>
          <a:p>
            <a:r>
              <a:rPr lang="en-US" dirty="0" smtClean="0"/>
              <a:t>Chassis - </a:t>
            </a:r>
            <a:r>
              <a:rPr lang="en-US" dirty="0" smtClean="0">
                <a:solidFill>
                  <a:schemeClr val="tx1"/>
                </a:solidFill>
              </a:rPr>
              <a:t>Phantom </a:t>
            </a:r>
            <a:r>
              <a:rPr lang="en-US" dirty="0">
                <a:solidFill>
                  <a:schemeClr val="tx1"/>
                </a:solidFill>
              </a:rPr>
              <a:t>Snowmobile (PD250LT)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178" y="1807953"/>
            <a:ext cx="8915400" cy="37776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smallest and lightest sled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Entire snowmobile only weighs 400 </a:t>
            </a:r>
            <a:r>
              <a:rPr lang="en-US" sz="2400" dirty="0" err="1" smtClean="0"/>
              <a:t>lb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19" y="1636131"/>
            <a:ext cx="3471863" cy="2733973"/>
          </a:xfrm>
          <a:prstGeom prst="roundRect">
            <a:avLst>
              <a:gd name="adj" fmla="val 110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84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28750"/>
            <a:ext cx="8915400" cy="22193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Steel frame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Weighs only 60 </a:t>
            </a:r>
            <a:r>
              <a:rPr lang="en-US" sz="2400" dirty="0" err="1" smtClean="0"/>
              <a:t>lb</a:t>
            </a:r>
            <a:r>
              <a:rPr lang="en-US" sz="2400" dirty="0" smtClean="0"/>
              <a:t> (27.2kg) 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216" y="1264555"/>
            <a:ext cx="4232273" cy="2716895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2925" y="364807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Track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2925" y="4425291"/>
            <a:ext cx="8915400" cy="221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10 inches in width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110 inches in length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90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2024510"/>
            <a:ext cx="2019300" cy="28806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2519585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AS AN OPERATOR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42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737" y="904875"/>
            <a:ext cx="8915400" cy="489585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Converted to Electric Snowmobile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Practical choice for clean environments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10 miles range with </a:t>
            </a:r>
            <a:r>
              <a:rPr lang="en-US" sz="2400" dirty="0"/>
              <a:t>current </a:t>
            </a:r>
            <a:r>
              <a:rPr lang="en-US" sz="2400" dirty="0" smtClean="0"/>
              <a:t>battery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Battery recharges </a:t>
            </a:r>
            <a:r>
              <a:rPr lang="en-US" sz="2400" dirty="0" smtClean="0"/>
              <a:t>in 2 hours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smtClean="0"/>
              <a:t>Shipping </a:t>
            </a:r>
            <a:r>
              <a:rPr lang="en-US" sz="2400" dirty="0"/>
              <a:t>in smaller containers reduces freight costs</a:t>
            </a:r>
          </a:p>
        </p:txBody>
      </p:sp>
    </p:spTree>
    <p:extLst>
      <p:ext uri="{BB962C8B-B14F-4D97-AF65-F5344CB8AC3E}">
        <p14:creationId xmlns:p14="http://schemas.microsoft.com/office/powerpoint/2010/main" val="33708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408</Words>
  <Application>Microsoft Office PowerPoint</Application>
  <PresentationFormat>Widescreen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Cambria Math</vt:lpstr>
      <vt:lpstr>Century Gothic</vt:lpstr>
      <vt:lpstr>Wingdings</vt:lpstr>
      <vt:lpstr>Wingdings 3</vt:lpstr>
      <vt:lpstr>Wisp</vt:lpstr>
      <vt:lpstr>SAE CLEAN SNOWMOBILE CHALLENGE (CSC) 2015   Team IUPUI</vt:lpstr>
      <vt:lpstr>INTRODUCTION</vt:lpstr>
      <vt:lpstr>Our University, </vt:lpstr>
      <vt:lpstr>SNOWMOBILE DESIGN</vt:lpstr>
      <vt:lpstr>Why Electric Snowmobile?</vt:lpstr>
      <vt:lpstr>Chassis - Phantom Snowmobile (PD250LT)</vt:lpstr>
      <vt:lpstr>Frame</vt:lpstr>
      <vt:lpstr>AS AN OPERATOR</vt:lpstr>
      <vt:lpstr>PowerPoint Presentation</vt:lpstr>
      <vt:lpstr>AS A DEALER</vt:lpstr>
      <vt:lpstr>PowerPoint Presentation</vt:lpstr>
      <vt:lpstr>Cost Breakdown for Major Components</vt:lpstr>
      <vt:lpstr>AS THE ENVIRONMENT</vt:lpstr>
      <vt:lpstr>PowerPoint Presentation</vt:lpstr>
      <vt:lpstr>TEST RESULTS</vt:lpstr>
      <vt:lpstr>Theoretical range calculation</vt:lpstr>
      <vt:lpstr>Distance Analysis</vt:lpstr>
      <vt:lpstr>Future Work</vt:lpstr>
      <vt:lpstr>QUESTIONS?</vt:lpstr>
      <vt:lpstr>Thank you.</vt:lpstr>
      <vt:lpstr>Engine Specifications</vt:lpstr>
      <vt:lpstr>PowerPoint Presentation</vt:lpstr>
      <vt:lpstr>Range Calculations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SAE CLEAN SNOWMOBILE CHALLENGE (CSC) 2015   Team iupui</dc:title>
  <dc:creator>zhen wei yong</dc:creator>
  <cp:lastModifiedBy>zhen wei yong</cp:lastModifiedBy>
  <cp:revision>17</cp:revision>
  <dcterms:created xsi:type="dcterms:W3CDTF">2015-03-05T16:27:31Z</dcterms:created>
  <dcterms:modified xsi:type="dcterms:W3CDTF">2015-03-05T19:01:54Z</dcterms:modified>
</cp:coreProperties>
</file>