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73" r:id="rId3"/>
    <p:sldId id="266" r:id="rId4"/>
    <p:sldId id="267" r:id="rId5"/>
    <p:sldId id="275" r:id="rId6"/>
    <p:sldId id="274" r:id="rId7"/>
    <p:sldId id="271" r:id="rId8"/>
    <p:sldId id="276" r:id="rId9"/>
    <p:sldId id="272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9181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1d5be14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" name="Google Shape;109;g51d5be14ac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g51d5be14ac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8349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1074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91936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3348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Chris</a:t>
            </a:r>
            <a:endParaRPr dirty="0"/>
          </a:p>
        </p:txBody>
      </p:sp>
      <p:sp>
        <p:nvSpPr>
          <p:cNvPr id="164" name="Google Shape;16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632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2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" name="Google Shape;26;p2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4072743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41" name="Google Shape;41;p4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6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None/>
              <a:defRPr sz="18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600"/>
              <a:buFont typeface="Calibri"/>
              <a:buNone/>
              <a:defRPr sz="1600" b="1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8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0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0"/>
          <p:cNvSpPr>
            <a:spLocks noGrp="1"/>
          </p:cNvSpPr>
          <p:nvPr>
            <p:ph type="pic" idx="2"/>
          </p:nvPr>
        </p:nvSpPr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Calibri"/>
              <a:buNone/>
              <a:defRPr sz="2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2000"/>
              <a:buFont typeface="Calibri"/>
              <a:buNone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Calibri"/>
              <a:buNone/>
              <a:defRPr sz="15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Calibri"/>
              <a:buNone/>
              <a:defRPr sz="1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1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6334316"/>
            <a:ext cx="12192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" name="Google Shape;17;p1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ubotaengine.com/assets/documents/05_d902_32.pdf" TargetMode="External"/><Relationship Id="rId7" Type="http://schemas.openxmlformats.org/officeDocument/2006/relationships/hyperlink" Target="https://www.fueleconomy.gov/feg/di_diesels.s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myturbodiesel.com/wiki/diesel-particulate-filter-dpf-faq-repair-cleaning-and-pictures-tdi/" TargetMode="External"/><Relationship Id="rId5" Type="http://schemas.openxmlformats.org/officeDocument/2006/relationships/hyperlink" Target="http://www2.polaris.com/en-ca/snowmobiles/2018/800-titan-xc-155" TargetMode="External"/><Relationship Id="rId4" Type="http://schemas.openxmlformats.org/officeDocument/2006/relationships/hyperlink" Target="http://www.saecleansnowmobile.com/cdsweb/gen/DocumentResources.asp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78925" y="222025"/>
            <a:ext cx="4711656" cy="40664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015A82F-A616-43DF-A261-9BD3EACF677A}"/>
              </a:ext>
            </a:extLst>
          </p:cNvPr>
          <p:cNvSpPr/>
          <p:nvPr/>
        </p:nvSpPr>
        <p:spPr>
          <a:xfrm>
            <a:off x="5978820" y="327511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576B29FA-84CB-41CE-BBBF-2DC4699925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sz="5200" b="1" dirty="0"/>
              <a:t>SAE Clean Snowmobile Challenge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Team Organization and Management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5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Some strategies the IUPUI team used include: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House of Quality</a:t>
            </a: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A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ssigning leadership</a:t>
            </a:r>
            <a:endParaRPr dirty="0"/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Excel checklist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-US" dirty="0"/>
              <a:t>r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ule </a:t>
            </a:r>
            <a:r>
              <a:rPr lang="en-US" dirty="0"/>
              <a:t>c</a:t>
            </a: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ompliance</a:t>
            </a:r>
          </a:p>
          <a:p>
            <a:pPr marL="91440" marR="0" lvl="0" indent="-12700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Functional Decompositions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98" name="Picture 2" descr="https://lh6.googleusercontent.com/7OY2PKgNwRrUO4hcGaIiklzjMu61yOqt5PkYNgC5jWXXGKPR3Nho00x-O7d1rV0J0aNcy2MHw6KUe1aiNK-RKkL3721WJiTAyOeoam_DVOn-s9pw88gSW2Hg79gMh247pg0oHE7-dmA">
            <a:extLst>
              <a:ext uri="{FF2B5EF4-FFF2-40B4-BE49-F238E27FC236}">
                <a16:creationId xmlns:a16="http://schemas.microsoft.com/office/drawing/2014/main" id="{65A4E5B3-D649-4232-A599-80D5C6D4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313" y="2801939"/>
            <a:ext cx="6219825" cy="349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821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Design Process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884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Calibri"/>
              <a:buChar char=" 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Scope of the project:</a:t>
            </a:r>
            <a:endParaRPr sz="202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Utility sled</a:t>
            </a:r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Meet emission standards (E-score greater than 175)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Less than 67 </a:t>
            </a:r>
            <a:r>
              <a:rPr lang="en-US" sz="2029" b="0" i="0" u="none" strike="noStrike" cap="none" dirty="0" err="1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db</a:t>
            </a: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loud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Have a trail speed of 35 mph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Accelerate 500 ft in 10 seconds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Travel 100 miles on a tank of gas</a:t>
            </a:r>
            <a:endParaRPr dirty="0"/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Noto Sans Symbols"/>
              <a:buChar char="➢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Cold start capabilities</a:t>
            </a:r>
            <a:endParaRPr dirty="0"/>
          </a:p>
          <a:p>
            <a:pPr marL="91440" marR="0" lvl="0" indent="37463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30"/>
              <a:buFont typeface="Calibri"/>
              <a:buNone/>
            </a:pPr>
            <a:endParaRPr sz="2029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8841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29"/>
              <a:buFont typeface="Calibri"/>
              <a:buChar char=" "/>
            </a:pPr>
            <a:r>
              <a:rPr lang="en-US" sz="202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4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6" name="Picture 2" descr="https://lh6.googleusercontent.com/jf0MP9_gaPNjBQNWgT9ujK-TAfPzVzi78IW6lcn4BIaOJ-sBu2NpRCGJP7sDxfMyq9ejdvGTHFxWGxau8F3lylkZEswbQEgLu9aexD69t1N2YdPqcbljYn9JDXYsmkUmTCyYsLKVpeU">
            <a:extLst>
              <a:ext uri="{FF2B5EF4-FFF2-40B4-BE49-F238E27FC236}">
                <a16:creationId xmlns:a16="http://schemas.microsoft.com/office/drawing/2014/main" id="{FCBE29D3-915C-4BE6-969A-76E679D38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3076575"/>
            <a:ext cx="4357688" cy="245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645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Innovation</a:t>
            </a:r>
            <a:endParaRPr sz="4800" b="0" i="0" u="none" strike="noStrike" cap="non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036320" y="1903204"/>
            <a:ext cx="10536735" cy="356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Exhaust system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 err="1"/>
              <a:t>Volkswagon</a:t>
            </a:r>
            <a:r>
              <a:rPr lang="en-US" dirty="0"/>
              <a:t> Jetta  TDI DOC/DPF</a:t>
            </a:r>
            <a:endParaRPr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Exhaust piping re-routed </a:t>
            </a:r>
            <a:endParaRPr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Ceramic Blanket Insulation for noise</a:t>
            </a:r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dirty="0"/>
              <a:t>Pressure wave supercharger</a:t>
            </a:r>
          </a:p>
          <a:p>
            <a:pPr marL="91440" lvl="0" indent="-127000">
              <a:lnSpc>
                <a:spcPct val="100000"/>
              </a:lnSpc>
              <a:spcBef>
                <a:spcPts val="0"/>
              </a:spcBef>
              <a:buFont typeface="Noto Sans Symbols"/>
              <a:buChar char="➢"/>
            </a:pPr>
            <a:r>
              <a:rPr lang="en-US" dirty="0"/>
              <a:t>Ski-Doo primary clutch for speed requirements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Selected proper springs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Additional custom weights</a:t>
            </a:r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endParaRPr lang="en-US"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endParaRPr lang="en-US" dirty="0"/>
          </a:p>
          <a:p>
            <a:pPr marL="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45720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0" name="Picture 2" descr="https://lh6.googleusercontent.com/J6E0tIXETn6S4Q06eCrOCrqqiyUFbM-pwBEkexsw4xZ43_DYGNoxRtA-VwG4T2m5Gdiuq668sJFFRZPYRx9ufDo9HNGW0EawK1NjrCzQpPcqNxYMDXioq2cGCiq9kI-0vdIthkzOsSs">
            <a:extLst>
              <a:ext uri="{FF2B5EF4-FFF2-40B4-BE49-F238E27FC236}">
                <a16:creationId xmlns:a16="http://schemas.microsoft.com/office/drawing/2014/main" id="{BC14CF1A-65E0-4702-AE04-9E319514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733" y="1847997"/>
            <a:ext cx="3234818" cy="431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7388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Pressure Wave Supercharger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16"/>
          <p:cNvSpPr txBox="1">
            <a:spLocks noGrp="1"/>
          </p:cNvSpPr>
          <p:nvPr>
            <p:ph type="body" idx="1"/>
          </p:nvPr>
        </p:nvSpPr>
        <p:spPr>
          <a:xfrm>
            <a:off x="1036320" y="1903204"/>
            <a:ext cx="10536735" cy="3562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design is in process of being completed</a:t>
            </a:r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endParaRPr lang="en-US"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design will increase efficiency and </a:t>
            </a:r>
            <a:b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improve performance of the engine</a:t>
            </a:r>
            <a:b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while reducing emissions by reusing </a:t>
            </a:r>
            <a:b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  exhaust gasses.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endParaRPr lang="en-US"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endParaRPr lang="en-US" dirty="0"/>
          </a:p>
          <a:p>
            <a:pPr marL="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dirty="0"/>
          </a:p>
          <a:p>
            <a:pPr marL="457200" marR="0" lvl="0" indent="0" algn="l" rtl="0">
              <a:lnSpc>
                <a:spcPct val="200000"/>
              </a:lnSpc>
              <a:spcBef>
                <a:spcPts val="140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5122" name="Picture 2" descr="https://lh4.googleusercontent.com/07ZM2oeThbo5dwj6YELfD_K2gBRGOvnBV8DvMpzOoOFTJtyP3TX4TEhfiPSc8iHXJ3UPzWaCATrRiMQrQFEqAK3o9yH2_SdfpfDVIJ1UzW3ypeHENJQAPTfrL6O3bZNOrRIWhnTFRek">
            <a:extLst>
              <a:ext uri="{FF2B5EF4-FFF2-40B4-BE49-F238E27FC236}">
                <a16:creationId xmlns:a16="http://schemas.microsoft.com/office/drawing/2014/main" id="{D6D034F0-2E5A-4903-B4A5-38435197C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2805113"/>
            <a:ext cx="6157913" cy="346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1400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9A6E46-852A-4745-9A13-1667BA72C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Rational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20251F94-7F55-4076-B6E6-F12C0E7E01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dirty="0"/>
              <a:t>Kubota D902-E3B Diesel Engine</a:t>
            </a:r>
          </a:p>
          <a:p>
            <a:pPr fontAlgn="base"/>
            <a:r>
              <a:rPr lang="en-US" dirty="0"/>
              <a:t>Specs:</a:t>
            </a:r>
          </a:p>
          <a:p>
            <a:pPr lvl="1" fontAlgn="base"/>
            <a:r>
              <a:rPr lang="en-US" dirty="0"/>
              <a:t>3 Cylinder</a:t>
            </a:r>
          </a:p>
          <a:p>
            <a:pPr lvl="1" fontAlgn="base"/>
            <a:r>
              <a:rPr lang="en-US" dirty="0"/>
              <a:t>Indirect Injection</a:t>
            </a:r>
          </a:p>
          <a:p>
            <a:pPr lvl="1" fontAlgn="base"/>
            <a:r>
              <a:rPr lang="en-US" dirty="0"/>
              <a:t>Displacement: 898 cc</a:t>
            </a:r>
          </a:p>
          <a:p>
            <a:pPr lvl="1" fontAlgn="base"/>
            <a:r>
              <a:rPr lang="en-US" dirty="0"/>
              <a:t>Peak Horsepower: 20.4 HP @3000 RPM</a:t>
            </a:r>
          </a:p>
          <a:p>
            <a:pPr lvl="1" fontAlgn="base"/>
            <a:r>
              <a:rPr lang="en-US" dirty="0"/>
              <a:t>Torque: 37.1 ft. lbs.</a:t>
            </a:r>
          </a:p>
          <a:p>
            <a:pPr lvl="1" fontAlgn="base"/>
            <a:r>
              <a:rPr lang="en-US" dirty="0"/>
              <a:t>Indirect Injection</a:t>
            </a:r>
          </a:p>
          <a:p>
            <a:pPr lvl="1" fontAlgn="base"/>
            <a:r>
              <a:rPr lang="en-US" dirty="0"/>
              <a:t>Weight: 72 kg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18980F3-BB45-4F3B-9A89-7196FDB1D52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fontAlgn="base"/>
            <a:r>
              <a:rPr lang="en-US" dirty="0"/>
              <a:t>Passes Tier 4 EPA emissions regulations</a:t>
            </a:r>
          </a:p>
          <a:p>
            <a:pPr fontAlgn="base"/>
            <a:r>
              <a:rPr lang="en-US" dirty="0"/>
              <a:t>Optimized Piston design</a:t>
            </a:r>
          </a:p>
          <a:p>
            <a:pPr lvl="1" fontAlgn="base"/>
            <a:r>
              <a:rPr lang="en-US" dirty="0"/>
              <a:t>Reduced emissions</a:t>
            </a:r>
          </a:p>
          <a:p>
            <a:pPr lvl="1" fontAlgn="base"/>
            <a:r>
              <a:rPr lang="en-US" dirty="0"/>
              <a:t>Reduced noise</a:t>
            </a:r>
          </a:p>
          <a:p>
            <a:endParaRPr lang="en-US" dirty="0"/>
          </a:p>
        </p:txBody>
      </p:sp>
      <p:pic>
        <p:nvPicPr>
          <p:cNvPr id="2050" name="Picture 2" descr="https://lh4.googleusercontent.com/OwQGGviCQXN0L2BbwFQiBq6Vw4jEeEgH6vTenMoy8EwdT4NFkjfAyXwQ2F6hreBUtb0Odh3QIUnwDhZ1XC_CZ_vn0ifYM_4lf5Eg4rG7-Er-L-_BQUb3Q4WWIE8q-sSzElw55klJzv1_vM10hw">
            <a:extLst>
              <a:ext uri="{FF2B5EF4-FFF2-40B4-BE49-F238E27FC236}">
                <a16:creationId xmlns:a16="http://schemas.microsoft.com/office/drawing/2014/main" id="{F5644121-8ABE-424F-8AB2-ADE9E9D6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588" y="3719512"/>
            <a:ext cx="20383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21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Testing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Dynamometer </a:t>
            </a: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dirty="0"/>
              <a:t>HP and Torque restrictions</a:t>
            </a:r>
            <a:endParaRPr dirty="0"/>
          </a:p>
          <a:p>
            <a:pPr marL="9144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Emiss</a:t>
            </a:r>
            <a:r>
              <a:rPr lang="en-US" dirty="0"/>
              <a:t>ions</a:t>
            </a:r>
            <a:endParaRPr dirty="0"/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 err="1"/>
              <a:t>Huapeng</a:t>
            </a:r>
            <a:r>
              <a:rPr lang="en-US" dirty="0"/>
              <a:t> HPC501 Automotive Exhaust Analyzer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Estimated E-score of 200.65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endParaRPr lang="en-US" dirty="0"/>
          </a:p>
          <a:p>
            <a:pPr marL="91440" marR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➢"/>
            </a:pPr>
            <a:r>
              <a:rPr lang="en-US" sz="20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Sound</a:t>
            </a:r>
            <a:endParaRPr dirty="0"/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1700" dirty="0" err="1"/>
              <a:t>Benetech</a:t>
            </a:r>
            <a:r>
              <a:rPr lang="en-US" sz="1700" dirty="0"/>
              <a:t> GM1351 Digital Sound Level Meter</a:t>
            </a: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◦"/>
            </a:pPr>
            <a:r>
              <a:rPr lang="en-US" sz="1700" dirty="0"/>
              <a:t>Testing inconsistent with competition</a:t>
            </a:r>
            <a:br>
              <a:rPr lang="en-US" sz="1700" dirty="0"/>
            </a:br>
            <a:r>
              <a:rPr lang="en-US" sz="1700" dirty="0"/>
              <a:t>conditions yielded an average score of 76 dB</a:t>
            </a:r>
            <a:endParaRPr sz="1700" dirty="0"/>
          </a:p>
          <a:p>
            <a:pPr marL="91440" marR="0" lvl="0" indent="3556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DFE3836-4904-4128-AA7E-54469CD80C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235453"/>
              </p:ext>
            </p:extLst>
          </p:nvPr>
        </p:nvGraphicFramePr>
        <p:xfrm>
          <a:off x="6165341" y="3647820"/>
          <a:ext cx="5941900" cy="2594233"/>
        </p:xfrm>
        <a:graphic>
          <a:graphicData uri="http://schemas.openxmlformats.org/drawingml/2006/table">
            <a:tbl>
              <a:tblPr/>
              <a:tblGrid>
                <a:gridCol w="1485475">
                  <a:extLst>
                    <a:ext uri="{9D8B030D-6E8A-4147-A177-3AD203B41FA5}">
                      <a16:colId xmlns:a16="http://schemas.microsoft.com/office/drawing/2014/main" val="1425552378"/>
                    </a:ext>
                  </a:extLst>
                </a:gridCol>
                <a:gridCol w="1485475">
                  <a:extLst>
                    <a:ext uri="{9D8B030D-6E8A-4147-A177-3AD203B41FA5}">
                      <a16:colId xmlns:a16="http://schemas.microsoft.com/office/drawing/2014/main" val="216213496"/>
                    </a:ext>
                  </a:extLst>
                </a:gridCol>
                <a:gridCol w="1485475">
                  <a:extLst>
                    <a:ext uri="{9D8B030D-6E8A-4147-A177-3AD203B41FA5}">
                      <a16:colId xmlns:a16="http://schemas.microsoft.com/office/drawing/2014/main" val="4226838883"/>
                    </a:ext>
                  </a:extLst>
                </a:gridCol>
                <a:gridCol w="1485475">
                  <a:extLst>
                    <a:ext uri="{9D8B030D-6E8A-4147-A177-3AD203B41FA5}">
                      <a16:colId xmlns:a16="http://schemas.microsoft.com/office/drawing/2014/main" val="2103406295"/>
                    </a:ext>
                  </a:extLst>
                </a:gridCol>
              </a:tblGrid>
              <a:tr h="374225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RPM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Torque (ft*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HP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36606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37.1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21.19147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769761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2550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18.921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9.186502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39402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2250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12.243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5.244889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4399252"/>
                  </a:ext>
                </a:extLst>
              </a:tr>
              <a:tr h="480988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1950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7.049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2.617147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443661"/>
                  </a:ext>
                </a:extLst>
              </a:tr>
              <a:tr h="288547"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1200</a:t>
                      </a:r>
                      <a:endParaRPr lang="en-US" sz="140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en-US" sz="1400" dirty="0">
                        <a:effectLst/>
                      </a:endParaRPr>
                    </a:p>
                  </a:txBody>
                  <a:tcPr marL="26108" marR="26108" marT="26108" marB="2610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4626104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E06E2F58-51AE-499A-9723-F3FAE45A9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53532" y="1340676"/>
            <a:ext cx="15349516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159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7652B-CAA8-4436-9F83-1AC378E70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the Sled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E174F-8B60-455D-8ADB-C19E70BD94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1440" lvl="0" indent="-127000">
              <a:lnSpc>
                <a:spcPct val="100000"/>
              </a:lnSpc>
              <a:spcBef>
                <a:spcPts val="0"/>
              </a:spcBef>
              <a:buFont typeface="Noto Sans Symbols"/>
              <a:buChar char="➢"/>
            </a:pPr>
            <a:r>
              <a:rPr lang="en-US" dirty="0"/>
              <a:t>Static Technical Inspection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Needed to redesign the clutch cover in order to pass static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91440" lvl="0" indent="-127000">
              <a:lnSpc>
                <a:spcPct val="100000"/>
              </a:lnSpc>
              <a:spcBef>
                <a:spcPts val="0"/>
              </a:spcBef>
              <a:buFont typeface="Noto Sans Symbols"/>
              <a:buChar char="➢"/>
            </a:pPr>
            <a:r>
              <a:rPr lang="en-US" dirty="0"/>
              <a:t>Dynamic Technical Inspection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Were unable to run our dynamic test due to a blown gasket in the engine while trying to make up speed</a:t>
            </a:r>
          </a:p>
          <a:p>
            <a:pPr marL="91440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  <a:p>
            <a:pPr marL="91440" lvl="0" indent="-127000">
              <a:lnSpc>
                <a:spcPct val="100000"/>
              </a:lnSpc>
              <a:spcBef>
                <a:spcPts val="0"/>
              </a:spcBef>
              <a:buFont typeface="Noto Sans Symbols"/>
              <a:buChar char="➢"/>
            </a:pPr>
            <a:r>
              <a:rPr lang="en-US" dirty="0"/>
              <a:t>Next Steps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Root Cause Analysis to identify the primary contributors to the blown gasket</a:t>
            </a:r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Identifying different approaches to get additional speed out of the sled</a:t>
            </a:r>
          </a:p>
          <a:p>
            <a:pPr lvl="2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Modifying the gearing of the transmission</a:t>
            </a:r>
          </a:p>
          <a:p>
            <a:pPr lvl="2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Selecting a different primary clutch</a:t>
            </a:r>
          </a:p>
          <a:p>
            <a:pPr lvl="2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r>
              <a:rPr lang="en-US" dirty="0"/>
              <a:t>Modifying engine mounts</a:t>
            </a:r>
          </a:p>
          <a:p>
            <a:pPr lvl="2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endParaRPr lang="en-US" dirty="0"/>
          </a:p>
          <a:p>
            <a:pPr lvl="1" indent="-355600">
              <a:lnSpc>
                <a:spcPct val="100000"/>
              </a:lnSpc>
              <a:spcBef>
                <a:spcPts val="0"/>
              </a:spcBef>
              <a:buSzPts val="2000"/>
              <a:buFont typeface="Noto Sans Symbols"/>
              <a:buChar char="◦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793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</a:pPr>
            <a:r>
              <a:rPr lang="en-US" sz="48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Conclusion</a:t>
            </a:r>
            <a:endParaRPr sz="48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1097280" y="1831445"/>
            <a:ext cx="10058400" cy="422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91440" marR="0" lvl="0" indent="-125666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79"/>
              <a:buFont typeface="Calibri"/>
              <a:buChar char=" "/>
            </a:pPr>
            <a:r>
              <a:rPr lang="en-US" sz="197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201</a:t>
            </a:r>
            <a:r>
              <a:rPr lang="en-US" sz="1979" dirty="0"/>
              <a:t>9</a:t>
            </a:r>
            <a:r>
              <a:rPr lang="en-US" sz="1979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IUPUI CSC Team re-engineered a 2018 Polaris Switchback Assault to be quieter, cleaner running, and more fuel efficient, while maintaining the practicality of the vehicle. </a:t>
            </a:r>
            <a:endParaRPr dirty="0"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References</a:t>
            </a:r>
            <a:endParaRPr sz="11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fontAlgn="base"/>
            <a:r>
              <a:rPr lang="en-US" sz="1100" dirty="0"/>
              <a:t>Kubota, comp. "Kubota." D902-E3B: 1-2. Accessed February 18, 2019. </a:t>
            </a:r>
            <a:r>
              <a:rPr lang="en-US" sz="1100" u="sng" dirty="0">
                <a:hlinkClick r:id="rId3"/>
              </a:rPr>
              <a:t>http://www.kubotaengine.com/assets/documents/05_d902_32.pdf</a:t>
            </a:r>
            <a:r>
              <a:rPr lang="en-US" sz="1100" dirty="0"/>
              <a:t>.</a:t>
            </a:r>
          </a:p>
          <a:p>
            <a:pPr fontAlgn="base"/>
            <a:r>
              <a:rPr lang="en-US" sz="1100" dirty="0"/>
              <a:t>Society of Automotive Engineers International. "2019 SAE Clean Snowmobile Challenge® Rules." May 10, 2018. Accessed February 18, 2019. </a:t>
            </a:r>
            <a:r>
              <a:rPr lang="en-US" sz="1100" u="sng" dirty="0">
                <a:hlinkClick r:id="rId4"/>
              </a:rPr>
              <a:t>http://www.saecleansnowmobile.com/cdsweb/gen/DocumentResources.aspx</a:t>
            </a:r>
            <a:r>
              <a:rPr lang="en-US" sz="1100" dirty="0"/>
              <a:t>.</a:t>
            </a:r>
          </a:p>
          <a:p>
            <a:pPr fontAlgn="base"/>
            <a:r>
              <a:rPr lang="en-US" sz="1100" dirty="0"/>
              <a:t>Polaris. "800 TITAN™ XC 155." Polaris.com. Accessed February 18, 2019. </a:t>
            </a:r>
            <a:r>
              <a:rPr lang="en-US" sz="1100" u="sng" dirty="0">
                <a:hlinkClick r:id="rId5"/>
              </a:rPr>
              <a:t>http://www2.polaris.com/en-ca/snowmobiles/2018/800-titan-xc-155</a:t>
            </a:r>
            <a:r>
              <a:rPr lang="en-US" sz="1100" dirty="0"/>
              <a:t>.</a:t>
            </a:r>
          </a:p>
          <a:p>
            <a:pPr fontAlgn="base"/>
            <a:r>
              <a:rPr lang="en-US" sz="1100" dirty="0"/>
              <a:t>"Diesel Particulate Filter DPF FAQ, Repair, Cleaning, and Pictures - TDI." VW TDI Forum, Audi, Porsche, and Chevy </a:t>
            </a:r>
            <a:r>
              <a:rPr lang="en-US" sz="1100" dirty="0" err="1"/>
              <a:t>Cruze</a:t>
            </a:r>
            <a:r>
              <a:rPr lang="en-US" sz="1100" dirty="0"/>
              <a:t> Diesel Forum. Accessed February 18, 2019. </a:t>
            </a:r>
            <a:r>
              <a:rPr lang="en-US" sz="1100" u="sng" dirty="0">
                <a:hlinkClick r:id="rId6"/>
              </a:rPr>
              <a:t>https://www.myturbodiesel.com/wiki/diesel-particulate-filter-dpf-faq-repair-cleaning-and-pictures-tdi/</a:t>
            </a:r>
            <a:r>
              <a:rPr lang="en-US" sz="1100" dirty="0"/>
              <a:t>.</a:t>
            </a:r>
          </a:p>
          <a:p>
            <a:pPr fontAlgn="base"/>
            <a:r>
              <a:rPr lang="en-US" sz="1100" dirty="0"/>
              <a:t>Suzanne </a:t>
            </a:r>
            <a:r>
              <a:rPr lang="en-US" sz="1100" dirty="0" err="1"/>
              <a:t>Drumm</a:t>
            </a:r>
            <a:r>
              <a:rPr lang="en-US" sz="1100" dirty="0"/>
              <a:t>. “Pressure Wave Super Charger Notes,” DOCX. Indianapolis.</a:t>
            </a:r>
          </a:p>
          <a:p>
            <a:pPr fontAlgn="base"/>
            <a:r>
              <a:rPr lang="en-US" sz="1100" dirty="0"/>
              <a:t>"Diesel Vehicles." Fuel Economy. Accessed February 18, 2019. </a:t>
            </a:r>
            <a:r>
              <a:rPr lang="en-US" sz="1100" u="sng" dirty="0">
                <a:hlinkClick r:id="rId7"/>
              </a:rPr>
              <a:t>https://www.fueleconomy.gov/feg/di_diesels.shtml</a:t>
            </a:r>
            <a:r>
              <a:rPr lang="en-US" sz="1100" dirty="0"/>
              <a:t>.</a:t>
            </a:r>
          </a:p>
          <a:p>
            <a:pPr fontAlgn="base"/>
            <a:r>
              <a:rPr lang="en-US" sz="1100" dirty="0"/>
              <a:t>SolidWorks®. SolidWorks® Student Edition. Computer software. Version SW2018. </a:t>
            </a:r>
            <a:r>
              <a:rPr lang="en-US" sz="1100" dirty="0" err="1"/>
              <a:t>Vélizy-Villacoublay</a:t>
            </a:r>
            <a:r>
              <a:rPr lang="en-US" sz="1100" dirty="0"/>
              <a:t>, France: Dassault </a:t>
            </a:r>
            <a:r>
              <a:rPr lang="en-US" sz="1100" dirty="0" err="1"/>
              <a:t>Systèmes</a:t>
            </a:r>
            <a:r>
              <a:rPr lang="en-US" sz="1100" dirty="0"/>
              <a:t>, 2018.</a:t>
            </a:r>
          </a:p>
          <a:p>
            <a:pPr fontAlgn="base"/>
            <a:r>
              <a:rPr lang="en-US" sz="1100" dirty="0"/>
              <a:t>Joshua Manis et al., “Design of Diesel Snowmobile With Pressure Wave Supercharger Phase 1,” IUPUI, (February 2017). </a:t>
            </a: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7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 dirty="0"/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1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Acknowledgments</a:t>
            </a:r>
            <a:endParaRPr sz="11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marR="0" lvl="0" indent="-91440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Char char=" "/>
            </a:pPr>
            <a:r>
              <a:rPr lang="en-US" sz="1100" b="0" i="0" u="none" strike="noStrike" cap="none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IUPUI CSC team would like to thank our sponsors. Especially to Polaris for donating the 2018 Polaris Titan 800cc.</a:t>
            </a:r>
            <a:endParaRPr dirty="0"/>
          </a:p>
          <a:p>
            <a:pPr marL="91440" marR="0" lvl="0" indent="-21588" algn="l" rtl="0">
              <a:lnSpc>
                <a:spcPct val="70000"/>
              </a:lnSpc>
              <a:spcBef>
                <a:spcPts val="14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Calibri"/>
              <a:buNone/>
            </a:pPr>
            <a:endParaRPr sz="1100" b="0" i="0" u="none" strike="noStrike" cap="none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20583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593</Words>
  <Application>Microsoft Office PowerPoint</Application>
  <PresentationFormat>Widescreen</PresentationFormat>
  <Paragraphs>126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Noto Sans Symbols</vt:lpstr>
      <vt:lpstr>Times New Roman</vt:lpstr>
      <vt:lpstr>Retrospect</vt:lpstr>
      <vt:lpstr>PowerPoint Presentation</vt:lpstr>
      <vt:lpstr>Team Organization and Management</vt:lpstr>
      <vt:lpstr>Design Process</vt:lpstr>
      <vt:lpstr> Innovation</vt:lpstr>
      <vt:lpstr> Pressure Wave Supercharger</vt:lpstr>
      <vt:lpstr>Engine Rational </vt:lpstr>
      <vt:lpstr>Testing</vt:lpstr>
      <vt:lpstr>Current State of the Sled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Jonathan Bowyer</cp:lastModifiedBy>
  <cp:revision>25</cp:revision>
  <dcterms:modified xsi:type="dcterms:W3CDTF">2019-03-07T17:08:00Z</dcterms:modified>
</cp:coreProperties>
</file>