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27"/>
  </p:normalViewPr>
  <p:slideViewPr>
    <p:cSldViewPr snapToGrid="0" snapToObjects="1">
      <p:cViewPr varScale="1">
        <p:scale>
          <a:sx n="124" d="100"/>
          <a:sy n="124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91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41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76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79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43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79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5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High- 93.5 Dba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Mid- 84.7 Dba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Low- 75.6 Dba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0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High- 93.5 Dba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Mid- 84.7 Dba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Low- 75.6 Dba</a:t>
            </a:r>
          </a:p>
        </p:txBody>
      </p:sp>
    </p:spTree>
    <p:extLst>
      <p:ext uri="{BB962C8B-B14F-4D97-AF65-F5344CB8AC3E}">
        <p14:creationId xmlns:p14="http://schemas.microsoft.com/office/powerpoint/2010/main" val="144231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Reactive is more restrictive, but still is able to reduce sound levels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run the flow simulation we calculated the theoretical mass flow rate by using engine displacement, engine RPM, and volumetric efficiency of 65% - two stroke.</a:t>
            </a:r>
          </a:p>
        </p:txBody>
      </p:sp>
    </p:spTree>
    <p:extLst>
      <p:ext uri="{BB962C8B-B14F-4D97-AF65-F5344CB8AC3E}">
        <p14:creationId xmlns:p14="http://schemas.microsoft.com/office/powerpoint/2010/main" val="12708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400">
                <a:solidFill>
                  <a:schemeClr val="dk1"/>
                </a:solidFill>
              </a:rPr>
              <a:t>Main emissions harmful to environment.</a:t>
            </a:r>
          </a:p>
        </p:txBody>
      </p:sp>
    </p:spTree>
    <p:extLst>
      <p:ext uri="{BB962C8B-B14F-4D97-AF65-F5344CB8AC3E}">
        <p14:creationId xmlns:p14="http://schemas.microsoft.com/office/powerpoint/2010/main" val="127337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0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911400" y="274275"/>
            <a:ext cx="7321200" cy="78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 dirty="0">
                <a:solidFill>
                  <a:schemeClr val="dk1"/>
                </a:solidFill>
              </a:rPr>
              <a:t>Iowa State Clean Snowmobile Challenge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b="1" dirty="0">
                <a:solidFill>
                  <a:schemeClr val="dk1"/>
                </a:solidFill>
              </a:rPr>
              <a:t>2017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">
            <a:off x="1298987" y="1386957"/>
            <a:ext cx="6384625" cy="33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74025" y="1196850"/>
            <a:ext cx="8634600" cy="332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71900" y="1196850"/>
            <a:ext cx="8634600" cy="341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Perfect </a:t>
            </a:r>
            <a:r>
              <a:rPr lang="en" dirty="0" err="1">
                <a:solidFill>
                  <a:srgbClr val="000000"/>
                </a:solidFill>
              </a:rPr>
              <a:t>stoich</a:t>
            </a:r>
            <a:r>
              <a:rPr lang="en" dirty="0">
                <a:solidFill>
                  <a:srgbClr val="000000"/>
                </a:solidFill>
              </a:rPr>
              <a:t> - 1.00</a:t>
            </a:r>
            <a:r>
              <a:rPr lang="en" dirty="0"/>
              <a:t> </a:t>
            </a:r>
            <a:r>
              <a:rPr lang="en" dirty="0">
                <a:solidFill>
                  <a:srgbClr val="FF0000"/>
                </a:solidFill>
              </a:rPr>
              <a:t>Lambda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Idle/Cruise - 1.08 </a:t>
            </a:r>
            <a:r>
              <a:rPr lang="en" dirty="0">
                <a:solidFill>
                  <a:srgbClr val="6AA84F"/>
                </a:solidFill>
              </a:rPr>
              <a:t>Lambda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WOT (wide open throttle) - 0.87</a:t>
            </a:r>
            <a:r>
              <a:rPr lang="en" dirty="0"/>
              <a:t> </a:t>
            </a:r>
            <a:r>
              <a:rPr lang="en" dirty="0">
                <a:solidFill>
                  <a:srgbClr val="0000FF"/>
                </a:solidFill>
              </a:rPr>
              <a:t>Lambda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1727825" y="237375"/>
            <a:ext cx="5727000" cy="84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/>
              <a:t>Tuning Strategy</a:t>
            </a:r>
            <a:r>
              <a:rPr lang="en" sz="3000" dirty="0"/>
              <a:t> 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15741" t="29646" r="18860"/>
          <a:stretch/>
        </p:blipFill>
        <p:spPr>
          <a:xfrm>
            <a:off x="6063950" y="1691550"/>
            <a:ext cx="2605149" cy="26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15741" r="18860" b="91182"/>
          <a:stretch/>
        </p:blipFill>
        <p:spPr>
          <a:xfrm>
            <a:off x="6063950" y="1335475"/>
            <a:ext cx="2605149" cy="35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6009475" y="2910700"/>
            <a:ext cx="2714100" cy="356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907775" y="2116750"/>
            <a:ext cx="2917500" cy="5043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5907775" y="3217350"/>
            <a:ext cx="2917500" cy="504300"/>
          </a:xfrm>
          <a:prstGeom prst="ellipse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3347350" y="356850"/>
            <a:ext cx="24225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rPr>
              <a:t>    </a:t>
            </a:r>
            <a:r>
              <a:rPr lang="en" sz="2800" b="1">
                <a:solidFill>
                  <a:schemeClr val="dk1"/>
                </a:solidFill>
              </a:rPr>
              <a:t>Oils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951662" y="1140150"/>
            <a:ext cx="7485600" cy="36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075" y="2109800"/>
            <a:ext cx="3369099" cy="193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9247" y="2109800"/>
            <a:ext cx="3572305" cy="18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018575" y="1775600"/>
            <a:ext cx="1592100" cy="3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Carbon Monoxide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689350" y="1775600"/>
            <a:ext cx="1592100" cy="3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Hydrocarbon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524030" y="2025850"/>
            <a:ext cx="3405900" cy="93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chemeClr val="dk1"/>
                </a:solidFill>
              </a:rPr>
              <a:t>Questions?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000" y="89000"/>
            <a:ext cx="3724101" cy="496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3374087" y="395700"/>
            <a:ext cx="23958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Overview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072662" y="1178250"/>
            <a:ext cx="7110000" cy="3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Snowmobile Selection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Traction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Sound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Exhaust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Tuning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Oil Selection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t="8875" b="22054"/>
          <a:stretch/>
        </p:blipFill>
        <p:spPr>
          <a:xfrm>
            <a:off x="4395575" y="1178250"/>
            <a:ext cx="3787098" cy="34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447559" y="338875"/>
            <a:ext cx="42489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Snowmobile Selection</a:t>
            </a:r>
            <a:r>
              <a:rPr lang="en"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017000" y="1152475"/>
            <a:ext cx="6876300" cy="356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2015 Polaris 600 Rush Pro-X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Trail rider 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">
                <a:solidFill>
                  <a:schemeClr val="dk1"/>
                </a:solidFill>
              </a:rPr>
              <a:t>Engine displacement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">
                <a:solidFill>
                  <a:schemeClr val="dk1"/>
                </a:solidFill>
              </a:rPr>
              <a:t>Handling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Reliability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">
                <a:solidFill>
                  <a:schemeClr val="dk1"/>
                </a:solidFill>
              </a:rPr>
              <a:t>600 Liberty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t="15476" r="22033"/>
          <a:stretch/>
        </p:blipFill>
        <p:spPr>
          <a:xfrm>
            <a:off x="1017000" y="2615137"/>
            <a:ext cx="2953651" cy="25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674" y="3019369"/>
            <a:ext cx="2799649" cy="154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4675" y="1267549"/>
            <a:ext cx="2799649" cy="155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3374087" y="356850"/>
            <a:ext cx="23958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Traction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951662" y="1140150"/>
            <a:ext cx="7485600" cy="36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120 x 1.25” Ripsaw II Track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har char="●"/>
            </a:pPr>
            <a:r>
              <a:rPr lang="en">
                <a:highlight>
                  <a:srgbClr val="FFFFFF"/>
                </a:highlight>
              </a:rPr>
              <a:t>1.325” 60˚ carbide tip Gold Digger studs</a:t>
            </a:r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har char="●"/>
            </a:pPr>
            <a:r>
              <a:rPr lang="en">
                <a:highlight>
                  <a:srgbClr val="FFFFFF"/>
                </a:highlight>
              </a:rPr>
              <a:t>84 single pattern</a:t>
            </a:r>
          </a:p>
          <a:p>
            <a:pPr marL="914400" lvl="1" indent="-228600" rtl="0">
              <a:spcBef>
                <a:spcPts val="0"/>
              </a:spcBef>
              <a:spcAft>
                <a:spcPts val="1200"/>
              </a:spcAft>
              <a:buChar char="○"/>
            </a:pPr>
            <a:r>
              <a:rPr lang="en">
                <a:highlight>
                  <a:srgbClr val="FFFFFF"/>
                </a:highlight>
              </a:rPr>
              <a:t>Reduced to 42 for weight minimization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275" y="2727624"/>
            <a:ext cx="2239949" cy="181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149" y="1259799"/>
            <a:ext cx="1957124" cy="14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0437" y="3017071"/>
            <a:ext cx="1700550" cy="138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374087" y="356875"/>
            <a:ext cx="23958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Sound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017000" y="1109275"/>
            <a:ext cx="7110000" cy="350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106875" y="1152475"/>
            <a:ext cx="42150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Two primary materials tested</a:t>
            </a:r>
          </a:p>
          <a:p>
            <a:pPr marL="971550" lvl="1" indent="-28575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050" dirty="0"/>
              <a:t>Linex (1/16” and 1/8”)</a:t>
            </a:r>
          </a:p>
          <a:p>
            <a:pPr marL="971550" lvl="1" indent="-28575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050" dirty="0"/>
              <a:t>Raam Matting</a:t>
            </a:r>
          </a:p>
          <a:p>
            <a:pPr marL="971550" lvl="1" indent="-28575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050" dirty="0"/>
              <a:t>Ensolite foam tested as a complementary treatment 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Analyzed at 3 frequencies</a:t>
            </a:r>
          </a:p>
          <a:p>
            <a:pPr marL="971550" lvl="1" indent="-28575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050" dirty="0"/>
              <a:t>1000 hz (High)</a:t>
            </a:r>
          </a:p>
          <a:p>
            <a:pPr marL="971550" lvl="1" indent="-28575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050" dirty="0"/>
              <a:t>600 hz (Mid)</a:t>
            </a:r>
          </a:p>
          <a:p>
            <a:pPr marL="971550" lvl="1" indent="-28575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050" dirty="0"/>
              <a:t>200 hz (Low)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1/8” Linex with Ensolite Foam chosen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112" y="1195022"/>
            <a:ext cx="2063275" cy="106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569" y="3513024"/>
            <a:ext cx="1320400" cy="9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629" y="1493050"/>
            <a:ext cx="1651195" cy="5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7187" y="2417728"/>
            <a:ext cx="1651200" cy="924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3374087" y="356850"/>
            <a:ext cx="23958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Sound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9450" y="1288700"/>
            <a:ext cx="4130649" cy="2734800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25" y="1103450"/>
            <a:ext cx="4609124" cy="31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217450" y="355950"/>
            <a:ext cx="2583000" cy="5727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Exhaust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Destructive interference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Reduce sound pressure levels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Chosen over an absorptive muffler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Flow simulation conducted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Ensure proper flow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Validate exhaust gas velocity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13" y="1152475"/>
            <a:ext cx="164048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2199" y="2326324"/>
            <a:ext cx="2809624" cy="22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045362" y="369200"/>
            <a:ext cx="23958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Emissions</a:t>
            </a: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017000" y="1069600"/>
            <a:ext cx="7110000" cy="350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Implemented 2 catalysts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3-way catalysts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200 cells per square inch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 smtClean="0">
                <a:solidFill>
                  <a:schemeClr val="dk1"/>
                </a:solidFill>
              </a:rPr>
              <a:t>P</a:t>
            </a:r>
            <a:r>
              <a:rPr lang="en-US" sz="1800" dirty="0" err="1" smtClean="0">
                <a:solidFill>
                  <a:schemeClr val="dk1"/>
                </a:solidFill>
              </a:rPr>
              <a:t>alladium</a:t>
            </a:r>
            <a:r>
              <a:rPr lang="en-US" sz="1800" dirty="0" smtClean="0">
                <a:solidFill>
                  <a:schemeClr val="dk1"/>
                </a:solidFill>
              </a:rPr>
              <a:t> and Rhodium</a:t>
            </a:r>
            <a:r>
              <a:rPr lang="en" sz="1800" dirty="0" smtClean="0">
                <a:solidFill>
                  <a:schemeClr val="dk1"/>
                </a:solidFill>
              </a:rPr>
              <a:t> </a:t>
            </a:r>
            <a:r>
              <a:rPr lang="en" sz="1800" dirty="0">
                <a:solidFill>
                  <a:schemeClr val="dk1"/>
                </a:solidFill>
              </a:rPr>
              <a:t>coating filters out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HC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CO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NOx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Lean Tune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Oxidize HC and CO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122" y="2647448"/>
            <a:ext cx="1796246" cy="19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0368" y="1069599"/>
            <a:ext cx="1976630" cy="35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3067424" y="356850"/>
            <a:ext cx="32541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Tuning Hardware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4"/>
            <a:ext cx="1320399" cy="10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51662" y="1140150"/>
            <a:ext cx="7485600" cy="36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Power Commander V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Zeithronix Ethanol Analyzer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NGK Afr Gauge</a:t>
            </a:r>
          </a:p>
        </p:txBody>
      </p:sp>
      <p:pic>
        <p:nvPicPr>
          <p:cNvPr id="130" name="Shape 130" descr="PCV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74" y="2740624"/>
            <a:ext cx="4249199" cy="20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4301" y="1140150"/>
            <a:ext cx="2652973" cy="195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258</Words>
  <Application>Microsoft Macintosh PowerPoint</Application>
  <PresentationFormat>On-screen Show (16:9)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Orbitron</vt:lpstr>
      <vt:lpstr>Times New Roman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Exhaust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Zimmerman, Daniel G</cp:lastModifiedBy>
  <cp:revision>3</cp:revision>
  <dcterms:modified xsi:type="dcterms:W3CDTF">2017-03-08T15:27:24Z</dcterms:modified>
</cp:coreProperties>
</file>