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76" r:id="rId14"/>
    <p:sldId id="267" r:id="rId15"/>
    <p:sldId id="269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-4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Sheet3!$G$4:$G$7</c:f>
              <c:strCache>
                <c:ptCount val="4"/>
                <c:pt idx="0">
                  <c:v>Arctic Cat</c:v>
                </c:pt>
                <c:pt idx="1">
                  <c:v>Polaris</c:v>
                </c:pt>
                <c:pt idx="2">
                  <c:v>Skidoo</c:v>
                </c:pt>
                <c:pt idx="3">
                  <c:v>Yamaha</c:v>
                </c:pt>
              </c:strCache>
            </c:strRef>
          </c:cat>
          <c:val>
            <c:numRef>
              <c:f>Sheet3!$H$4:$H$7</c:f>
            </c:numRef>
          </c:val>
        </c:ser>
        <c:ser>
          <c:idx val="1"/>
          <c:order val="1"/>
          <c:explosion val="1"/>
          <c:dPt>
            <c:idx val="0"/>
            <c:bubble3D val="0"/>
            <c:spPr/>
          </c:dPt>
          <c:dPt>
            <c:idx val="1"/>
            <c:bubble3D val="0"/>
            <c:explosion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Lbls>
            <c:dLbl>
              <c:idx val="1"/>
              <c:layout>
                <c:manualLayout>
                  <c:x val="-0.10325920386913119"/>
                  <c:y val="-0.152441807112789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12.20%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Sheet3!$G$4:$G$7</c:f>
              <c:strCache>
                <c:ptCount val="4"/>
                <c:pt idx="0">
                  <c:v>Arctic Cat</c:v>
                </c:pt>
                <c:pt idx="1">
                  <c:v>Polaris</c:v>
                </c:pt>
                <c:pt idx="2">
                  <c:v>Skidoo</c:v>
                </c:pt>
                <c:pt idx="3">
                  <c:v>Yamaha</c:v>
                </c:pt>
              </c:strCache>
            </c:strRef>
          </c:cat>
          <c:val>
            <c:numRef>
              <c:f>Sheet3!$I$4:$I$7</c:f>
              <c:numCache>
                <c:formatCode>0.00%</c:formatCode>
                <c:ptCount val="4"/>
                <c:pt idx="0">
                  <c:v>0.12195121951219512</c:v>
                </c:pt>
                <c:pt idx="1">
                  <c:v>0.58536585365853655</c:v>
                </c:pt>
                <c:pt idx="2">
                  <c:v>0.17073170731707318</c:v>
                </c:pt>
                <c:pt idx="3">
                  <c:v>0.12195121951219512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9658792650915E-2"/>
          <c:y val="5.0925925925925923E-2"/>
          <c:w val="0.62179487179487181"/>
          <c:h val="0.89814814814814814"/>
        </c:manualLayout>
      </c:layout>
      <c:pieChart>
        <c:varyColors val="1"/>
        <c:ser>
          <c:idx val="0"/>
          <c:order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Sheet5!$G$5:$G$8</c:f>
              <c:strCache>
                <c:ptCount val="4"/>
                <c:pt idx="0">
                  <c:v>1000cc and up</c:v>
                </c:pt>
                <c:pt idx="1">
                  <c:v>800cc-999cc</c:v>
                </c:pt>
                <c:pt idx="2">
                  <c:v>600cc-799cc</c:v>
                </c:pt>
                <c:pt idx="3">
                  <c:v>Below 599cc</c:v>
                </c:pt>
              </c:strCache>
            </c:strRef>
          </c:cat>
          <c:val>
            <c:numRef>
              <c:f>Sheet5!$H$5:$H$8</c:f>
            </c:numRef>
          </c:val>
        </c:ser>
        <c:ser>
          <c:idx val="1"/>
          <c:order val="1"/>
          <c:dPt>
            <c:idx val="0"/>
            <c:bubble3D val="0"/>
            <c:spPr/>
          </c:dPt>
          <c:dPt>
            <c:idx val="1"/>
            <c:bubble3D val="0"/>
            <c:spPr/>
          </c:dPt>
          <c:dPt>
            <c:idx val="2"/>
            <c:bubble3D val="0"/>
            <c:spPr/>
          </c:dPt>
          <c:dPt>
            <c:idx val="3"/>
            <c:bubble3D val="0"/>
            <c:spPr/>
          </c:dPt>
          <c:dLbls>
            <c:dLbl>
              <c:idx val="0"/>
              <c:layout>
                <c:manualLayout>
                  <c:x val="-7.4400868160710676E-2"/>
                  <c:y val="0.121100904053659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390161513647968"/>
                  <c:y val="-6.84700805366203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74767817484351"/>
                  <c:y val="-1.31255468066491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398344437714523E-2"/>
                  <c:y val="0.11184164479440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Sheet5!$G$5:$G$8</c:f>
              <c:strCache>
                <c:ptCount val="4"/>
                <c:pt idx="0">
                  <c:v>1000cc and up</c:v>
                </c:pt>
                <c:pt idx="1">
                  <c:v>800cc-999cc</c:v>
                </c:pt>
                <c:pt idx="2">
                  <c:v>600cc-799cc</c:v>
                </c:pt>
                <c:pt idx="3">
                  <c:v>Below 599cc</c:v>
                </c:pt>
              </c:strCache>
            </c:strRef>
          </c:cat>
          <c:val>
            <c:numRef>
              <c:f>Sheet5!$I$5:$I$8</c:f>
              <c:numCache>
                <c:formatCode>0.00%</c:formatCode>
                <c:ptCount val="4"/>
                <c:pt idx="0">
                  <c:v>9.7560975609756101E-2</c:v>
                </c:pt>
                <c:pt idx="1">
                  <c:v>0.36585365853658536</c:v>
                </c:pt>
                <c:pt idx="2">
                  <c:v>0.43902439024390244</c:v>
                </c:pt>
                <c:pt idx="3">
                  <c:v>9.7560975609756101E-2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96296629112512"/>
          <c:y val="0.10885848254053729"/>
          <c:w val="0.36458217330536963"/>
          <c:h val="0.76045691633034773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Very Unimportant</c:v>
          </c:tx>
          <c:invertIfNegative val="0"/>
          <c:val>
            <c:numRef>
              <c:f>Sheet2!$F$4</c:f>
              <c:numCache>
                <c:formatCode>0.00%</c:formatCode>
                <c:ptCount val="1"/>
                <c:pt idx="0">
                  <c:v>0.11904761904761904</c:v>
                </c:pt>
              </c:numCache>
            </c:numRef>
          </c:val>
        </c:ser>
        <c:ser>
          <c:idx val="1"/>
          <c:order val="1"/>
          <c:tx>
            <c:v>Unimportant</c:v>
          </c:tx>
          <c:invertIfNegative val="0"/>
          <c:val>
            <c:numRef>
              <c:f>Sheet2!$F$6</c:f>
              <c:numCache>
                <c:formatCode>0.00%</c:formatCode>
                <c:ptCount val="1"/>
                <c:pt idx="0">
                  <c:v>0.21428571428571427</c:v>
                </c:pt>
              </c:numCache>
            </c:numRef>
          </c:val>
        </c:ser>
        <c:ser>
          <c:idx val="2"/>
          <c:order val="2"/>
          <c:tx>
            <c:v>Moderate Importance</c:v>
          </c:tx>
          <c:invertIfNegative val="0"/>
          <c:val>
            <c:numRef>
              <c:f>Sheet2!$F$8</c:f>
              <c:numCache>
                <c:formatCode>0.00%</c:formatCode>
                <c:ptCount val="1"/>
                <c:pt idx="0">
                  <c:v>0.40476190476190477</c:v>
                </c:pt>
              </c:numCache>
            </c:numRef>
          </c:val>
        </c:ser>
        <c:ser>
          <c:idx val="3"/>
          <c:order val="3"/>
          <c:tx>
            <c:v>Important</c:v>
          </c:tx>
          <c:invertIfNegative val="0"/>
          <c:val>
            <c:numRef>
              <c:f>Sheet2!$F$10</c:f>
              <c:numCache>
                <c:formatCode>0.00%</c:formatCode>
                <c:ptCount val="1"/>
                <c:pt idx="0">
                  <c:v>0.23809523809523808</c:v>
                </c:pt>
              </c:numCache>
            </c:numRef>
          </c:val>
        </c:ser>
        <c:ser>
          <c:idx val="4"/>
          <c:order val="4"/>
          <c:tx>
            <c:v>Very Important</c:v>
          </c:tx>
          <c:invertIfNegative val="0"/>
          <c:val>
            <c:numRef>
              <c:f>Sheet2!$F$12</c:f>
              <c:numCache>
                <c:formatCode>0.00%</c:formatCode>
                <c:ptCount val="1"/>
                <c:pt idx="0">
                  <c:v>2.3809523809523808E-2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11840"/>
        <c:axId val="48521984"/>
      </c:barChart>
      <c:catAx>
        <c:axId val="48211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48521984"/>
        <c:crosses val="autoZero"/>
        <c:auto val="1"/>
        <c:lblAlgn val="ctr"/>
        <c:lblOffset val="100"/>
        <c:noMultiLvlLbl val="0"/>
      </c:catAx>
      <c:valAx>
        <c:axId val="4852198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8211840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21454145411124E-2"/>
          <c:y val="4.1887130673830354E-2"/>
          <c:w val="0.52163254986837859"/>
          <c:h val="0.92320692709797769"/>
        </c:manualLayout>
      </c:layout>
      <c:pieChart>
        <c:varyColors val="1"/>
        <c:ser>
          <c:idx val="0"/>
          <c:order val="0"/>
          <c:dPt>
            <c:idx val="0"/>
            <c:bubble3D val="0"/>
            <c:spPr/>
          </c:dPt>
          <c:dPt>
            <c:idx val="1"/>
            <c:bubble3D val="0"/>
            <c:spPr/>
          </c:dPt>
          <c:dPt>
            <c:idx val="2"/>
            <c:bubble3D val="0"/>
            <c:spPr/>
          </c:dPt>
          <c:dLbls>
            <c:dLbl>
              <c:idx val="0"/>
              <c:layout>
                <c:manualLayout>
                  <c:x val="-0.12333333333333334"/>
                  <c:y val="0.19568647669041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Sheet2!$I$14:$I$16</c:f>
              <c:strCache>
                <c:ptCount val="3"/>
                <c:pt idx="0">
                  <c:v>Boondocking</c:v>
                </c:pt>
                <c:pt idx="1">
                  <c:v>Groomed Trails</c:v>
                </c:pt>
                <c:pt idx="2">
                  <c:v>Ungroomed Trails</c:v>
                </c:pt>
              </c:strCache>
            </c:strRef>
          </c:cat>
          <c:val>
            <c:numRef>
              <c:f>Sheet2!$J$14:$J$16</c:f>
              <c:numCache>
                <c:formatCode>0.0%</c:formatCode>
                <c:ptCount val="3"/>
                <c:pt idx="0">
                  <c:v>0.17073170731707318</c:v>
                </c:pt>
                <c:pt idx="1">
                  <c:v>0.43902439024390244</c:v>
                </c:pt>
                <c:pt idx="2">
                  <c:v>0.3902439024390244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8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5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40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9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5980922"/>
            <a:ext cx="12210662" cy="877078"/>
            <a:chOff x="0" y="5980922"/>
            <a:chExt cx="12210662" cy="877078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5980922"/>
              <a:ext cx="12210662" cy="877078"/>
            </a:xfrm>
            <a:prstGeom prst="rect">
              <a:avLst/>
            </a:prstGeom>
            <a:solidFill>
              <a:srgbClr val="8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Iowa State</a:t>
              </a:r>
              <a:r>
                <a:rPr lang="en-US" sz="3200" baseline="0" dirty="0" smtClean="0"/>
                <a:t> University Clean Snowmobile Club</a:t>
              </a:r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9425" y="6062547"/>
              <a:ext cx="1610860" cy="73152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39498" y="6057414"/>
            <a:ext cx="87025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286" y="1026110"/>
            <a:ext cx="9489429" cy="2387600"/>
          </a:xfrm>
        </p:spPr>
        <p:txBody>
          <a:bodyPr/>
          <a:lstStyle/>
          <a:p>
            <a:r>
              <a:rPr lang="en-US" dirty="0" smtClean="0"/>
              <a:t>Iowa State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Clean Snowmobile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71" y="1825625"/>
            <a:ext cx="5678103" cy="39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Emission Analysis of 2-stroke oils:</a:t>
            </a:r>
          </a:p>
          <a:p>
            <a:r>
              <a:rPr lang="en-US" dirty="0" smtClean="0"/>
              <a:t>Five oils analyzed</a:t>
            </a:r>
          </a:p>
          <a:p>
            <a:r>
              <a:rPr lang="en-US" dirty="0" smtClean="0"/>
              <a:t>Test run by intervals of 500rpm between 3000rpm and 5000rpm</a:t>
            </a:r>
          </a:p>
          <a:p>
            <a:r>
              <a:rPr lang="en-US" dirty="0" smtClean="0"/>
              <a:t>Oil system flushed between samples</a:t>
            </a:r>
          </a:p>
        </p:txBody>
      </p:sp>
      <p:pic>
        <p:nvPicPr>
          <p:cNvPr id="2050" name="Picture 2" descr="https://i.ytimg.com/vi/wPMijIAGug4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6487" r="22571" b="9998"/>
          <a:stretch/>
        </p:blipFill>
        <p:spPr bwMode="auto">
          <a:xfrm>
            <a:off x="6896931" y="1621845"/>
            <a:ext cx="107152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LG_CShd2aec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6323" r="10208" b="6048"/>
          <a:stretch/>
        </p:blipFill>
        <p:spPr bwMode="auto">
          <a:xfrm>
            <a:off x="8532650" y="1632478"/>
            <a:ext cx="1170977" cy="22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ebayimg.com/images/i/110738699871-0-1/s-l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29" y="3995316"/>
            <a:ext cx="1723946" cy="17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1.bikebandit-images.com/product_images/kl/450/klotz-super-techniplate-2-stroke-oi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r="18883"/>
          <a:stretch/>
        </p:blipFill>
        <p:spPr bwMode="auto">
          <a:xfrm>
            <a:off x="10246480" y="1691710"/>
            <a:ext cx="130011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cx.images-amazon.com/images/I/81GWF7qzyYL._SL1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60" y="3995316"/>
            <a:ext cx="1012530" cy="17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1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" b="549"/>
          <a:stretch/>
        </p:blipFill>
        <p:spPr bwMode="auto">
          <a:xfrm>
            <a:off x="1937887" y="67378"/>
            <a:ext cx="8316227" cy="5784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23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13" y="86627"/>
            <a:ext cx="8067174" cy="58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494" y="2814453"/>
            <a:ext cx="5181600" cy="1470468"/>
          </a:xfrm>
        </p:spPr>
        <p:txBody>
          <a:bodyPr/>
          <a:lstStyle/>
          <a:p>
            <a:r>
              <a:rPr lang="en-US" dirty="0" err="1" smtClean="0"/>
              <a:t>Amsoil</a:t>
            </a:r>
            <a:r>
              <a:rPr lang="en-US" dirty="0" smtClean="0"/>
              <a:t> Interceptor proved to be best candidate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96040"/>
              </p:ext>
            </p:extLst>
          </p:nvPr>
        </p:nvGraphicFramePr>
        <p:xfrm>
          <a:off x="6362499" y="1856180"/>
          <a:ext cx="5486200" cy="194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870"/>
                <a:gridCol w="1960808"/>
                <a:gridCol w="2133522"/>
              </a:tblGrid>
              <a:tr h="541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Oil Name</a:t>
                      </a:r>
                      <a:endParaRPr lang="en-US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Definite Integral (Cumulative % over 110 seconds)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Increase Compared to Lowest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Interceptor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191.884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Polaris VES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202.515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5.25%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Dominator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203.008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5.48%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Klotz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229.758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19.74%</a:t>
                      </a:r>
                      <a:endParaRPr lang="en-US" sz="2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G-Oil</a:t>
                      </a:r>
                      <a:endParaRPr lang="en-US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205.375</a:t>
                      </a:r>
                      <a:endParaRPr lang="en-US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7.03%</a:t>
                      </a:r>
                      <a:endParaRPr lang="en-US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54047"/>
              </p:ext>
            </p:extLst>
          </p:nvPr>
        </p:nvGraphicFramePr>
        <p:xfrm>
          <a:off x="6381750" y="3888608"/>
          <a:ext cx="5457324" cy="1944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471"/>
                <a:gridCol w="1978561"/>
                <a:gridCol w="2122292"/>
              </a:tblGrid>
              <a:tr h="647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Oil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Definite Integral (HC parts per million cumulative over 110 seconds)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Increase Compared to Lowest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3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Interceptor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601,577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3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Polaris VES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662,111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10.06%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3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Dominator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780,694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29.77%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3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Klotz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629,608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4.66%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593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G-Oil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644,463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7.13%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5388361" y="475488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177723" y="2704699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0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57826" cy="39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Catalytic Converter:</a:t>
            </a:r>
          </a:p>
          <a:p>
            <a:r>
              <a:rPr lang="en-US" dirty="0" smtClean="0"/>
              <a:t>400cpsi </a:t>
            </a:r>
            <a:r>
              <a:rPr lang="en-US" dirty="0" err="1" smtClean="0"/>
              <a:t>Heraeus</a:t>
            </a:r>
            <a:r>
              <a:rPr lang="en-US" dirty="0" smtClean="0"/>
              <a:t> catalyst</a:t>
            </a:r>
          </a:p>
          <a:p>
            <a:r>
              <a:rPr lang="en-US" dirty="0" smtClean="0"/>
              <a:t>Targets constituents of carbon monoxide and excess hydrocarbons</a:t>
            </a:r>
          </a:p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Platinum, Palladium, Rhodium (1:20:1)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94" y="1348605"/>
            <a:ext cx="5038859" cy="435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1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00587" cy="39033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Sound Treatment:</a:t>
            </a:r>
          </a:p>
          <a:p>
            <a:r>
              <a:rPr lang="en-US" dirty="0" smtClean="0"/>
              <a:t>Twin high-flow mufflers</a:t>
            </a:r>
          </a:p>
          <a:p>
            <a:r>
              <a:rPr lang="en-US" dirty="0" smtClean="0"/>
              <a:t>Stainless steel wool packing for heat resistance</a:t>
            </a:r>
          </a:p>
          <a:p>
            <a:r>
              <a:rPr lang="en-US" dirty="0" smtClean="0"/>
              <a:t>Manufactured primarily for space restrictions and catalyst installation</a:t>
            </a:r>
            <a:endParaRPr lang="en-US" dirty="0"/>
          </a:p>
        </p:txBody>
      </p:sp>
      <p:sp>
        <p:nvSpPr>
          <p:cNvPr id="4" name="AutoShape 2" descr="Displaying IMG_09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09" y="1384655"/>
            <a:ext cx="3006699" cy="401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4" y="1384655"/>
            <a:ext cx="3008229" cy="40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6583" cy="39033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Engine Management:</a:t>
            </a:r>
          </a:p>
          <a:p>
            <a:r>
              <a:rPr lang="en-US" dirty="0" smtClean="0"/>
              <a:t>Power Commander V (PCV)</a:t>
            </a:r>
          </a:p>
          <a:p>
            <a:pPr lvl="1"/>
            <a:r>
              <a:rPr lang="en-US" dirty="0" smtClean="0"/>
              <a:t>Fuel Mapping</a:t>
            </a:r>
          </a:p>
          <a:p>
            <a:pPr lvl="1"/>
            <a:r>
              <a:rPr lang="en-US" dirty="0" smtClean="0"/>
              <a:t>Ignition timing</a:t>
            </a:r>
          </a:p>
          <a:p>
            <a:r>
              <a:rPr lang="en-US" dirty="0" smtClean="0"/>
              <a:t>GM Flex Fuel Sensor</a:t>
            </a:r>
          </a:p>
          <a:p>
            <a:pPr lvl="1"/>
            <a:r>
              <a:rPr lang="en-US" dirty="0" smtClean="0"/>
              <a:t>Ethanol compensation</a:t>
            </a:r>
          </a:p>
          <a:p>
            <a:pPr lvl="1"/>
            <a:r>
              <a:rPr lang="en-US" dirty="0" smtClean="0"/>
              <a:t>0-5V signal to PCV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84" y="1523649"/>
            <a:ext cx="4960519" cy="400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92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1825625"/>
            <a:ext cx="4728355" cy="390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Adjustment to catalyst:</a:t>
            </a:r>
          </a:p>
          <a:p>
            <a:r>
              <a:rPr lang="en-US" dirty="0" smtClean="0"/>
              <a:t>First catalyst struggled with short-circuited fuel</a:t>
            </a:r>
          </a:p>
          <a:p>
            <a:r>
              <a:rPr lang="en-US" dirty="0" smtClean="0"/>
              <a:t>Adjusted system to move catalyst further downstream</a:t>
            </a:r>
          </a:p>
          <a:p>
            <a:r>
              <a:rPr lang="en-US" dirty="0" smtClean="0"/>
              <a:t>Progressive tune implemented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4180"/>
              </p:ext>
            </p:extLst>
          </p:nvPr>
        </p:nvGraphicFramePr>
        <p:xfrm>
          <a:off x="8364354" y="2301661"/>
          <a:ext cx="3436218" cy="177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09"/>
                <a:gridCol w="1718109"/>
              </a:tblGrid>
              <a:tr h="2983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Throttle Position (%</a:t>
                      </a:r>
                      <a:r>
                        <a:rPr lang="en-US" sz="1400" baseline="0" dirty="0" smtClean="0"/>
                        <a:t> Open)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 Lambda Value</a:t>
                      </a:r>
                      <a:endParaRPr lang="en-US" sz="1400" dirty="0"/>
                    </a:p>
                  </a:txBody>
                  <a:tcPr/>
                </a:tc>
              </a:tr>
              <a:tr h="315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0-40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/>
                </a:tc>
              </a:tr>
              <a:tr h="315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41-60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/>
                </a:tc>
              </a:tr>
              <a:tr h="315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61-80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</a:tr>
              <a:tr h="315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81-100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2" descr="Displaying IMG_09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36" y="1817657"/>
            <a:ext cx="2623936" cy="35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32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659" y="2143260"/>
            <a:ext cx="4070683" cy="888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0387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an\Documents\ME 436\Lab 4\Team_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26" y="616017"/>
            <a:ext cx="4263185" cy="31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</a:p>
          <a:p>
            <a:r>
              <a:rPr lang="en-US" dirty="0" smtClean="0"/>
              <a:t>Chassis Improvements</a:t>
            </a:r>
          </a:p>
          <a:p>
            <a:r>
              <a:rPr lang="en-US" dirty="0" smtClean="0"/>
              <a:t>Exhaust Treatment</a:t>
            </a:r>
          </a:p>
          <a:p>
            <a:r>
              <a:rPr lang="en-US" dirty="0" smtClean="0"/>
              <a:t>Engine Calibration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33" y="2622881"/>
            <a:ext cx="3067252" cy="306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1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271"/>
            <a:ext cx="5726229" cy="1735722"/>
          </a:xfrm>
        </p:spPr>
        <p:txBody>
          <a:bodyPr/>
          <a:lstStyle/>
          <a:p>
            <a:r>
              <a:rPr lang="en-US" dirty="0" smtClean="0"/>
              <a:t>2014 Polaris Indy 800SP</a:t>
            </a:r>
          </a:p>
          <a:p>
            <a:r>
              <a:rPr lang="en-US" dirty="0" smtClean="0"/>
              <a:t>795cc </a:t>
            </a:r>
            <a:r>
              <a:rPr lang="en-US" dirty="0" err="1" smtClean="0"/>
              <a:t>Cleanfire</a:t>
            </a:r>
            <a:r>
              <a:rPr lang="en-US" dirty="0" smtClean="0"/>
              <a:t> Liberty 2-stroke</a:t>
            </a:r>
          </a:p>
          <a:p>
            <a:r>
              <a:rPr lang="en-US" dirty="0" smtClean="0"/>
              <a:t>Aluminum </a:t>
            </a:r>
            <a:r>
              <a:rPr lang="en-US" dirty="0" err="1" smtClean="0"/>
              <a:t>ProRide</a:t>
            </a:r>
            <a:r>
              <a:rPr lang="en-US" dirty="0" smtClean="0"/>
              <a:t> Chassis</a:t>
            </a:r>
          </a:p>
          <a:p>
            <a:endParaRPr lang="en-US" dirty="0"/>
          </a:p>
        </p:txBody>
      </p:sp>
      <p:pic>
        <p:nvPicPr>
          <p:cNvPr id="6146" name="Picture 2" descr="http://polaris.hs.llnwd.net/o40/sno/2014/img/vehicle-details/features/800-indy-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02" y="1680493"/>
            <a:ext cx="4936189" cy="31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295" y="1421364"/>
            <a:ext cx="3319914" cy="599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Buyer brand preference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53284647"/>
              </p:ext>
            </p:extLst>
          </p:nvPr>
        </p:nvGraphicFramePr>
        <p:xfrm>
          <a:off x="3407344" y="1886552"/>
          <a:ext cx="6323797" cy="352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67224" y="1382863"/>
            <a:ext cx="4793381" cy="599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Buyer engine displacement preference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87411541"/>
              </p:ext>
            </p:extLst>
          </p:nvPr>
        </p:nvGraphicFramePr>
        <p:xfrm>
          <a:off x="3503597" y="1953928"/>
          <a:ext cx="6439300" cy="361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28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Selection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53927" y="1402113"/>
            <a:ext cx="8768615" cy="599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Importance of fuel economy to buyers when purchasing snowmobile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1974670"/>
              </p:ext>
            </p:extLst>
          </p:nvPr>
        </p:nvGraphicFramePr>
        <p:xfrm>
          <a:off x="875899" y="1867301"/>
          <a:ext cx="10212404" cy="36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90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575" y="1902627"/>
            <a:ext cx="4985084" cy="28233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Sound Deadening Material:</a:t>
            </a:r>
          </a:p>
          <a:p>
            <a:r>
              <a:rPr lang="en-US" dirty="0" err="1" smtClean="0"/>
              <a:t>RAAMmat</a:t>
            </a:r>
            <a:r>
              <a:rPr lang="en-US" dirty="0" smtClean="0"/>
              <a:t> BXT II</a:t>
            </a:r>
          </a:p>
          <a:p>
            <a:r>
              <a:rPr lang="en-US" dirty="0" smtClean="0"/>
              <a:t>Placed in engine bay</a:t>
            </a:r>
          </a:p>
          <a:p>
            <a:r>
              <a:rPr lang="en-US" dirty="0" smtClean="0"/>
              <a:t>Significantly reduced noise levels from engine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36855" y="1517030"/>
            <a:ext cx="5957839" cy="37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Improvements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9104145"/>
              </p:ext>
            </p:extLst>
          </p:nvPr>
        </p:nvGraphicFramePr>
        <p:xfrm>
          <a:off x="3368842" y="1848050"/>
          <a:ext cx="6439301" cy="363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31957" y="1382863"/>
            <a:ext cx="4793381" cy="599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Buyer riding conditions preference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21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345" y="2229887"/>
            <a:ext cx="4551947" cy="29100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Track Selection:</a:t>
            </a:r>
          </a:p>
          <a:p>
            <a:r>
              <a:rPr lang="en-US" dirty="0" smtClean="0"/>
              <a:t>Ripsaw 1.5</a:t>
            </a:r>
          </a:p>
          <a:p>
            <a:r>
              <a:rPr lang="en-US" dirty="0" smtClean="0"/>
              <a:t>1.5” lugs</a:t>
            </a:r>
          </a:p>
          <a:p>
            <a:r>
              <a:rPr lang="en-US" dirty="0" smtClean="0"/>
              <a:t>96 1-5/8” Woody’s Traction Studs</a:t>
            </a:r>
          </a:p>
        </p:txBody>
      </p:sp>
      <p:sp>
        <p:nvSpPr>
          <p:cNvPr id="4" name="AutoShape 2" descr="Displaying IMG_09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65" y="1430617"/>
            <a:ext cx="3230329" cy="43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57402"/>
      </p:ext>
    </p:extLst>
  </p:cSld>
  <p:clrMapOvr>
    <a:masterClrMapping/>
  </p:clrMapOvr>
</p:sld>
</file>

<file path=ppt/theme/theme1.xml><?xml version="1.0" encoding="utf-8"?>
<a:theme xmlns:a="http://schemas.openxmlformats.org/drawingml/2006/main" name="CSC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pperplate Gothic Bold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SC_theme" id="{EFE94E87-C181-47D0-9B07-3BDDDBDE19FA}" vid="{0168E8FB-38EC-42F4-8A08-432B805C8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CSC_theme</Template>
  <TotalTime>84</TotalTime>
  <Words>331</Words>
  <Application>Microsoft Office PowerPoint</Application>
  <PresentationFormat>Custom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CSC_theme</vt:lpstr>
      <vt:lpstr>Iowa State University</vt:lpstr>
      <vt:lpstr>Agenda</vt:lpstr>
      <vt:lpstr>Chassis Selection</vt:lpstr>
      <vt:lpstr>Chassis Selection</vt:lpstr>
      <vt:lpstr>Chassis Selection</vt:lpstr>
      <vt:lpstr>Chassis Selection</vt:lpstr>
      <vt:lpstr>Chassis Improvements</vt:lpstr>
      <vt:lpstr>Chassis Improvements</vt:lpstr>
      <vt:lpstr>Chassis Improvements</vt:lpstr>
      <vt:lpstr>Exhaust Treatment</vt:lpstr>
      <vt:lpstr>PowerPoint Presentation</vt:lpstr>
      <vt:lpstr>PowerPoint Presentation</vt:lpstr>
      <vt:lpstr>Exhaust Treatment</vt:lpstr>
      <vt:lpstr>Exhaust Treatment</vt:lpstr>
      <vt:lpstr>Exhaust Treatment</vt:lpstr>
      <vt:lpstr>Engine Calibration</vt:lpstr>
      <vt:lpstr>Engine Calibration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State university</dc:title>
  <dc:creator>Dan</dc:creator>
  <cp:lastModifiedBy>Dan</cp:lastModifiedBy>
  <cp:revision>10</cp:revision>
  <dcterms:created xsi:type="dcterms:W3CDTF">2016-03-09T15:57:45Z</dcterms:created>
  <dcterms:modified xsi:type="dcterms:W3CDTF">2016-03-09T17:22:07Z</dcterms:modified>
</cp:coreProperties>
</file>