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58" r:id="rId5"/>
    <p:sldId id="262" r:id="rId6"/>
    <p:sldId id="264" r:id="rId7"/>
    <p:sldId id="266" r:id="rId8"/>
    <p:sldId id="261" r:id="rId9"/>
    <p:sldId id="265" r:id="rId10"/>
    <p:sldId id="260" r:id="rId11"/>
    <p:sldId id="259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92" d="100"/>
          <a:sy n="92" d="100"/>
        </p:scale>
        <p:origin x="3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60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636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341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7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874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952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544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45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7045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5022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5573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03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0" y="5980922"/>
            <a:ext cx="12210662" cy="877078"/>
            <a:chOff x="0" y="5980922"/>
            <a:chExt cx="12210662" cy="877078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5980922"/>
              <a:ext cx="12210662" cy="877078"/>
            </a:xfrm>
            <a:prstGeom prst="rect">
              <a:avLst/>
            </a:prstGeom>
            <a:solidFill>
              <a:srgbClr val="86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Iowa State</a:t>
              </a:r>
              <a:r>
                <a:rPr lang="en-US" sz="3200" baseline="0" dirty="0" smtClean="0"/>
                <a:t> University Clean Snowmobile Club</a:t>
              </a:r>
              <a:endParaRPr lang="en-US" sz="3200" dirty="0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>
              <a:off x="79425" y="6062547"/>
              <a:ext cx="1610860" cy="731520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239498" y="6057414"/>
            <a:ext cx="870257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626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4079" y="214604"/>
            <a:ext cx="9887339" cy="998376"/>
          </a:xfrm>
        </p:spPr>
        <p:txBody>
          <a:bodyPr/>
          <a:lstStyle/>
          <a:p>
            <a:r>
              <a:rPr lang="en-US" dirty="0" smtClean="0"/>
              <a:t>Iowa State University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5746" y="2033619"/>
            <a:ext cx="9144000" cy="609790"/>
          </a:xfrm>
        </p:spPr>
        <p:txBody>
          <a:bodyPr/>
          <a:lstStyle/>
          <a:p>
            <a:r>
              <a:rPr lang="en-US" dirty="0" smtClean="0"/>
              <a:t>2015 SAE International Clean Snowmobile Challenge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2623" y="2531992"/>
            <a:ext cx="4770248" cy="33865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29193" y="1292718"/>
            <a:ext cx="5117106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200" b="1" dirty="0" smtClean="0"/>
              <a:t>2014 Polaris Indy</a:t>
            </a:r>
            <a:r>
              <a:rPr lang="en-US" sz="2000" b="1" dirty="0"/>
              <a:t>®</a:t>
            </a:r>
            <a:r>
              <a:rPr lang="en-US" sz="3200" b="1" dirty="0" smtClean="0"/>
              <a:t> 800 SP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418970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 Reduction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Starter motor removal</a:t>
            </a:r>
          </a:p>
          <a:p>
            <a:r>
              <a:rPr lang="en-US" dirty="0" err="1" smtClean="0"/>
              <a:t>Hydrobead</a:t>
            </a:r>
            <a:endParaRPr lang="en-US" dirty="0" smtClean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439880" y="4488381"/>
            <a:ext cx="5295902" cy="130974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-76200" y="2758036"/>
                <a:ext cx="6096000" cy="173034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𝐹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∗</m:t>
                      </m:r>
                      <m:func>
                        <m:func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𝑚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∗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𝑔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∗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𝜇</m:t>
                      </m:r>
                    </m:oMath>
                  </m:oMathPara>
                </a14:m>
                <a:endParaRPr lang="en-US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𝐹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∗</m:t>
                      </m:r>
                      <m:func>
                        <m:func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𝑤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∗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𝜇</m:t>
                      </m:r>
                    </m:oMath>
                  </m:oMathPara>
                </a14:m>
                <a:endParaRPr lang="en-US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% 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𝑅𝑒𝑑𝑢𝑐𝑡𝑖𝑜𝑛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∗100</m:t>
                      </m:r>
                    </m:oMath>
                  </m:oMathPara>
                </a14:m>
                <a:endParaRPr lang="en-US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200" y="2758036"/>
                <a:ext cx="6096000" cy="173034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6100" y="1440017"/>
            <a:ext cx="5808596" cy="435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753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MSRP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334000" cy="4351338"/>
          </a:xfrm>
        </p:spPr>
        <p:txBody>
          <a:bodyPr/>
          <a:lstStyle/>
          <a:p>
            <a:r>
              <a:rPr lang="en-US" dirty="0" err="1" smtClean="0"/>
              <a:t>RAAMmat</a:t>
            </a:r>
            <a:endParaRPr lang="en-US" dirty="0" smtClean="0"/>
          </a:p>
          <a:p>
            <a:r>
              <a:rPr lang="en-US" dirty="0" err="1" smtClean="0"/>
              <a:t>Hydrobead</a:t>
            </a:r>
            <a:endParaRPr lang="en-US" dirty="0" smtClean="0"/>
          </a:p>
          <a:p>
            <a:r>
              <a:rPr lang="en-US" dirty="0" smtClean="0"/>
              <a:t>Woody’s Studs</a:t>
            </a:r>
          </a:p>
          <a:p>
            <a:r>
              <a:rPr lang="en-US" dirty="0" smtClean="0"/>
              <a:t>Flex Fuel Sensor</a:t>
            </a:r>
          </a:p>
          <a:p>
            <a:r>
              <a:rPr lang="en-US" dirty="0" smtClean="0"/>
              <a:t>Ethanol Content Analyzer</a:t>
            </a:r>
          </a:p>
          <a:p>
            <a:r>
              <a:rPr lang="en-US" dirty="0" err="1" smtClean="0"/>
              <a:t>DynoJet</a:t>
            </a:r>
            <a:r>
              <a:rPr lang="en-US" dirty="0" smtClean="0"/>
              <a:t> Power Commander V</a:t>
            </a:r>
          </a:p>
          <a:p>
            <a:r>
              <a:rPr lang="en-US" dirty="0" smtClean="0"/>
              <a:t>Total Price - $12,695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69627" y="1908897"/>
            <a:ext cx="5181600" cy="291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252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3171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Thanks for all of your Support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77371" y="1638734"/>
            <a:ext cx="6204652" cy="34424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38609" y="1638734"/>
            <a:ext cx="4307589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Iowa State College of Engineering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Iowa State Mechanical Engineering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Dr. Emmanuel </a:t>
            </a:r>
            <a:r>
              <a:rPr lang="en-US" dirty="0" err="1" smtClean="0"/>
              <a:t>Agba</a:t>
            </a:r>
            <a:r>
              <a:rPr lang="en-US" dirty="0"/>
              <a:t> </a:t>
            </a:r>
            <a:r>
              <a:rPr lang="en-US" dirty="0" smtClean="0"/>
              <a:t>(Adviser)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Dr. Gary </a:t>
            </a:r>
            <a:r>
              <a:rPr lang="en-US" dirty="0" err="1" smtClean="0"/>
              <a:t>Mirka</a:t>
            </a:r>
            <a:r>
              <a:rPr lang="en-US" dirty="0" smtClean="0"/>
              <a:t> (Associate Dean </a:t>
            </a:r>
            <a:r>
              <a:rPr lang="en-US" dirty="0" err="1" smtClean="0"/>
              <a:t>CoE</a:t>
            </a:r>
            <a:r>
              <a:rPr lang="en-US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Sponsors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2015 SAE CSC Staff/Volunteers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And all of our </a:t>
            </a:r>
            <a:r>
              <a:rPr lang="en-US" smtClean="0"/>
              <a:t>other supporters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775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2014 Polaris Indy® 800 SP</a:t>
            </a:r>
          </a:p>
          <a:p>
            <a:r>
              <a:rPr lang="en-US" dirty="0" smtClean="0"/>
              <a:t>Engine Rebuild</a:t>
            </a:r>
          </a:p>
          <a:p>
            <a:r>
              <a:rPr lang="en-US" dirty="0" smtClean="0"/>
              <a:t>Fuel Management</a:t>
            </a:r>
          </a:p>
          <a:p>
            <a:r>
              <a:rPr lang="en-US" dirty="0" smtClean="0"/>
              <a:t>Noise Reduction</a:t>
            </a:r>
          </a:p>
          <a:p>
            <a:r>
              <a:rPr lang="en-US" dirty="0" smtClean="0"/>
              <a:t>Weight Reduction</a:t>
            </a:r>
          </a:p>
          <a:p>
            <a:r>
              <a:rPr lang="en-US" dirty="0" smtClean="0"/>
              <a:t>MSRP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87" t="37321" r="32540" b="37058"/>
          <a:stretch/>
        </p:blipFill>
        <p:spPr>
          <a:xfrm>
            <a:off x="5616224" y="1825625"/>
            <a:ext cx="5476500" cy="3397829"/>
          </a:xfrm>
        </p:spPr>
      </p:pic>
    </p:spTree>
    <p:extLst>
      <p:ext uri="{BB962C8B-B14F-4D97-AF65-F5344CB8AC3E}">
        <p14:creationId xmlns:p14="http://schemas.microsoft.com/office/powerpoint/2010/main" val="3758203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2014 Polaris Indy</a:t>
            </a:r>
            <a:r>
              <a:rPr lang="en-US" sz="2800" dirty="0" smtClean="0"/>
              <a:t>®</a:t>
            </a:r>
            <a:r>
              <a:rPr lang="en-US" dirty="0" smtClean="0"/>
              <a:t> 800 SP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Pro-Ride Chassis</a:t>
            </a:r>
          </a:p>
          <a:p>
            <a:pPr lvl="1"/>
            <a:r>
              <a:rPr lang="en-US" dirty="0"/>
              <a:t>Lightweight</a:t>
            </a:r>
          </a:p>
          <a:p>
            <a:pPr lvl="1"/>
            <a:r>
              <a:rPr lang="en-US" dirty="0" err="1" smtClean="0"/>
              <a:t>Rideability</a:t>
            </a:r>
            <a:endParaRPr lang="en-US" dirty="0"/>
          </a:p>
          <a:p>
            <a:r>
              <a:rPr lang="en-US" dirty="0" smtClean="0"/>
              <a:t>Liberty Liquid-Cooled Engine</a:t>
            </a:r>
          </a:p>
          <a:p>
            <a:pPr lvl="1"/>
            <a:r>
              <a:rPr lang="en-US" dirty="0" err="1" smtClean="0"/>
              <a:t>Cleanfire</a:t>
            </a:r>
            <a:r>
              <a:rPr lang="en-US" sz="1800" dirty="0" smtClean="0"/>
              <a:t>®</a:t>
            </a:r>
            <a:r>
              <a:rPr lang="en-US" dirty="0" smtClean="0"/>
              <a:t> Technology</a:t>
            </a:r>
          </a:p>
          <a:p>
            <a:pPr lvl="1"/>
            <a:r>
              <a:rPr lang="en-US" dirty="0" smtClean="0"/>
              <a:t>Power-to-weight ratio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03284" y="1763425"/>
            <a:ext cx="4360882" cy="373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839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 Rebuild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Overheated pistons</a:t>
            </a:r>
          </a:p>
          <a:p>
            <a:r>
              <a:rPr lang="en-US" dirty="0" smtClean="0"/>
              <a:t>2009 modifications to fit 2014 chassis</a:t>
            </a:r>
          </a:p>
          <a:p>
            <a:r>
              <a:rPr lang="en-US" dirty="0" smtClean="0"/>
              <a:t>Engine Inspections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84" b="6864"/>
          <a:stretch/>
        </p:blipFill>
        <p:spPr>
          <a:xfrm>
            <a:off x="5106462" y="2982190"/>
            <a:ext cx="2684923" cy="274047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567" y="3819831"/>
            <a:ext cx="3162300" cy="19145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9" t="29731" r="7424"/>
          <a:stretch/>
        </p:blipFill>
        <p:spPr>
          <a:xfrm rot="5400000">
            <a:off x="7884829" y="2002819"/>
            <a:ext cx="4229946" cy="31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378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Fuel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37278"/>
            <a:ext cx="5181600" cy="4351338"/>
          </a:xfrm>
        </p:spPr>
        <p:txBody>
          <a:bodyPr/>
          <a:lstStyle/>
          <a:p>
            <a:r>
              <a:rPr lang="en-US" dirty="0" smtClean="0"/>
              <a:t>Power Commander V (PCV)</a:t>
            </a:r>
          </a:p>
          <a:p>
            <a:pPr lvl="1"/>
            <a:r>
              <a:rPr lang="en-US" dirty="0" err="1"/>
              <a:t>Autotune</a:t>
            </a:r>
            <a:endParaRPr lang="en-US" dirty="0"/>
          </a:p>
          <a:p>
            <a:pPr lvl="1"/>
            <a:r>
              <a:rPr lang="en-US" dirty="0" smtClean="0"/>
              <a:t>POD-300</a:t>
            </a:r>
          </a:p>
        </p:txBody>
      </p:sp>
      <p:pic>
        <p:nvPicPr>
          <p:cNvPr id="10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6019799" y="1500621"/>
            <a:ext cx="5919355" cy="36704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168998" y="2945969"/>
                <a:ext cx="4110228" cy="5114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𝐴𝐹𝑅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𝑔𝑎𝑠𝑜𝑙𝑖𝑛𝑒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𝐴𝐹𝑅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𝐹𝑢𝑒𝑙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𝑢𝑠𝑒𝑑</m:t>
                              </m:r>
                            </m:sub>
                          </m:sSub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100%= 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14.7</m:t>
                          </m:r>
                        </m:num>
                        <m:den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𝐴𝐹𝑅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𝐹𝑢𝑒𝑙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𝑢𝑠𝑒𝑑</m:t>
                              </m:r>
                            </m:sub>
                          </m:sSub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100%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998" y="2945969"/>
                <a:ext cx="4110228" cy="51142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712947"/>
            <a:ext cx="4814455" cy="145809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31193" y="5152798"/>
            <a:ext cx="44480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00" dirty="0" smtClean="0"/>
              <a:t>*</a:t>
            </a:r>
            <a:r>
              <a:rPr lang="en-US" sz="1000" dirty="0"/>
              <a:t>“Air-Fuel h-x Diagrams for Gasoline-</a:t>
            </a:r>
            <a:r>
              <a:rPr lang="en-US" sz="1000" dirty="0" err="1"/>
              <a:t>Isobutanol</a:t>
            </a:r>
            <a:r>
              <a:rPr lang="en-US" sz="1000" dirty="0"/>
              <a:t> Blends,” “</a:t>
            </a:r>
            <a:r>
              <a:rPr lang="en-US" sz="1000" dirty="0" err="1"/>
              <a:t>Politehnica</a:t>
            </a:r>
            <a:r>
              <a:rPr lang="en-US" sz="1000" dirty="0"/>
              <a:t>” University of </a:t>
            </a:r>
            <a:r>
              <a:rPr lang="en-US" sz="1000" dirty="0" err="1"/>
              <a:t>Timişoara</a:t>
            </a:r>
            <a:r>
              <a:rPr lang="en-US" sz="1000" dirty="0"/>
              <a:t>, last modified 2010.</a:t>
            </a: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752779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Fuel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GM Flex Fuel Sensor</a:t>
            </a:r>
          </a:p>
          <a:p>
            <a:r>
              <a:rPr lang="en-US" dirty="0" err="1" smtClean="0"/>
              <a:t>Zeitronix</a:t>
            </a:r>
            <a:r>
              <a:rPr lang="en-US" dirty="0" smtClean="0"/>
              <a:t> ECA-2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6416" b="7098"/>
          <a:stretch/>
        </p:blipFill>
        <p:spPr>
          <a:xfrm>
            <a:off x="1397069" y="3348787"/>
            <a:ext cx="3258952" cy="19615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1825625"/>
            <a:ext cx="5797494" cy="348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325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 Tuning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85398"/>
            <a:ext cx="5181600" cy="4351338"/>
          </a:xfrm>
        </p:spPr>
        <p:txBody>
          <a:bodyPr/>
          <a:lstStyle/>
          <a:p>
            <a:r>
              <a:rPr lang="en-US" dirty="0" smtClean="0"/>
              <a:t>Tuning based off 20% gasoline-</a:t>
            </a:r>
            <a:r>
              <a:rPr lang="en-US" dirty="0" err="1" smtClean="0"/>
              <a:t>isobutanol</a:t>
            </a:r>
            <a:r>
              <a:rPr lang="en-US" dirty="0" smtClean="0"/>
              <a:t> mixture</a:t>
            </a:r>
          </a:p>
          <a:p>
            <a:r>
              <a:rPr lang="en-US" dirty="0" smtClean="0"/>
              <a:t>Conservative tune</a:t>
            </a:r>
          </a:p>
          <a:p>
            <a:r>
              <a:rPr lang="en-US" dirty="0" err="1" smtClean="0"/>
              <a:t>Datalogging</a:t>
            </a:r>
            <a:r>
              <a:rPr lang="en-US" dirty="0" smtClean="0"/>
              <a:t> from PCV during practice runs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1488" y="1234250"/>
            <a:ext cx="5072312" cy="438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290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Noise Reduction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Installed </a:t>
            </a:r>
            <a:r>
              <a:rPr lang="en-US" dirty="0" err="1" smtClean="0"/>
              <a:t>RAAMmat</a:t>
            </a:r>
            <a:endParaRPr lang="en-US" dirty="0" smtClean="0"/>
          </a:p>
          <a:p>
            <a:pPr lvl="1"/>
            <a:r>
              <a:rPr lang="en-US" dirty="0"/>
              <a:t>Engine Bay</a:t>
            </a:r>
          </a:p>
          <a:p>
            <a:pPr lvl="1"/>
            <a:r>
              <a:rPr lang="en-US" dirty="0"/>
              <a:t>Side Panels</a:t>
            </a:r>
          </a:p>
          <a:p>
            <a:pPr lvl="1"/>
            <a:r>
              <a:rPr lang="en-US" dirty="0" smtClean="0"/>
              <a:t>Hood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3454" y="1690688"/>
            <a:ext cx="6150346" cy="38652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 flipV="1">
            <a:off x="1437409" y="3103417"/>
            <a:ext cx="2327564" cy="310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697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Noise Reduction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Repacked muffler</a:t>
            </a:r>
          </a:p>
          <a:p>
            <a:r>
              <a:rPr lang="en-US" dirty="0" smtClean="0"/>
              <a:t>Snow flap Design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576" y="2971799"/>
            <a:ext cx="2550924" cy="27095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0424" y="1203921"/>
            <a:ext cx="5921780" cy="44878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2971799"/>
            <a:ext cx="2546342" cy="271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14849"/>
      </p:ext>
    </p:extLst>
  </p:cSld>
  <p:clrMapOvr>
    <a:masterClrMapping/>
  </p:clrMapOvr>
</p:sld>
</file>

<file path=ppt/theme/theme1.xml><?xml version="1.0" encoding="utf-8"?>
<a:theme xmlns:a="http://schemas.openxmlformats.org/drawingml/2006/main" name="CSC_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opperplate Gothic Bold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BFBA8AF-0E56-4D11-B9EB-C5F3986393C2}" vid="{241FA9B2-F3FE-492F-B966-ADD81FB6BAF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CSC_theme</Template>
  <TotalTime>7593</TotalTime>
  <Words>201</Words>
  <Application>Microsoft Office PowerPoint</Application>
  <PresentationFormat>Widescreen</PresentationFormat>
  <Paragraphs>70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Cambria Math</vt:lpstr>
      <vt:lpstr>Copperplate Gothic Bold</vt:lpstr>
      <vt:lpstr>Microsoft Sans Serif</vt:lpstr>
      <vt:lpstr>Times New Roman</vt:lpstr>
      <vt:lpstr>CSC_theme</vt:lpstr>
      <vt:lpstr>Iowa State University</vt:lpstr>
      <vt:lpstr>Overview</vt:lpstr>
      <vt:lpstr>2014 Polaris Indy® 800 SP</vt:lpstr>
      <vt:lpstr>Engine Rebuild</vt:lpstr>
      <vt:lpstr>Fuel Management</vt:lpstr>
      <vt:lpstr>Fuel Management</vt:lpstr>
      <vt:lpstr>Engine Tuning</vt:lpstr>
      <vt:lpstr>Noise Reduction</vt:lpstr>
      <vt:lpstr>Noise Reduction</vt:lpstr>
      <vt:lpstr>Weight Reduction</vt:lpstr>
      <vt:lpstr>MSRP</vt:lpstr>
      <vt:lpstr>Thanks for all of your Support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meisu</dc:creator>
  <cp:lastModifiedBy>Nicholas Winter</cp:lastModifiedBy>
  <cp:revision>49</cp:revision>
  <dcterms:created xsi:type="dcterms:W3CDTF">2015-02-19T19:47:24Z</dcterms:created>
  <dcterms:modified xsi:type="dcterms:W3CDTF">2015-03-04T17:42:55Z</dcterms:modified>
</cp:coreProperties>
</file>