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14" r:id="rId1"/>
    <p:sldMasterId id="2147484317" r:id="rId2"/>
    <p:sldMasterId id="2147484326" r:id="rId3"/>
    <p:sldMasterId id="2147484315" r:id="rId4"/>
    <p:sldMasterId id="2147484316" r:id="rId5"/>
  </p:sldMasterIdLst>
  <p:notesMasterIdLst>
    <p:notesMasterId r:id="rId36"/>
  </p:notesMasterIdLst>
  <p:handoutMasterIdLst>
    <p:handoutMasterId r:id="rId37"/>
  </p:handoutMasterIdLst>
  <p:sldIdLst>
    <p:sldId id="261" r:id="rId6"/>
    <p:sldId id="262" r:id="rId7"/>
    <p:sldId id="272" r:id="rId8"/>
    <p:sldId id="286" r:id="rId9"/>
    <p:sldId id="287" r:id="rId10"/>
    <p:sldId id="275" r:id="rId11"/>
    <p:sldId id="263" r:id="rId12"/>
    <p:sldId id="291" r:id="rId13"/>
    <p:sldId id="292" r:id="rId14"/>
    <p:sldId id="279" r:id="rId15"/>
    <p:sldId id="281" r:id="rId16"/>
    <p:sldId id="264" r:id="rId17"/>
    <p:sldId id="276" r:id="rId18"/>
    <p:sldId id="265" r:id="rId19"/>
    <p:sldId id="267" r:id="rId20"/>
    <p:sldId id="284" r:id="rId21"/>
    <p:sldId id="283" r:id="rId22"/>
    <p:sldId id="274" r:id="rId23"/>
    <p:sldId id="290" r:id="rId24"/>
    <p:sldId id="293" r:id="rId25"/>
    <p:sldId id="285" r:id="rId26"/>
    <p:sldId id="288" r:id="rId27"/>
    <p:sldId id="282" r:id="rId28"/>
    <p:sldId id="294" r:id="rId29"/>
    <p:sldId id="295" r:id="rId30"/>
    <p:sldId id="296" r:id="rId31"/>
    <p:sldId id="297" r:id="rId32"/>
    <p:sldId id="298" r:id="rId33"/>
    <p:sldId id="299" r:id="rId34"/>
    <p:sldId id="300" r:id="rId35"/>
  </p:sldIdLst>
  <p:sldSz cx="24385588" cy="13717588"/>
  <p:notesSz cx="6858000" cy="9144000"/>
  <p:defaultTextStyle>
    <a:defPPr>
      <a:defRPr lang="ru-RU"/>
    </a:defPPr>
    <a:lvl1pPr marL="0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1pPr>
    <a:lvl2pPr marL="1219047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2pPr>
    <a:lvl3pPr marL="2438092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3pPr>
    <a:lvl4pPr marL="3657139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4pPr>
    <a:lvl5pPr marL="4876186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5pPr>
    <a:lvl6pPr marL="6095230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6pPr>
    <a:lvl7pPr marL="7314277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7pPr>
    <a:lvl8pPr marL="8533324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8pPr>
    <a:lvl9pPr marL="9752371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" id="{C934344E-928D-9747-A758-2D473ED4398A}">
          <p14:sldIdLst>
            <p14:sldId id="261"/>
            <p14:sldId id="262"/>
            <p14:sldId id="272"/>
            <p14:sldId id="286"/>
            <p14:sldId id="287"/>
            <p14:sldId id="275"/>
            <p14:sldId id="263"/>
            <p14:sldId id="291"/>
            <p14:sldId id="292"/>
            <p14:sldId id="279"/>
            <p14:sldId id="281"/>
            <p14:sldId id="264"/>
            <p14:sldId id="276"/>
            <p14:sldId id="265"/>
            <p14:sldId id="267"/>
            <p14:sldId id="284"/>
            <p14:sldId id="283"/>
            <p14:sldId id="274"/>
            <p14:sldId id="290"/>
            <p14:sldId id="293"/>
            <p14:sldId id="285"/>
            <p14:sldId id="288"/>
            <p14:sldId id="282"/>
            <p14:sldId id="294"/>
            <p14:sldId id="295"/>
            <p14:sldId id="296"/>
            <p14:sldId id="297"/>
            <p14:sldId id="298"/>
            <p14:sldId id="299"/>
            <p14:sldId id="30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754E"/>
    <a:srgbClr val="847500"/>
    <a:srgbClr val="FBC71A"/>
    <a:srgbClr val="E1E1E1"/>
    <a:srgbClr val="FFFFFF"/>
    <a:srgbClr val="649FFF"/>
    <a:srgbClr val="F2F2F2"/>
    <a:srgbClr val="FAFAFA"/>
    <a:srgbClr val="242529"/>
    <a:srgbClr val="D1D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76090" autoAdjust="0"/>
  </p:normalViewPr>
  <p:slideViewPr>
    <p:cSldViewPr>
      <p:cViewPr>
        <p:scale>
          <a:sx n="33" d="100"/>
          <a:sy n="33" d="100"/>
        </p:scale>
        <p:origin x="2352" y="5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3008"/>
    </p:cViewPr>
  </p:sorterViewPr>
  <p:notesViewPr>
    <p:cSldViewPr>
      <p:cViewPr varScale="1">
        <p:scale>
          <a:sx n="154" d="100"/>
          <a:sy n="154" d="100"/>
        </p:scale>
        <p:origin x="4744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41B0E-0A9B-FB43-B29A-2C5A495EA0A7}" type="datetimeFigureOut">
              <a:rPr lang="ru-RU" smtClean="0">
                <a:latin typeface="Archivo Regular" charset="0"/>
              </a:rPr>
              <a:t>05.03.2019</a:t>
            </a:fld>
            <a:endParaRPr lang="ru-RU" dirty="0">
              <a:latin typeface="Archivo Regular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>
              <a:latin typeface="Archivo Regular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11949-EE69-F440-BF44-484174DCC2AF}" type="slidenum">
              <a:rPr lang="ru-RU" smtClean="0">
                <a:latin typeface="Archivo Regular" charset="0"/>
              </a:rPr>
              <a:t>‹#›</a:t>
            </a:fld>
            <a:endParaRPr lang="ru-RU" dirty="0">
              <a:latin typeface="Archivo Regular" charset="0"/>
            </a:endParaRPr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>
              <a:latin typeface="Archiv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2427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chivo Regular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chivo Regular" charset="0"/>
              </a:defRPr>
            </a:lvl1pPr>
          </a:lstStyle>
          <a:p>
            <a:fld id="{E7E03F2D-4C40-8A47-B131-FA84CE0A3C0A}" type="datetimeFigureOut">
              <a:rPr lang="ru-RU" smtClean="0"/>
              <a:pPr/>
              <a:t>05.03.2019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chivo Regular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chivo Regular" charset="0"/>
              </a:defRPr>
            </a:lvl1pPr>
          </a:lstStyle>
          <a:p>
            <a:fld id="{013FC40D-6FB9-1648-B027-EAD4E7DC4F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07415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1pPr>
    <a:lvl2pPr marL="1219047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2pPr>
    <a:lvl3pPr marL="2438092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3pPr>
    <a:lvl4pPr marL="3657139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4pPr>
    <a:lvl5pPr marL="4876186" algn="l" defTabSz="1219047" rtl="0" eaLnBrk="1" latinLnBrk="0" hangingPunct="1">
      <a:defRPr sz="3200" b="0" i="0" kern="1200">
        <a:solidFill>
          <a:schemeClr val="tx1"/>
        </a:solidFill>
        <a:latin typeface="Archivo Regular" charset="0"/>
        <a:ea typeface="+mn-ea"/>
        <a:cs typeface="+mn-cs"/>
      </a:defRPr>
    </a:lvl5pPr>
    <a:lvl6pPr marL="6095230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7314277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8533324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9752371" algn="l" defTabSz="121904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75897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JARED</a:t>
            </a:r>
          </a:p>
          <a:p>
            <a:endParaRPr lang="en-US" dirty="0"/>
          </a:p>
          <a:p>
            <a:r>
              <a:rPr lang="en-US" dirty="0"/>
              <a:t>Engine frequency -&gt; BSFC focal areas in calibration</a:t>
            </a:r>
          </a:p>
          <a:p>
            <a:r>
              <a:rPr lang="en-US" dirty="0"/>
              <a:t>MPG -&gt; efficiency testing, e.g. Silent Track II</a:t>
            </a:r>
          </a:p>
          <a:p>
            <a:r>
              <a:rPr lang="en-US" dirty="0"/>
              <a:t>Track/Engine speed -&gt; Acoustic testing, clutch: as aftermarket components became available for P Drive, able to test &amp; tune with in-service data (speeds as well as fuel consumption)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9999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JARED</a:t>
            </a:r>
          </a:p>
          <a:p>
            <a:endParaRPr lang="en-US" dirty="0"/>
          </a:p>
          <a:p>
            <a:r>
              <a:rPr lang="en-US" dirty="0"/>
              <a:t>State that we aren’t yet using this to its fullest potential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7157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JARED</a:t>
            </a:r>
          </a:p>
          <a:p>
            <a:endParaRPr lang="en-US" dirty="0"/>
          </a:p>
          <a:p>
            <a:r>
              <a:rPr lang="en-US" dirty="0" err="1"/>
              <a:t>McCuiston</a:t>
            </a:r>
            <a:r>
              <a:rPr lang="en-US" dirty="0"/>
              <a:t>, Lavoie and Kauffman (MLK) model</a:t>
            </a:r>
          </a:p>
          <a:p>
            <a:endParaRPr lang="en-US" dirty="0"/>
          </a:p>
          <a:p>
            <a:r>
              <a:rPr lang="en-US" dirty="0"/>
              <a:t>With IMEP and PMEP, calculate frictional losses</a:t>
            </a:r>
          </a:p>
          <a:p>
            <a:endParaRPr lang="en-US" dirty="0"/>
          </a:p>
          <a:p>
            <a:r>
              <a:rPr lang="en-US" dirty="0"/>
              <a:t>Use </a:t>
            </a:r>
            <a:r>
              <a:rPr lang="en-US" dirty="0" err="1"/>
              <a:t>mfb</a:t>
            </a:r>
            <a:r>
              <a:rPr lang="en-US" dirty="0"/>
              <a:t> to determine appropriate spark timing at different operating points</a:t>
            </a:r>
          </a:p>
          <a:p>
            <a:endParaRPr lang="en-US" dirty="0"/>
          </a:p>
          <a:p>
            <a:r>
              <a:rPr lang="en-US" dirty="0"/>
              <a:t>Gamma – ratio of specific heats</a:t>
            </a:r>
          </a:p>
          <a:p>
            <a:r>
              <a:rPr lang="en-US" dirty="0"/>
              <a:t>N – polytropic exponent, 1.3 for conventional fluids</a:t>
            </a:r>
          </a:p>
          <a:p>
            <a:endParaRPr lang="en-US" dirty="0"/>
          </a:p>
          <a:p>
            <a:r>
              <a:rPr lang="en-US" dirty="0"/>
              <a:t>MFB plot, Blair pdf pg316</a:t>
            </a:r>
          </a:p>
          <a:p>
            <a:endParaRPr lang="en-US" dirty="0"/>
          </a:p>
          <a:p>
            <a:r>
              <a:rPr lang="en-US" dirty="0"/>
              <a:t>See knock, IMEP discussion, CA10,50,90</a:t>
            </a:r>
          </a:p>
          <a:p>
            <a:endParaRPr lang="en-US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Equipment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0.35° encoder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Head mounted pressure transducer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Crankcase absolute pressure sensor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High speed DAQ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4116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38583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JARED</a:t>
            </a:r>
          </a:p>
          <a:p>
            <a:endParaRPr lang="en-US" dirty="0"/>
          </a:p>
          <a:p>
            <a:r>
              <a:rPr lang="en-US" dirty="0"/>
              <a:t>What track did we run in 2018?</a:t>
            </a:r>
          </a:p>
          <a:p>
            <a:endParaRPr lang="en-US" dirty="0"/>
          </a:p>
          <a:p>
            <a:r>
              <a:rPr lang="en-US" dirty="0"/>
              <a:t>69.2</a:t>
            </a:r>
          </a:p>
          <a:p>
            <a:endParaRPr lang="en-US" dirty="0"/>
          </a:p>
          <a:p>
            <a:r>
              <a:rPr lang="en-US" dirty="0"/>
              <a:t>Rollout data in aux slides</a:t>
            </a:r>
          </a:p>
          <a:p>
            <a:endParaRPr lang="en-US" dirty="0"/>
          </a:p>
          <a:p>
            <a:r>
              <a:rPr lang="en-US" dirty="0"/>
              <a:t>Reference slide: paper for acoustic impact response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01960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252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STEVE</a:t>
            </a:r>
          </a:p>
          <a:p>
            <a:endParaRPr lang="en-US" dirty="0"/>
          </a:p>
          <a:p>
            <a:r>
              <a:rPr lang="en-US" dirty="0"/>
              <a:t>The UICSC team can only address noise if we know where its coming from. </a:t>
            </a:r>
          </a:p>
          <a:p>
            <a:r>
              <a:rPr lang="en-US" dirty="0"/>
              <a:t>Sound vectoring is the process we have used in the past and continue using because it offers a</a:t>
            </a:r>
          </a:p>
          <a:p>
            <a:pPr marL="0" marR="0" lvl="0" indent="0" algn="l" defTabSz="12190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relatively unbiased picture of where sound is being produced on our chassis.</a:t>
            </a:r>
          </a:p>
          <a:p>
            <a:endParaRPr lang="en-US" dirty="0"/>
          </a:p>
          <a:p>
            <a:r>
              <a:rPr lang="en-US" dirty="0"/>
              <a:t>Testing procedure:</a:t>
            </a:r>
          </a:p>
          <a:p>
            <a:r>
              <a:rPr lang="en-US" dirty="0"/>
              <a:t>Our testing procedure as remained unchanged as well</a:t>
            </a:r>
          </a:p>
          <a:p>
            <a:r>
              <a:rPr lang="en-US" dirty="0"/>
              <a:t>We place a wire grid is 3ft away, snowmobile run on a stand at 4100 rpm (similar speed as seen in J1161)</a:t>
            </a:r>
          </a:p>
          <a:p>
            <a:r>
              <a:rPr lang="en-US" dirty="0"/>
              <a:t>A control mic is placed at the center, with 16 outer points measured with a test mic</a:t>
            </a:r>
          </a:p>
          <a:p>
            <a:r>
              <a:rPr lang="en-US" dirty="0" err="1"/>
              <a:t>Allowig</a:t>
            </a:r>
            <a:r>
              <a:rPr lang="en-US" dirty="0"/>
              <a:t> us to </a:t>
            </a:r>
          </a:p>
          <a:p>
            <a:endParaRPr lang="en-US" dirty="0"/>
          </a:p>
          <a:p>
            <a:r>
              <a:rPr lang="en-US" dirty="0"/>
              <a:t>Innovation</a:t>
            </a:r>
          </a:p>
          <a:p>
            <a:r>
              <a:rPr lang="en-US" dirty="0"/>
              <a:t>Previously we could only look at one frequency at a time, due to our data processing. (notes into excel into </a:t>
            </a:r>
            <a:r>
              <a:rPr lang="en-US" dirty="0" err="1"/>
              <a:t>matlab</a:t>
            </a:r>
            <a:r>
              <a:rPr lang="en-US" dirty="0"/>
              <a:t>, back into excel)</a:t>
            </a:r>
          </a:p>
          <a:p>
            <a:r>
              <a:rPr lang="en-US" dirty="0"/>
              <a:t>This year we focused on more accurately representing insertion loss over frequencies from 86 to 21946 Hz (essentially, the range of human hearing)</a:t>
            </a:r>
          </a:p>
          <a:p>
            <a:r>
              <a:rPr lang="en-US" dirty="0"/>
              <a:t>Superimposed all the data on one image </a:t>
            </a:r>
          </a:p>
          <a:p>
            <a:endParaRPr lang="en-US" dirty="0"/>
          </a:p>
          <a:p>
            <a:r>
              <a:rPr lang="en-US" dirty="0"/>
              <a:t>Pictures</a:t>
            </a:r>
          </a:p>
          <a:p>
            <a:r>
              <a:rPr lang="en-US" dirty="0"/>
              <a:t>These are the photos resulting from the entire frequency spectrum (up to 21000 Hz) </a:t>
            </a:r>
          </a:p>
          <a:p>
            <a:r>
              <a:rPr lang="en-US" dirty="0"/>
              <a:t>And interpolated between the points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72444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6754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4345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STEVE</a:t>
            </a:r>
          </a:p>
          <a:p>
            <a:endParaRPr lang="en-US" dirty="0"/>
          </a:p>
          <a:p>
            <a:r>
              <a:rPr lang="en-US" dirty="0"/>
              <a:t>The team structure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7276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Steven</a:t>
            </a:r>
          </a:p>
          <a:p>
            <a:endParaRPr lang="en-US" dirty="0"/>
          </a:p>
          <a:p>
            <a:r>
              <a:rPr lang="en-US" dirty="0"/>
              <a:t>Gantt</a:t>
            </a:r>
          </a:p>
          <a:p>
            <a:r>
              <a:rPr lang="en-US" dirty="0"/>
              <a:t>Strengths: Good for managing timeline of multiple projects macro scale</a:t>
            </a:r>
          </a:p>
          <a:p>
            <a:r>
              <a:rPr lang="en-US" dirty="0"/>
              <a:t>Weakness: fine project management, small team, individual, not as well</a:t>
            </a:r>
          </a:p>
          <a:p>
            <a:endParaRPr lang="en-US" dirty="0"/>
          </a:p>
          <a:p>
            <a:r>
              <a:rPr lang="en-US" dirty="0"/>
              <a:t>Kanban</a:t>
            </a:r>
          </a:p>
          <a:p>
            <a:r>
              <a:rPr lang="en-US" dirty="0"/>
              <a:t>Strengths: Promotes individual accountability, and small scale progress monitoring</a:t>
            </a:r>
          </a:p>
          <a:p>
            <a:r>
              <a:rPr lang="en-US" dirty="0"/>
              <a:t>Downside: Implementing a new method of management can be unfamiliar and we are still learning how to use it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4819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STEVE</a:t>
            </a:r>
          </a:p>
          <a:p>
            <a:endParaRPr lang="en-US" dirty="0"/>
          </a:p>
          <a:p>
            <a:r>
              <a:rPr lang="en-US" dirty="0"/>
              <a:t>Major overhaul carried out by senior </a:t>
            </a:r>
          </a:p>
          <a:p>
            <a:r>
              <a:rPr lang="en-US" dirty="0"/>
              <a:t>Using knowledge of senior  team members</a:t>
            </a:r>
          </a:p>
          <a:p>
            <a:r>
              <a:rPr lang="en-US" dirty="0"/>
              <a:t>Presentations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0743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STEVE</a:t>
            </a:r>
          </a:p>
          <a:p>
            <a:endParaRPr lang="en-US" dirty="0"/>
          </a:p>
          <a:p>
            <a:r>
              <a:rPr lang="en-US" dirty="0"/>
              <a:t>As always the UICSC strives to…</a:t>
            </a:r>
          </a:p>
          <a:p>
            <a:r>
              <a:rPr lang="en-US" dirty="0"/>
              <a:t>	Fun to ride AND marketable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8964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STEVE</a:t>
            </a:r>
          </a:p>
          <a:p>
            <a:endParaRPr lang="en-US" dirty="0"/>
          </a:p>
          <a:p>
            <a:r>
              <a:rPr lang="en-US" dirty="0"/>
              <a:t>Produce an NPS certified two-stroke</a:t>
            </a:r>
          </a:p>
          <a:p>
            <a:pPr lvl="1"/>
            <a:r>
              <a:rPr lang="en-US" dirty="0"/>
              <a:t>E-Score &gt; 175</a:t>
            </a:r>
          </a:p>
          <a:p>
            <a:pPr lvl="1"/>
            <a:r>
              <a:rPr lang="en-US" dirty="0"/>
              <a:t>Sound output &lt; 67 dBA</a:t>
            </a:r>
          </a:p>
          <a:p>
            <a:r>
              <a:rPr lang="en-US" dirty="0"/>
              <a:t>Fun to ride</a:t>
            </a:r>
          </a:p>
          <a:p>
            <a:r>
              <a:rPr lang="en-US" dirty="0"/>
              <a:t>Improved testing &amp; validation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0954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JARED</a:t>
            </a:r>
          </a:p>
          <a:p>
            <a:endParaRPr lang="en-US" dirty="0"/>
          </a:p>
          <a:p>
            <a:r>
              <a:rPr lang="en-US" dirty="0" err="1"/>
              <a:t>Downsped</a:t>
            </a:r>
            <a:r>
              <a:rPr lang="en-US" dirty="0"/>
              <a:t> large displacement on basis of reducing sound production in J1161 with lower engine speed and smaller throttle angle than small displacement</a:t>
            </a:r>
          </a:p>
          <a:p>
            <a:endParaRPr lang="en-US" dirty="0"/>
          </a:p>
          <a:p>
            <a:r>
              <a:rPr lang="en-US" dirty="0"/>
              <a:t>At reduced engine speed, trapping pulses no longer timed correctly. To determine new length, used empirical and GT simulation. </a:t>
            </a:r>
          </a:p>
          <a:p>
            <a:endParaRPr lang="en-US" dirty="0"/>
          </a:p>
          <a:p>
            <a:r>
              <a:rPr lang="en-US" dirty="0"/>
              <a:t>1201 </a:t>
            </a:r>
            <a:r>
              <a:rPr lang="en-US" dirty="0" err="1"/>
              <a:t>ppr</a:t>
            </a:r>
            <a:r>
              <a:rPr lang="en-US" dirty="0"/>
              <a:t> at exit of muffler to reduce emissions</a:t>
            </a:r>
          </a:p>
          <a:p>
            <a:endParaRPr lang="en-US" dirty="0"/>
          </a:p>
          <a:p>
            <a:r>
              <a:rPr lang="en-US" dirty="0"/>
              <a:t>Reduced speed 850 to produce similar power to a 600. Our theory: during j1161, lower engine speeds &gt; lower frequencies produced by engine (A weight);  reduced throttle opening &gt; lower exhaust pressures (reduce amplitude of sound produced)</a:t>
            </a:r>
          </a:p>
          <a:p>
            <a:endParaRPr lang="en-US" dirty="0"/>
          </a:p>
          <a:p>
            <a:r>
              <a:rPr lang="en-US" dirty="0"/>
              <a:t>Use 850, stock: produces significantly more than competition limit of 130 hp. We </a:t>
            </a:r>
            <a:r>
              <a:rPr lang="en-US" dirty="0" err="1"/>
              <a:t>downspeed</a:t>
            </a:r>
            <a:r>
              <a:rPr lang="en-US" dirty="0"/>
              <a:t> the engine to meet comp requirements and approximately match the performance of a 600 cc engine. Running a </a:t>
            </a:r>
            <a:r>
              <a:rPr lang="en-US" dirty="0" err="1"/>
              <a:t>downsped</a:t>
            </a:r>
            <a:r>
              <a:rPr lang="en-US" dirty="0"/>
              <a:t> 850 provides a few advantages over just a 600. the lower engine speeds required to produce similar output result in reduced sound pressure measured on the A-weighted scale. At common cruise speeds, we are able to shift the operating range of the engine to more efficient areas</a:t>
            </a:r>
          </a:p>
          <a:p>
            <a:endParaRPr lang="en-US" dirty="0"/>
          </a:p>
          <a:p>
            <a:r>
              <a:rPr lang="en-US" dirty="0"/>
              <a:t>Focus on explaining why we use an large displacement engine</a:t>
            </a:r>
          </a:p>
          <a:p>
            <a:r>
              <a:rPr lang="en-US" dirty="0"/>
              <a:t>	sound -&gt; we see reduced dBA with reduced engine speed</a:t>
            </a:r>
          </a:p>
          <a:p>
            <a:r>
              <a:rPr lang="en-US" dirty="0"/>
              <a:t>	efficiencies -&gt; shift engine operation to more efficient points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8915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JARED</a:t>
            </a:r>
          </a:p>
          <a:p>
            <a:endParaRPr lang="en-US" dirty="0"/>
          </a:p>
          <a:p>
            <a:r>
              <a:rPr lang="en-US" dirty="0"/>
              <a:t>Sound produced by tunnel vibrations is addressed with damping material. Various </a:t>
            </a:r>
            <a:r>
              <a:rPr lang="en-US" dirty="0" err="1"/>
              <a:t>matls</a:t>
            </a:r>
            <a:r>
              <a:rPr lang="en-US" dirty="0"/>
              <a:t> tested to determine silent running had the best damping ratio – applied.</a:t>
            </a:r>
          </a:p>
          <a:p>
            <a:r>
              <a:rPr lang="en-US" dirty="0"/>
              <a:t>Sound from the engine and </a:t>
            </a:r>
            <a:r>
              <a:rPr lang="en-US" dirty="0" err="1"/>
              <a:t>cvt</a:t>
            </a:r>
            <a:r>
              <a:rPr lang="en-US" dirty="0"/>
              <a:t> is attenuated with absorption material. Melamine 3 layer found to have best </a:t>
            </a:r>
            <a:r>
              <a:rPr lang="en-US" dirty="0" err="1"/>
              <a:t>ptc</a:t>
            </a:r>
            <a:r>
              <a:rPr lang="en-US" dirty="0"/>
              <a:t>, applied.</a:t>
            </a:r>
          </a:p>
          <a:p>
            <a:r>
              <a:rPr lang="en-US" dirty="0"/>
              <a:t>BWK yielded reduced dynamic rolling resistance and allows use of new track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FC40D-6FB9-1648-B027-EAD4E7DC4F2C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9820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Black 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12120786" y="4572794"/>
            <a:ext cx="10297144" cy="2693045"/>
          </a:xfrm>
        </p:spPr>
        <p:txBody>
          <a:bodyPr anchor="b" anchorCtr="0"/>
          <a:lstStyle>
            <a:lvl1pPr>
              <a:defRPr b="1" cap="all" baseline="0">
                <a:solidFill>
                  <a:srgbClr val="84754E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113939" y="7553871"/>
            <a:ext cx="10303991" cy="1800200"/>
          </a:xfrm>
          <a:prstGeom prst="rect">
            <a:avLst/>
          </a:prstGeom>
        </p:spPr>
        <p:txBody>
          <a:bodyPr/>
          <a:lstStyle>
            <a:lvl1pPr>
              <a:defRPr b="1" i="0" cap="all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0"/>
            <a:ext cx="11127100" cy="13717588"/>
            <a:chOff x="0" y="0"/>
            <a:chExt cx="11127100" cy="13717588"/>
          </a:xfrm>
        </p:grpSpPr>
        <p:grpSp>
          <p:nvGrpSpPr>
            <p:cNvPr id="2" name="Group 1"/>
            <p:cNvGrpSpPr/>
            <p:nvPr userDrawn="1"/>
          </p:nvGrpSpPr>
          <p:grpSpPr>
            <a:xfrm>
              <a:off x="0" y="0"/>
              <a:ext cx="11127100" cy="13717588"/>
              <a:chOff x="0" y="0"/>
              <a:chExt cx="11127100" cy="13717588"/>
            </a:xfrm>
          </p:grpSpPr>
          <p:sp>
            <p:nvSpPr>
              <p:cNvPr id="16" name="Freeform 15"/>
              <p:cNvSpPr/>
              <p:nvPr userDrawn="1"/>
            </p:nvSpPr>
            <p:spPr>
              <a:xfrm>
                <a:off x="0" y="0"/>
                <a:ext cx="11127100" cy="13717588"/>
              </a:xfrm>
              <a:custGeom>
                <a:avLst/>
                <a:gdLst>
                  <a:gd name="connsiteX0" fmla="*/ 0 w 11127100"/>
                  <a:gd name="connsiteY0" fmla="*/ 0 h 13717588"/>
                  <a:gd name="connsiteX1" fmla="*/ 11127100 w 11127100"/>
                  <a:gd name="connsiteY1" fmla="*/ 0 h 13717588"/>
                  <a:gd name="connsiteX2" fmla="*/ 8708318 w 11127100"/>
                  <a:gd name="connsiteY2" fmla="*/ 13717588 h 13717588"/>
                  <a:gd name="connsiteX3" fmla="*/ 0 w 11127100"/>
                  <a:gd name="connsiteY3" fmla="*/ 13717588 h 13717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27100" h="13717588">
                    <a:moveTo>
                      <a:pt x="0" y="0"/>
                    </a:moveTo>
                    <a:lnTo>
                      <a:pt x="11127100" y="0"/>
                    </a:lnTo>
                    <a:lnTo>
                      <a:pt x="8708318" y="13717588"/>
                    </a:lnTo>
                    <a:lnTo>
                      <a:pt x="0" y="1371758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" name="Group 11"/>
              <p:cNvGrpSpPr/>
              <p:nvPr userDrawn="1"/>
            </p:nvGrpSpPr>
            <p:grpSpPr>
              <a:xfrm>
                <a:off x="3118833" y="1775693"/>
                <a:ext cx="3365121" cy="4169817"/>
                <a:chOff x="4572794" y="1393678"/>
                <a:chExt cx="3365121" cy="4169817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 userDrawn="1"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559" b="98883" l="4854" r="100000">
                              <a14:foregroundMark x1="14563" y1="12849" x2="14563" y2="12849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63550" y="1393678"/>
                  <a:ext cx="1371600" cy="2383654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 userDrawn="1"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72794" y="4115594"/>
                  <a:ext cx="3365121" cy="1447901"/>
                </a:xfrm>
                <a:prstGeom prst="rect">
                  <a:avLst/>
                </a:prstGeom>
              </p:spPr>
            </p:pic>
          </p:grpSp>
          <p:pic>
            <p:nvPicPr>
              <p:cNvPr id="13" name="Picture 12"/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57972" y="7553871"/>
                <a:ext cx="4074834" cy="5294266"/>
              </a:xfrm>
              <a:prstGeom prst="rect">
                <a:avLst/>
              </a:prstGeom>
            </p:spPr>
          </p:pic>
        </p:grpSp>
        <p:sp>
          <p:nvSpPr>
            <p:cNvPr id="4" name="Rectangle 3"/>
            <p:cNvSpPr/>
            <p:nvPr userDrawn="1"/>
          </p:nvSpPr>
          <p:spPr>
            <a:xfrm>
              <a:off x="2757972" y="12695737"/>
              <a:ext cx="4253222" cy="18285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Intr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rot="660000">
            <a:off x="-1256206" y="-419358"/>
            <a:ext cx="3042063" cy="14056875"/>
          </a:xfrm>
          <a:custGeom>
            <a:avLst/>
            <a:gdLst>
              <a:gd name="connsiteX0" fmla="*/ 0 w 3042063"/>
              <a:gd name="connsiteY0" fmla="*/ 591318 h 14056875"/>
              <a:gd name="connsiteX1" fmla="*/ 3042063 w 3042063"/>
              <a:gd name="connsiteY1" fmla="*/ 0 h 14056875"/>
              <a:gd name="connsiteX2" fmla="*/ 3042063 w 3042063"/>
              <a:gd name="connsiteY2" fmla="*/ 13974336 h 14056875"/>
              <a:gd name="connsiteX3" fmla="*/ 2617439 w 3042063"/>
              <a:gd name="connsiteY3" fmla="*/ 14056875 h 14056875"/>
              <a:gd name="connsiteX4" fmla="*/ 0 w 3042063"/>
              <a:gd name="connsiteY4" fmla="*/ 591318 h 1405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2063" h="14056875">
                <a:moveTo>
                  <a:pt x="0" y="591318"/>
                </a:moveTo>
                <a:lnTo>
                  <a:pt x="3042063" y="0"/>
                </a:lnTo>
                <a:lnTo>
                  <a:pt x="3042063" y="13974336"/>
                </a:lnTo>
                <a:lnTo>
                  <a:pt x="2617439" y="14056875"/>
                </a:lnTo>
                <a:lnTo>
                  <a:pt x="0" y="591318"/>
                </a:lnTo>
                <a:close/>
              </a:path>
            </a:pathLst>
          </a:custGeom>
          <a:solidFill>
            <a:srgbClr val="FBC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242" y="0"/>
            <a:ext cx="901048" cy="18902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11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/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Intro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rot="660000">
            <a:off x="-1256206" y="-419358"/>
            <a:ext cx="3042063" cy="14056875"/>
          </a:xfrm>
          <a:custGeom>
            <a:avLst/>
            <a:gdLst>
              <a:gd name="connsiteX0" fmla="*/ 0 w 3042063"/>
              <a:gd name="connsiteY0" fmla="*/ 591318 h 14056875"/>
              <a:gd name="connsiteX1" fmla="*/ 3042063 w 3042063"/>
              <a:gd name="connsiteY1" fmla="*/ 0 h 14056875"/>
              <a:gd name="connsiteX2" fmla="*/ 3042063 w 3042063"/>
              <a:gd name="connsiteY2" fmla="*/ 13974336 h 14056875"/>
              <a:gd name="connsiteX3" fmla="*/ 2617439 w 3042063"/>
              <a:gd name="connsiteY3" fmla="*/ 14056875 h 14056875"/>
              <a:gd name="connsiteX4" fmla="*/ 0 w 3042063"/>
              <a:gd name="connsiteY4" fmla="*/ 591318 h 1405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2063" h="14056875">
                <a:moveTo>
                  <a:pt x="0" y="591318"/>
                </a:moveTo>
                <a:lnTo>
                  <a:pt x="3042063" y="0"/>
                </a:lnTo>
                <a:lnTo>
                  <a:pt x="3042063" y="13974336"/>
                </a:lnTo>
                <a:lnTo>
                  <a:pt x="2617439" y="14056875"/>
                </a:lnTo>
                <a:lnTo>
                  <a:pt x="0" y="591318"/>
                </a:lnTo>
                <a:close/>
              </a:path>
            </a:pathLst>
          </a:custGeom>
          <a:solidFill>
            <a:srgbClr val="FBC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242" y="0"/>
            <a:ext cx="901048" cy="1890242"/>
          </a:xfrm>
          <a:prstGeom prst="rect">
            <a:avLst/>
          </a:prstGeom>
        </p:spPr>
      </p:pic>
      <p:sp>
        <p:nvSpPr>
          <p:cNvPr id="6" name="Title Placeholder 7"/>
          <p:cNvSpPr txBox="1">
            <a:spLocks/>
          </p:cNvSpPr>
          <p:nvPr userDrawn="1"/>
        </p:nvSpPr>
        <p:spPr>
          <a:xfrm>
            <a:off x="4919986" y="6138714"/>
            <a:ext cx="18218024" cy="110799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spcBef>
                <a:spcPct val="0"/>
              </a:spcBef>
              <a:buNone/>
              <a:defRPr sz="11700" kern="1200">
                <a:solidFill>
                  <a:schemeClr val="tx1"/>
                </a:solidFill>
                <a:latin typeface="Archivo Black" charset="0"/>
                <a:ea typeface="Archivo Black" charset="0"/>
                <a:cs typeface="Archivo Black" charset="0"/>
              </a:defRPr>
            </a:lvl1pPr>
          </a:lstStyle>
          <a:p>
            <a:r>
              <a:rPr lang="en-US" sz="7200" dirty="0"/>
              <a:t>CLICK TO EDIT SUB HEADLINE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847978" y="5002842"/>
            <a:ext cx="18218024" cy="18004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0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Dark I Patter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Light I Pattern">
    <p:bg>
      <p:bgPr>
        <a:blipFill dpi="0" rotWithShape="1">
          <a:blip r:embed="rId2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4847978" y="6786786"/>
            <a:ext cx="14545616" cy="1107996"/>
          </a:xfrm>
        </p:spPr>
        <p:txBody>
          <a:bodyPr>
            <a:spAutoFit/>
          </a:bodyPr>
          <a:lstStyle>
            <a:lvl1pPr>
              <a:defRPr baseline="0"/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0"/>
            <a:ext cx="13716000" cy="13716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Or, drag a photo on to this box.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952490" y="3276547"/>
            <a:ext cx="8136904" cy="2049792"/>
          </a:xfr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4982341" y="6463061"/>
            <a:ext cx="8137525" cy="387798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text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4952490" y="5410994"/>
            <a:ext cx="8197229" cy="67710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 cap="all" baseline="0"/>
            </a:lvl1pPr>
          </a:lstStyle>
          <a:p>
            <a:pPr lvl="0"/>
            <a:r>
              <a:rPr lang="en-US" dirty="0"/>
              <a:t>CLICK TO SUBHEADINE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4983135" y="10882058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183801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 Lar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0" y="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9" name="Picture Placeholder 5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0" y="685800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0" name="Picture Placeholder 5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6858000" y="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1" name="Picture Placeholder 5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858000" y="6858000"/>
            <a:ext cx="6858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935994" y="3276547"/>
            <a:ext cx="8136904" cy="2049792"/>
          </a:xfrm>
        </p:spPr>
        <p:txBody>
          <a:bodyPr/>
          <a:lstStyle/>
          <a:p>
            <a:r>
              <a:rPr lang="en-US" dirty="0"/>
              <a:t>Click to </a:t>
            </a:r>
            <a:r>
              <a:rPr lang="en-US"/>
              <a:t>edit Headline</a:t>
            </a:r>
            <a:endParaRPr lang="en-US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4982341" y="6463061"/>
            <a:ext cx="8137525" cy="379956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4952490" y="5410994"/>
            <a:ext cx="8197229" cy="67710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 cap="all" baseline="0"/>
            </a:lvl1pPr>
          </a:lstStyle>
          <a:p>
            <a:pPr lvl="0"/>
            <a:r>
              <a:rPr lang="en-US" dirty="0"/>
              <a:t>CLICK TO SUBHEADINE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4982341" y="10897394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 With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4" name="Picture Placeholder 5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4572000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5" name="Picture Placeholder 5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9144000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6" name="Picture Placeholder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7" name="Picture Placeholder 5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572000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8" name="Picture Placeholder 5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144000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9" name="Picture Placeholder 5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0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0" name="Picture Placeholder 5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572000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1" name="Picture Placeholder 5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9144000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952490" y="3276547"/>
            <a:ext cx="8136904" cy="2049792"/>
          </a:xfrm>
        </p:spPr>
        <p:txBody>
          <a:bodyPr/>
          <a:lstStyle>
            <a:lvl1pPr>
              <a:defRPr b="1" baseline="0">
                <a:latin typeface="Franklin Gothic Demi" panose="020B0703020102020204" pitchFamily="34" charset="0"/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14982341" y="6463061"/>
            <a:ext cx="8137525" cy="379956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4952490" y="5410994"/>
            <a:ext cx="8197229" cy="67710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400" b="1" cap="all" baseline="0"/>
            </a:lvl1pPr>
          </a:lstStyle>
          <a:p>
            <a:pPr lvl="0"/>
            <a:r>
              <a:rPr lang="en-US" dirty="0"/>
              <a:t>CLICK TO SUBHEADINE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14982341" y="10844335"/>
            <a:ext cx="6933406" cy="607795"/>
          </a:xfrm>
        </p:spPr>
        <p:txBody>
          <a:bodyPr/>
          <a:lstStyle>
            <a:lvl1pPr marL="457200" indent="-4572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171658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hoto Gri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43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5" name="Picture Placeholder 5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315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6" name="Picture Placeholder 5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9887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7" name="Picture Placeholder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4459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8" name="Picture Placeholder 5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9031522" y="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9" name="Picture Placeholder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43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0" name="Picture Placeholder 5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5315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1" name="Picture Placeholder 5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887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2" name="Picture Placeholder 5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4459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3" name="Picture Placeholder 5"/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19031522" y="4572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4" name="Picture Placeholder 5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743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5" name="Picture Placeholder 5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315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6" name="Picture Placeholder 5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9887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7" name="Picture Placeholder 5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14459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8" name="Picture Placeholder 5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19031522" y="9144000"/>
            <a:ext cx="4572000" cy="4572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8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</p:spTree>
    <p:extLst>
      <p:ext uri="{BB962C8B-B14F-4D97-AF65-F5344CB8AC3E}">
        <p14:creationId xmlns:p14="http://schemas.microsoft.com/office/powerpoint/2010/main" val="55829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24385588" cy="13717588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32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Or, drag your photo on to this box.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</p:spTree>
    <p:extLst>
      <p:ext uri="{BB962C8B-B14F-4D97-AF65-F5344CB8AC3E}">
        <p14:creationId xmlns:p14="http://schemas.microsoft.com/office/powerpoint/2010/main" val="35560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24385588" cy="13717588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vert="horz" wrap="none" lIns="0" rIns="0" anchor="t" anchorCtr="0">
            <a:noAutofit/>
          </a:bodyPr>
          <a:lstStyle>
            <a:lvl1pPr marL="0" indent="0" algn="ctr">
              <a:buNone/>
              <a:defRPr sz="9600" b="0" baseline="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914424" marR="0" lvl="0" indent="-914424" algn="l" defTabSz="243846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Icon to add Video</a:t>
            </a:r>
          </a:p>
        </p:txBody>
      </p:sp>
    </p:spTree>
    <p:extLst>
      <p:ext uri="{BB962C8B-B14F-4D97-AF65-F5344CB8AC3E}">
        <p14:creationId xmlns:p14="http://schemas.microsoft.com/office/powerpoint/2010/main" val="16738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1677194"/>
            <a:ext cx="21032788" cy="125290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Add Headline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292454" y="3290817"/>
            <a:ext cx="155543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="1" cap="all" baseline="0"/>
            </a:lvl1pPr>
          </a:lstStyle>
          <a:p>
            <a:pPr lvl="0"/>
            <a:r>
              <a:rPr lang="en-US" dirty="0"/>
              <a:t>CLICK TO ADD SUBHEADINE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9053740" cy="670696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242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9955138"/>
            <a:ext cx="24385588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ctr" defTabSz="243846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41634" algn="l"/>
              </a:tabLst>
              <a:defRPr sz="9600" b="1" i="0" cap="all" baseline="0">
                <a:solidFill>
                  <a:schemeClr val="tx1"/>
                </a:solidFill>
                <a:latin typeface="Franklin Gothic Demi" panose="020B0703020102020204" pitchFamily="34" charset="0"/>
                <a:ea typeface="Franklin Gothic Demi" panose="020B0703020102020204" pitchFamily="34" charset="0"/>
                <a:cs typeface="Franklin Gothic Demi" panose="020B0703020102020204" pitchFamily="34" charset="0"/>
              </a:defRPr>
            </a:lvl1pPr>
          </a:lstStyle>
          <a:p>
            <a:r>
              <a:rPr lang="en-US" dirty="0"/>
              <a:t>Click to add text</a:t>
            </a:r>
            <a:endParaRPr lang="ru-RU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6570" y="2826346"/>
            <a:ext cx="4032448" cy="4438594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91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1677194"/>
            <a:ext cx="21032788" cy="125290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Add Headline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292454" y="3290817"/>
            <a:ext cx="155543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="1" cap="all" baseline="0"/>
            </a:lvl1pPr>
          </a:lstStyle>
          <a:p>
            <a:pPr lvl="0"/>
            <a:r>
              <a:rPr lang="en-US" dirty="0"/>
              <a:t>CLICK TO ADD SUBHEADINE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9053740" cy="670696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92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1677194"/>
            <a:ext cx="21032788" cy="125290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Add Headline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292454" y="3290817"/>
            <a:ext cx="155543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="1" cap="all" baseline="0"/>
            </a:lvl1pPr>
          </a:lstStyle>
          <a:p>
            <a:pPr lvl="0"/>
            <a:r>
              <a:rPr lang="en-US" dirty="0"/>
              <a:t>CLICK TO ADD SUBHEADINE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9053740" cy="670696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717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1677194"/>
            <a:ext cx="21032788" cy="121828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15794" y="5106194"/>
            <a:ext cx="15986025" cy="4078039"/>
          </a:xfrm>
        </p:spPr>
        <p:txBody>
          <a:bodyPr/>
          <a:lstStyle>
            <a:lvl1pPr marL="0" marR="0" indent="0" algn="l" defTabSz="2438462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300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 </a:t>
            </a:r>
            <a:r>
              <a:rPr lang="en-US" dirty="0" err="1"/>
              <a:t>volorit</a:t>
            </a:r>
            <a:r>
              <a:rPr lang="en-US" dirty="0"/>
              <a:t> </a:t>
            </a:r>
            <a:r>
              <a:rPr lang="en-US" dirty="0" err="1"/>
              <a:t>iorem</a:t>
            </a:r>
            <a:r>
              <a:rPr lang="en-US" dirty="0"/>
              <a:t>. Bea </a:t>
            </a:r>
            <a:r>
              <a:rPr lang="en-US" dirty="0" err="1"/>
              <a:t>cus</a:t>
            </a:r>
            <a:r>
              <a:rPr lang="en-US" dirty="0"/>
              <a:t> </a:t>
            </a:r>
            <a:r>
              <a:rPr lang="en-US" dirty="0" err="1"/>
              <a:t>eatis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accus</a:t>
            </a:r>
            <a:r>
              <a:rPr lang="en-US" dirty="0"/>
              <a:t>, ne </a:t>
            </a:r>
            <a:r>
              <a:rPr lang="en-US" dirty="0" err="1"/>
              <a:t>molenda</a:t>
            </a:r>
            <a:r>
              <a:rPr lang="en-US" dirty="0"/>
              <a:t> </a:t>
            </a:r>
            <a:r>
              <a:rPr lang="en-US" dirty="0" err="1"/>
              <a:t>invelit</a:t>
            </a:r>
            <a:r>
              <a:rPr lang="en-US" dirty="0"/>
              <a:t> </a:t>
            </a:r>
            <a:r>
              <a:rPr lang="en-US" dirty="0" err="1"/>
              <a:t>iurepudae</a:t>
            </a:r>
            <a:r>
              <a:rPr lang="en-US" dirty="0"/>
              <a:t> </a:t>
            </a:r>
            <a:r>
              <a:rPr lang="en-US" dirty="0" err="1"/>
              <a:t>maximin</a:t>
            </a:r>
            <a:r>
              <a:rPr lang="en-US" dirty="0"/>
              <a:t> </a:t>
            </a:r>
            <a:r>
              <a:rPr lang="en-US" dirty="0" err="1"/>
              <a:t>imagnate</a:t>
            </a:r>
            <a:r>
              <a:rPr lang="en-US" dirty="0"/>
              <a:t> </a:t>
            </a:r>
            <a:r>
              <a:rPr lang="en-US" dirty="0" err="1"/>
              <a:t>officima</a:t>
            </a:r>
            <a:r>
              <a:rPr lang="en-US" dirty="0"/>
              <a:t> </a:t>
            </a:r>
            <a:r>
              <a:rPr lang="en-US" dirty="0" err="1"/>
              <a:t>corruptas</a:t>
            </a:r>
            <a:r>
              <a:rPr lang="en-US" dirty="0"/>
              <a:t> </a:t>
            </a:r>
            <a:r>
              <a:rPr lang="en-US" dirty="0" err="1"/>
              <a:t>simoditam</a:t>
            </a:r>
            <a:r>
              <a:rPr lang="en-US" dirty="0"/>
              <a:t> </a:t>
            </a:r>
            <a:r>
              <a:rPr lang="en-US" dirty="0" err="1"/>
              <a:t>repersp</a:t>
            </a:r>
            <a:r>
              <a:rPr lang="en-US" dirty="0"/>
              <a:t> </a:t>
            </a:r>
            <a:r>
              <a:rPr lang="en-US" dirty="0" err="1"/>
              <a:t>erumenimi</a:t>
            </a:r>
            <a:r>
              <a:rPr lang="en-US" dirty="0"/>
              <a:t>, </a:t>
            </a:r>
            <a:r>
              <a:rPr lang="en-US" dirty="0" err="1"/>
              <a:t>sitate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. </a:t>
            </a:r>
            <a:r>
              <a:rPr lang="en-US" dirty="0" err="1"/>
              <a:t>Incias</a:t>
            </a:r>
            <a:r>
              <a:rPr lang="en-US" dirty="0"/>
              <a:t> et </a:t>
            </a:r>
            <a:r>
              <a:rPr lang="en-US" dirty="0" err="1"/>
              <a:t>volupta</a:t>
            </a:r>
            <a:r>
              <a:rPr lang="en-US" dirty="0"/>
              <a:t> </a:t>
            </a:r>
            <a:r>
              <a:rPr lang="en-US" dirty="0" err="1"/>
              <a:t>ecestet</a:t>
            </a:r>
            <a:r>
              <a:rPr lang="en-US" dirty="0"/>
              <a:t>,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am </a:t>
            </a:r>
            <a:r>
              <a:rPr lang="en-US" dirty="0" err="1"/>
              <a:t>ipic</a:t>
            </a:r>
            <a:r>
              <a:rPr lang="en-US" dirty="0"/>
              <a:t> tempore </a:t>
            </a:r>
            <a:r>
              <a:rPr lang="en-US" dirty="0" err="1"/>
              <a:t>explandam</a:t>
            </a:r>
            <a:r>
              <a:rPr lang="en-US" dirty="0"/>
              <a:t>. 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292454" y="3290817"/>
            <a:ext cx="15554325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5400" b="1" cap="all" baseline="0"/>
            </a:lvl1pPr>
          </a:lstStyle>
          <a:p>
            <a:pPr lvl="0"/>
            <a:r>
              <a:rPr lang="en-US" dirty="0"/>
              <a:t>CLICK TO ADD SUBHEADINE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 flipH="1">
            <a:off x="17821142" y="0"/>
            <a:ext cx="6564449" cy="68587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flipH="1">
            <a:off x="11256690" y="0"/>
            <a:ext cx="6564449" cy="68587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flipH="1">
            <a:off x="11256690" y="6858794"/>
            <a:ext cx="6564449" cy="6858794"/>
          </a:xfrm>
          <a:prstGeom prst="rect">
            <a:avLst/>
          </a:prstGeom>
          <a:solidFill>
            <a:srgbClr val="847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2454" y="2521471"/>
            <a:ext cx="8812108" cy="2462213"/>
          </a:xfrm>
          <a:prstGeom prst="rect">
            <a:avLst/>
          </a:prstGeom>
        </p:spPr>
        <p:txBody>
          <a:bodyPr/>
          <a:lstStyle>
            <a:lvl1pPr>
              <a:defRPr sz="8000" b="1">
                <a:solidFill>
                  <a:srgbClr val="84754E"/>
                </a:solidFill>
              </a:defRPr>
            </a:lvl1pPr>
          </a:lstStyle>
          <a:p>
            <a:r>
              <a:rPr lang="en-US" dirty="0"/>
              <a:t>CLICK TO ADD HEADLINE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292455" y="5411004"/>
            <a:ext cx="7948011" cy="4757713"/>
          </a:xfrm>
        </p:spPr>
        <p:txBody>
          <a:bodyPr/>
          <a:lstStyle>
            <a:lvl1pPr marL="0" indent="0">
              <a:buNone/>
              <a:defRPr lang="en-US" sz="330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2120786" y="7789861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8757243" y="7789861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2120786" y="947949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8757243" y="947949"/>
            <a:ext cx="4824536" cy="4962897"/>
          </a:xfrm>
        </p:spPr>
        <p:txBody>
          <a:bodyPr numCol="1" spcCol="914400"/>
          <a:lstStyle>
            <a:lvl1pPr marL="0" indent="0">
              <a:lnSpc>
                <a:spcPts val="4300"/>
              </a:lnSpc>
              <a:buNone/>
              <a:defRPr lang="en-US" sz="25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1419214" y="6996938"/>
            <a:ext cx="6268502" cy="5262457"/>
          </a:xfrm>
          <a:prstGeom prst="rect">
            <a:avLst/>
          </a:prstGeom>
        </p:spPr>
        <p:txBody>
          <a:bodyPr/>
          <a:lstStyle>
            <a:lvl1pPr>
              <a:defRPr lang="en-US" sz="2200" b="0" i="0" baseline="0" dirty="0">
                <a:solidFill>
                  <a:schemeClr val="tx2"/>
                </a:solidFill>
                <a:latin typeface="Archivo Regular" charset="0"/>
                <a:ea typeface="Archivo Regular" charset="0"/>
                <a:cs typeface="Archivo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 rot="10800000" flipH="1">
            <a:off x="0" y="6858794"/>
            <a:ext cx="12192794" cy="68587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rot="10800000" flipH="1">
            <a:off x="12192794" y="6858794"/>
            <a:ext cx="12192794" cy="68587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12192794" y="0"/>
            <a:ext cx="12192794" cy="6858794"/>
          </a:xfrm>
          <a:prstGeom prst="rect">
            <a:avLst/>
          </a:prstGeom>
          <a:solidFill>
            <a:srgbClr val="847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41921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377697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13776970" y="1386186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1319586" y="2521470"/>
            <a:ext cx="10180260" cy="2436564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rPr lang="en-US" dirty="0"/>
              <a:t>CLICK TO ADD HEADLINE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 rot="10800000">
            <a:off x="0" y="6858794"/>
            <a:ext cx="12192794" cy="6858794"/>
          </a:xfrm>
          <a:prstGeom prst="rect">
            <a:avLst/>
          </a:prstGeom>
          <a:solidFill>
            <a:srgbClr val="8475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12192794" y="0"/>
            <a:ext cx="12192794" cy="137175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0" i="0" dirty="0">
              <a:latin typeface="Archivo Regular" charset="0"/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419210" y="8154938"/>
            <a:ext cx="8829368" cy="4078039"/>
          </a:xfrm>
        </p:spPr>
        <p:txBody>
          <a:bodyPr/>
          <a:lstStyle>
            <a:lvl1pPr marL="0" indent="0">
              <a:buNone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3876825" y="1992287"/>
            <a:ext cx="8829368" cy="9515425"/>
          </a:xfrm>
        </p:spPr>
        <p:txBody>
          <a:bodyPr/>
          <a:lstStyle>
            <a:lvl1pPr marL="0" marR="0" indent="0" algn="l" defTabSz="2438462" rtl="0" eaLnBrk="1" fontAlgn="auto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300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r>
              <a:rPr lang="en-US" dirty="0">
                <a:effectLst/>
                <a:latin typeface="Helvetica" charset="0"/>
              </a:rPr>
              <a:t>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1319586" y="2521470"/>
            <a:ext cx="10180260" cy="2436564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rPr lang="en-US" dirty="0"/>
              <a:t>CLICK TO ADD HEADLINE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24385588" cy="13717588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lnSpc>
                <a:spcPts val="2500"/>
              </a:lnSpc>
              <a:spcBef>
                <a:spcPts val="0"/>
              </a:spcBef>
              <a:buNone/>
              <a:defRPr sz="180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3" name="Title 32"/>
          <p:cNvSpPr>
            <a:spLocks noGrp="1"/>
          </p:cNvSpPr>
          <p:nvPr>
            <p:ph type="title" hasCustomPrompt="1"/>
          </p:nvPr>
        </p:nvSpPr>
        <p:spPr>
          <a:xfrm>
            <a:off x="0" y="7650882"/>
            <a:ext cx="24385588" cy="1800493"/>
          </a:xfrm>
        </p:spPr>
        <p:txBody>
          <a:bodyPr anchor="b" anchorCtr="0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0" y="9434826"/>
            <a:ext cx="24385588" cy="1107996"/>
          </a:xfrm>
        </p:spPr>
        <p:txBody>
          <a:bodyPr wrap="square">
            <a:spAutoFit/>
          </a:bodyPr>
          <a:lstStyle>
            <a:lvl1pPr algn="ctr"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6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12120786" y="4381773"/>
            <a:ext cx="8428162" cy="269304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" name="Text Placeholder 5"/>
          <p:cNvSpPr txBox="1">
            <a:spLocks/>
          </p:cNvSpPr>
          <p:nvPr userDrawn="1"/>
        </p:nvSpPr>
        <p:spPr>
          <a:xfrm>
            <a:off x="12120786" y="7434858"/>
            <a:ext cx="8428162" cy="1800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6500"/>
              </a:lnSpc>
              <a:spcBef>
                <a:spcPts val="1000"/>
              </a:spcBef>
              <a:buFont typeface="Arial"/>
              <a:buNone/>
              <a:defRPr sz="6000" b="1" i="0" kern="1200" baseline="0">
                <a:solidFill>
                  <a:schemeClr val="tx1"/>
                </a:solidFill>
                <a:latin typeface="Archivo" charset="0"/>
                <a:ea typeface="Archivo" charset="0"/>
                <a:cs typeface="Archivo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 dirty="0">
                <a:latin typeface="+mn-lt"/>
              </a:rPr>
              <a:t>CLICK TO EDIT SUBTITLE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23548182" y="12932708"/>
            <a:ext cx="836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5BB2DF9-E68E-4AC3-B017-2CE170B5ED8F}" type="slidenum">
              <a:rPr lang="en-US" sz="4000" smtClean="0">
                <a:solidFill>
                  <a:srgbClr val="84754E"/>
                </a:solidFill>
              </a:rPr>
              <a:t>‹#›</a:t>
            </a:fld>
            <a:endParaRPr lang="en-US" dirty="0">
              <a:solidFill>
                <a:srgbClr val="8475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ts val="10500"/>
        </a:lnSpc>
        <a:spcBef>
          <a:spcPct val="0"/>
        </a:spcBef>
        <a:buNone/>
        <a:defRPr lang="en-US" sz="9600" b="1" i="0" kern="1200" dirty="0" smtClean="0">
          <a:solidFill>
            <a:schemeClr val="tx1"/>
          </a:solidFill>
          <a:latin typeface="Franklin Gothic Demi" panose="020B0603020102020204" pitchFamily="34" charset="0"/>
          <a:ea typeface="Franklin Gothic Demi" panose="020B0603020102020204" pitchFamily="34" charset="0"/>
          <a:cs typeface="Franklin Gothic Demi" panose="020B0603020102020204" pitchFamily="34" charset="0"/>
        </a:defRPr>
      </a:lvl1pPr>
    </p:titleStyle>
    <p:bodyStyle>
      <a:lvl1pPr marL="0" indent="0" algn="l" defTabSz="914400" rtl="0" eaLnBrk="1" latinLnBrk="0" hangingPunct="1">
        <a:lnSpc>
          <a:spcPts val="6500"/>
        </a:lnSpc>
        <a:spcBef>
          <a:spcPts val="1000"/>
        </a:spcBef>
        <a:buFont typeface="Arial"/>
        <a:buNone/>
        <a:defRPr sz="6000" b="1" kern="1200" baseline="0">
          <a:solidFill>
            <a:schemeClr val="tx1"/>
          </a:solidFill>
          <a:latin typeface="Archivo Black" charset="0"/>
          <a:ea typeface="Archivo Black" charset="0"/>
          <a:cs typeface="Archivo Black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2834812" y="0"/>
            <a:ext cx="21550776" cy="13717588"/>
          </a:xfrm>
          <a:custGeom>
            <a:avLst/>
            <a:gdLst>
              <a:gd name="connsiteX0" fmla="*/ 2418781 w 21550776"/>
              <a:gd name="connsiteY0" fmla="*/ 0 h 13717588"/>
              <a:gd name="connsiteX1" fmla="*/ 21550776 w 21550776"/>
              <a:gd name="connsiteY1" fmla="*/ 0 h 13717588"/>
              <a:gd name="connsiteX2" fmla="*/ 21550776 w 21550776"/>
              <a:gd name="connsiteY2" fmla="*/ 13717588 h 13717588"/>
              <a:gd name="connsiteX3" fmla="*/ 0 w 21550776"/>
              <a:gd name="connsiteY3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50776" h="13717588">
                <a:moveTo>
                  <a:pt x="2418781" y="0"/>
                </a:moveTo>
                <a:lnTo>
                  <a:pt x="21550776" y="0"/>
                </a:lnTo>
                <a:lnTo>
                  <a:pt x="21550776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92454" y="4482530"/>
            <a:ext cx="21032788" cy="46807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1940361" y="-75406"/>
            <a:ext cx="1102287" cy="2210594"/>
            <a:chOff x="21940361" y="10623"/>
            <a:chExt cx="1102287" cy="2210594"/>
          </a:xfrm>
        </p:grpSpPr>
        <p:sp>
          <p:nvSpPr>
            <p:cNvPr id="6" name="Rectangle 5"/>
            <p:cNvSpPr/>
            <p:nvPr userDrawn="1"/>
          </p:nvSpPr>
          <p:spPr>
            <a:xfrm>
              <a:off x="21940361" y="10623"/>
              <a:ext cx="1102287" cy="2210594"/>
            </a:xfrm>
            <a:prstGeom prst="rect">
              <a:avLst/>
            </a:prstGeom>
            <a:solidFill>
              <a:srgbClr val="84754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7285" y1="21661" x2="7285" y2="21661"/>
                          <a14:foregroundMark x1="86755" y1="73285" x2="86755" y2="73285"/>
                          <a14:foregroundMark x1="92053" y1="83394" x2="92053" y2="83394"/>
                          <a14:foregroundMark x1="92053" y1="91697" x2="92053" y2="91697"/>
                          <a14:foregroundMark x1="92053" y1="79422" x2="92053" y2="79422"/>
                          <a14:foregroundMark x1="76159" y1="65343" x2="76159" y2="65343"/>
                          <a14:foregroundMark x1="77483" y1="40794" x2="77483" y2="40794"/>
                          <a14:foregroundMark x1="92053" y1="26715" x2="92053" y2="26715"/>
                          <a14:foregroundMark x1="92715" y1="17329" x2="92715" y2="17329"/>
                          <a14:foregroundMark x1="92715" y1="12635" x2="92715" y2="12635"/>
                          <a14:foregroundMark x1="83444" y1="26715" x2="83444" y2="26715"/>
                          <a14:foregroundMark x1="77483" y1="30325" x2="77483" y2="30325"/>
                          <a14:foregroundMark x1="92053" y1="22744" x2="92053" y2="22744"/>
                          <a14:foregroundMark x1="77483" y1="35379" x2="77483" y2="35379"/>
                          <a14:foregroundMark x1="74834" y1="51625" x2="74834" y2="51625"/>
                          <a14:foregroundMark x1="76821" y1="58484" x2="76821" y2="58484"/>
                          <a14:foregroundMark x1="78146" y1="48375" x2="78146" y2="48375"/>
                          <a14:foregroundMark x1="77483" y1="72202" x2="77483" y2="72202"/>
                          <a14:foregroundMark x1="91391" y1="74368" x2="91391" y2="74368"/>
                          <a14:foregroundMark x1="78146" y1="53791" x2="78146" y2="53791"/>
                          <a14:foregroundMark x1="92053" y1="8303" x2="92053" y2="830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098794" y="762794"/>
              <a:ext cx="753516" cy="1321914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 userDrawn="1"/>
        </p:nvSpPr>
        <p:spPr>
          <a:xfrm>
            <a:off x="23548182" y="12932708"/>
            <a:ext cx="836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5BB2DF9-E68E-4AC3-B017-2CE170B5ED8F}" type="slidenum">
              <a:rPr lang="en-US" sz="4000" smtClean="0">
                <a:solidFill>
                  <a:srgbClr val="84754E"/>
                </a:solidFill>
              </a:rPr>
              <a:t>‹#›</a:t>
            </a:fld>
            <a:endParaRPr lang="en-US" dirty="0">
              <a:solidFill>
                <a:srgbClr val="84754E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44120"/>
            <a:ext cx="1981994" cy="2573468"/>
          </a:xfrm>
          <a:prstGeom prst="rect">
            <a:avLst/>
          </a:prstGeom>
        </p:spPr>
      </p:pic>
      <p:sp>
        <p:nvSpPr>
          <p:cNvPr id="13" name="Title Placeholder 2"/>
          <p:cNvSpPr>
            <a:spLocks noGrp="1"/>
          </p:cNvSpPr>
          <p:nvPr>
            <p:ph type="title"/>
          </p:nvPr>
        </p:nvSpPr>
        <p:spPr>
          <a:xfrm>
            <a:off x="1292454" y="1677194"/>
            <a:ext cx="21032788" cy="121828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CLICK TO ADD HEADLINE</a:t>
            </a:r>
          </a:p>
        </p:txBody>
      </p:sp>
    </p:spTree>
    <p:extLst>
      <p:ext uri="{BB962C8B-B14F-4D97-AF65-F5344CB8AC3E}">
        <p14:creationId xmlns:p14="http://schemas.microsoft.com/office/powerpoint/2010/main" val="1153393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6" r:id="rId1"/>
    <p:sldLayoutId id="2147484347" r:id="rId2"/>
    <p:sldLayoutId id="2147484348" r:id="rId3"/>
    <p:sldLayoutId id="2147484318" r:id="rId4"/>
    <p:sldLayoutId id="2147484322" r:id="rId5"/>
    <p:sldLayoutId id="2147484323" r:id="rId6"/>
    <p:sldLayoutId id="2147484324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2438462" rtl="0" eaLnBrk="1" latinLnBrk="0" hangingPunct="1">
        <a:lnSpc>
          <a:spcPts val="9500"/>
        </a:lnSpc>
        <a:spcBef>
          <a:spcPct val="0"/>
        </a:spcBef>
        <a:buNone/>
        <a:defRPr lang="en-US" sz="11500" b="1" i="0" kern="1200" cap="all" baseline="0" dirty="0">
          <a:solidFill>
            <a:srgbClr val="84754E"/>
          </a:solidFill>
          <a:latin typeface="Franklin Gothic Demi" panose="020B0603020102020204" pitchFamily="34" charset="0"/>
          <a:ea typeface="Franklin Gothic Demi" panose="020B0603020102020204" pitchFamily="34" charset="0"/>
          <a:cs typeface="Franklin Gothic Demi" panose="020B0603020102020204" pitchFamily="34" charset="0"/>
        </a:defRPr>
      </a:lvl1pPr>
    </p:titleStyle>
    <p:bodyStyle>
      <a:lvl1pPr marL="457200" indent="-4572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rgbClr val="84754E"/>
        </a:buClr>
        <a:buSzPct val="120000"/>
        <a:buFont typeface="Wingdings" charset="2"/>
        <a:buChar char="§"/>
        <a:defRPr sz="54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91440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rgbClr val="84754E"/>
        </a:buClr>
        <a:buSzPct val="120000"/>
        <a:buFont typeface="Wingdings" charset="2"/>
        <a:buChar char="§"/>
        <a:defRPr sz="44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2pPr>
      <a:lvl3pPr marL="146304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rgbClr val="84754E"/>
        </a:buClr>
        <a:buSzPct val="120000"/>
        <a:buFont typeface="Wingdings" charset="2"/>
        <a:buChar char="§"/>
        <a:defRPr sz="40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3pPr>
      <a:lvl4pPr marL="210312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rgbClr val="84754E"/>
        </a:buClr>
        <a:buSzPct val="120000"/>
        <a:buFont typeface="Wingdings" charset="2"/>
        <a:buChar char="§"/>
        <a:defRPr sz="40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4pPr>
      <a:lvl5pPr marL="2651760" indent="-571500" algn="l" defTabSz="2438462" rtl="0" eaLnBrk="1" latinLnBrk="0" hangingPunct="1">
        <a:lnSpc>
          <a:spcPts val="5300"/>
        </a:lnSpc>
        <a:spcBef>
          <a:spcPts val="0"/>
        </a:spcBef>
        <a:spcAft>
          <a:spcPts val="2500"/>
        </a:spcAft>
        <a:buClr>
          <a:srgbClr val="84754E"/>
        </a:buClr>
        <a:buSzPct val="120000"/>
        <a:buFont typeface="Wingdings" charset="2"/>
        <a:buChar char="§"/>
        <a:defRPr sz="4000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5pPr>
      <a:lvl6pPr marL="6705767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4998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229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460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3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46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69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92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15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38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61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84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847978" y="5002842"/>
            <a:ext cx="18218024" cy="180049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dirty="0"/>
              <a:t>CLICK TO EDIT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847978" y="6902926"/>
            <a:ext cx="16691561" cy="110799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1675112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7" r:id="rId1"/>
    <p:sldLayoutId id="2147484328" r:id="rId2"/>
    <p:sldLayoutId id="2147484329" r:id="rId3"/>
    <p:sldLayoutId id="2147484345" r:id="rId4"/>
    <p:sldLayoutId id="214748434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2438462" rtl="0" eaLnBrk="1" latinLnBrk="0" hangingPunct="1">
        <a:spcBef>
          <a:spcPct val="0"/>
        </a:spcBef>
        <a:buNone/>
        <a:defRPr sz="11700" b="1" kern="1200" cap="all" baseline="0">
          <a:solidFill>
            <a:schemeClr val="tx1"/>
          </a:solidFill>
          <a:latin typeface="Franklin Gothic Demi" panose="020B0703020102020204" pitchFamily="34" charset="0"/>
          <a:ea typeface="Franklin Gothic Demi" panose="020B0703020102020204" pitchFamily="34" charset="0"/>
          <a:cs typeface="Franklin Gothic Demi" panose="020B0703020102020204" pitchFamily="34" charset="0"/>
        </a:defRPr>
      </a:lvl1pPr>
    </p:titleStyle>
    <p:bodyStyle>
      <a:lvl1pPr marL="0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7200" b="1" i="0" kern="1200" cap="all" baseline="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1219229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75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2pPr>
      <a:lvl3pPr marL="2438461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64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3pPr>
      <a:lvl4pPr marL="3657692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53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4pPr>
      <a:lvl5pPr marL="4876922" indent="0" algn="l" defTabSz="2438462" rtl="0" eaLnBrk="1" latinLnBrk="0" hangingPunct="1">
        <a:spcBef>
          <a:spcPct val="20000"/>
        </a:spcBef>
        <a:buFont typeface="Arial" panose="020B0604020202020204" pitchFamily="34" charset="0"/>
        <a:buNone/>
        <a:defRPr sz="53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5pPr>
      <a:lvl6pPr marL="6705767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4998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229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460" indent="-609615" algn="l" defTabSz="2438462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3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46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691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922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15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38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613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844" algn="l" defTabSz="2438462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73114" y="2251651"/>
            <a:ext cx="8473480" cy="307468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242" y="0"/>
            <a:ext cx="901048" cy="189024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73114" y="5687748"/>
            <a:ext cx="8473480" cy="34881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3150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7" r:id="rId1"/>
    <p:sldLayoutId id="2147484307" r:id="rId2"/>
    <p:sldLayoutId id="2147484204" r:id="rId3"/>
    <p:sldLayoutId id="2147484330" r:id="rId4"/>
    <p:sldLayoutId id="2147484331" r:id="rId5"/>
    <p:sldLayoutId id="214748430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7400" b="1" kern="1200" cap="all" baseline="0">
          <a:solidFill>
            <a:schemeClr val="tx1"/>
          </a:solidFill>
          <a:latin typeface="Franklin Gothic Demi" panose="020B0703020102020204" pitchFamily="34" charset="0"/>
          <a:ea typeface="Franklin Gothic Demi" panose="020B0703020102020204" pitchFamily="34" charset="0"/>
          <a:cs typeface="Franklin Gothic Demi" panose="020B0703020102020204" pitchFamily="34" charset="0"/>
        </a:defRPr>
      </a:lvl1pPr>
    </p:titleStyle>
    <p:bodyStyle>
      <a:lvl1pPr marL="457200" indent="-4572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9144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2pPr>
      <a:lvl3pPr marL="13716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3pPr>
      <a:lvl4pPr marL="18288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4pPr>
      <a:lvl5pPr marL="2286000" indent="-4572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SzPct val="120000"/>
        <a:buFont typeface="Wingdings" charset="2"/>
        <a:buChar char="§"/>
        <a:defRPr sz="280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2788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2788" cy="8704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949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0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chivo Black" charset="0"/>
          <a:ea typeface="Archivo Black" charset="0"/>
          <a:cs typeface="Archivo Blac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jpeg"/><Relationship Id="rId18" Type="http://schemas.openxmlformats.org/officeDocument/2006/relationships/image" Target="../media/image44.png"/><Relationship Id="rId26" Type="http://schemas.openxmlformats.org/officeDocument/2006/relationships/image" Target="../media/image52.jpeg"/><Relationship Id="rId39" Type="http://schemas.openxmlformats.org/officeDocument/2006/relationships/image" Target="../media/image65.jpeg"/><Relationship Id="rId21" Type="http://schemas.openxmlformats.org/officeDocument/2006/relationships/image" Target="../media/image47.gif"/><Relationship Id="rId34" Type="http://schemas.openxmlformats.org/officeDocument/2006/relationships/image" Target="../media/image60.jpeg"/><Relationship Id="rId42" Type="http://schemas.microsoft.com/office/2007/relationships/hdphoto" Target="../media/hdphoto5.wdp"/><Relationship Id="rId47" Type="http://schemas.openxmlformats.org/officeDocument/2006/relationships/image" Target="../media/image72.gif"/><Relationship Id="rId50" Type="http://schemas.openxmlformats.org/officeDocument/2006/relationships/image" Target="../media/image75.png"/><Relationship Id="rId55" Type="http://schemas.openxmlformats.org/officeDocument/2006/relationships/image" Target="../media/image80.jpe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6" Type="http://schemas.openxmlformats.org/officeDocument/2006/relationships/image" Target="../media/image42.jpeg"/><Relationship Id="rId29" Type="http://schemas.openxmlformats.org/officeDocument/2006/relationships/image" Target="../media/image55.jpeg"/><Relationship Id="rId11" Type="http://schemas.openxmlformats.org/officeDocument/2006/relationships/image" Target="../media/image37.png"/><Relationship Id="rId24" Type="http://schemas.openxmlformats.org/officeDocument/2006/relationships/image" Target="../media/image50.jpeg"/><Relationship Id="rId32" Type="http://schemas.openxmlformats.org/officeDocument/2006/relationships/image" Target="../media/image58.jpeg"/><Relationship Id="rId37" Type="http://schemas.openxmlformats.org/officeDocument/2006/relationships/image" Target="../media/image63.jpeg"/><Relationship Id="rId40" Type="http://schemas.openxmlformats.org/officeDocument/2006/relationships/image" Target="../media/image66.jpeg"/><Relationship Id="rId45" Type="http://schemas.openxmlformats.org/officeDocument/2006/relationships/image" Target="../media/image70.png"/><Relationship Id="rId53" Type="http://schemas.openxmlformats.org/officeDocument/2006/relationships/image" Target="../media/image78.jpeg"/><Relationship Id="rId5" Type="http://schemas.openxmlformats.org/officeDocument/2006/relationships/image" Target="../media/image31.png"/><Relationship Id="rId10" Type="http://schemas.openxmlformats.org/officeDocument/2006/relationships/image" Target="../media/image36.jpeg"/><Relationship Id="rId19" Type="http://schemas.openxmlformats.org/officeDocument/2006/relationships/image" Target="../media/image45.png"/><Relationship Id="rId31" Type="http://schemas.openxmlformats.org/officeDocument/2006/relationships/image" Target="../media/image57.png"/><Relationship Id="rId44" Type="http://schemas.openxmlformats.org/officeDocument/2006/relationships/image" Target="../media/image69.png"/><Relationship Id="rId52" Type="http://schemas.openxmlformats.org/officeDocument/2006/relationships/image" Target="../media/image77.jpeg"/><Relationship Id="rId4" Type="http://schemas.openxmlformats.org/officeDocument/2006/relationships/image" Target="../media/image30.pn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Relationship Id="rId22" Type="http://schemas.openxmlformats.org/officeDocument/2006/relationships/image" Target="../media/image48.jpeg"/><Relationship Id="rId27" Type="http://schemas.openxmlformats.org/officeDocument/2006/relationships/image" Target="../media/image53.png"/><Relationship Id="rId30" Type="http://schemas.openxmlformats.org/officeDocument/2006/relationships/image" Target="../media/image56.jpeg"/><Relationship Id="rId35" Type="http://schemas.openxmlformats.org/officeDocument/2006/relationships/image" Target="../media/image61.jpeg"/><Relationship Id="rId43" Type="http://schemas.openxmlformats.org/officeDocument/2006/relationships/image" Target="../media/image68.jpeg"/><Relationship Id="rId48" Type="http://schemas.openxmlformats.org/officeDocument/2006/relationships/image" Target="../media/image73.jpeg"/><Relationship Id="rId8" Type="http://schemas.openxmlformats.org/officeDocument/2006/relationships/image" Target="../media/image34.jpeg"/><Relationship Id="rId51" Type="http://schemas.openxmlformats.org/officeDocument/2006/relationships/image" Target="../media/image76.png"/><Relationship Id="rId3" Type="http://schemas.openxmlformats.org/officeDocument/2006/relationships/image" Target="../media/image29.gif"/><Relationship Id="rId12" Type="http://schemas.openxmlformats.org/officeDocument/2006/relationships/image" Target="../media/image38.PNG"/><Relationship Id="rId17" Type="http://schemas.openxmlformats.org/officeDocument/2006/relationships/image" Target="../media/image43.gif"/><Relationship Id="rId25" Type="http://schemas.openxmlformats.org/officeDocument/2006/relationships/image" Target="../media/image51.jpeg"/><Relationship Id="rId33" Type="http://schemas.openxmlformats.org/officeDocument/2006/relationships/image" Target="../media/image59.jpeg"/><Relationship Id="rId38" Type="http://schemas.openxmlformats.org/officeDocument/2006/relationships/image" Target="../media/image64.jpeg"/><Relationship Id="rId46" Type="http://schemas.openxmlformats.org/officeDocument/2006/relationships/image" Target="../media/image71.jpeg"/><Relationship Id="rId20" Type="http://schemas.openxmlformats.org/officeDocument/2006/relationships/image" Target="../media/image46.png"/><Relationship Id="rId41" Type="http://schemas.openxmlformats.org/officeDocument/2006/relationships/image" Target="../media/image67.png"/><Relationship Id="rId54" Type="http://schemas.openxmlformats.org/officeDocument/2006/relationships/image" Target="../media/image7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5" Type="http://schemas.openxmlformats.org/officeDocument/2006/relationships/image" Target="../media/image41.jpeg"/><Relationship Id="rId23" Type="http://schemas.openxmlformats.org/officeDocument/2006/relationships/image" Target="../media/image49.png"/><Relationship Id="rId28" Type="http://schemas.openxmlformats.org/officeDocument/2006/relationships/image" Target="../media/image54.jpeg"/><Relationship Id="rId36" Type="http://schemas.openxmlformats.org/officeDocument/2006/relationships/image" Target="../media/image62.jpeg"/><Relationship Id="rId49" Type="http://schemas.openxmlformats.org/officeDocument/2006/relationships/image" Target="../media/image7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0.png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120786" y="5919317"/>
            <a:ext cx="10297144" cy="134652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0688638" y="9754394"/>
            <a:ext cx="11658599" cy="1800200"/>
          </a:xfrm>
        </p:spPr>
        <p:txBody>
          <a:bodyPr/>
          <a:lstStyle/>
          <a:p>
            <a:r>
              <a:rPr lang="en-US" dirty="0"/>
              <a:t>Presented By:</a:t>
            </a:r>
          </a:p>
          <a:p>
            <a:r>
              <a:rPr lang="en-US" dirty="0"/>
              <a:t>Jared </a:t>
            </a:r>
            <a:r>
              <a:rPr lang="en-US" dirty="0" err="1"/>
              <a:t>Kellerer</a:t>
            </a:r>
            <a:r>
              <a:rPr lang="en-US" dirty="0"/>
              <a:t>, </a:t>
            </a:r>
          </a:p>
          <a:p>
            <a:r>
              <a:rPr lang="en-US" dirty="0"/>
              <a:t>Steven 	Gasseling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9BB817-5485-4EFF-BA09-3971CFC182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" t="27086" r="3136" b="22919"/>
          <a:stretch/>
        </p:blipFill>
        <p:spPr>
          <a:xfrm>
            <a:off x="10668794" y="4322903"/>
            <a:ext cx="12573793" cy="507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41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7A233-17A3-412C-B9A2-5A8946363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Snowmobile Design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90484-A769-47EA-B488-AFAC124231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Prior work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DE19DB-02FC-4FBF-94D5-10ECFE562A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9053740" cy="9682138"/>
          </a:xfrm>
        </p:spPr>
        <p:txBody>
          <a:bodyPr/>
          <a:lstStyle/>
          <a:p>
            <a:pPr lvl="1"/>
            <a:r>
              <a:rPr lang="en-US" dirty="0"/>
              <a:t>Reduced engine speed</a:t>
            </a:r>
          </a:p>
          <a:p>
            <a:pPr lvl="2"/>
            <a:r>
              <a:rPr lang="en-US" dirty="0"/>
              <a:t>6850 RPM</a:t>
            </a:r>
          </a:p>
          <a:p>
            <a:pPr lvl="2"/>
            <a:r>
              <a:rPr lang="en-US" dirty="0"/>
              <a:t>118 hp</a:t>
            </a:r>
          </a:p>
          <a:p>
            <a:pPr lvl="1"/>
            <a:r>
              <a:rPr lang="en-US" dirty="0"/>
              <a:t>Extended tuned pipe</a:t>
            </a:r>
          </a:p>
          <a:p>
            <a:pPr lvl="2"/>
            <a:r>
              <a:rPr lang="en-US" dirty="0"/>
              <a:t>Optimized length for BSFC</a:t>
            </a:r>
          </a:p>
          <a:p>
            <a:pPr lvl="2"/>
            <a:r>
              <a:rPr lang="en-US" dirty="0"/>
              <a:t>Empirical calculation and simulation</a:t>
            </a:r>
          </a:p>
          <a:p>
            <a:pPr lvl="1"/>
            <a:r>
              <a:rPr lang="en-US" dirty="0"/>
              <a:t>3-way catalyst</a:t>
            </a:r>
          </a:p>
          <a:p>
            <a:pPr lvl="2"/>
            <a:r>
              <a:rPr lang="en-US" dirty="0"/>
              <a:t>1:20:1 </a:t>
            </a:r>
            <a:r>
              <a:rPr lang="en-US" dirty="0" err="1"/>
              <a:t>Platinum:Palladium:Rhodium</a:t>
            </a:r>
            <a:endParaRPr lang="en-US" dirty="0"/>
          </a:p>
          <a:p>
            <a:pPr lvl="2"/>
            <a:r>
              <a:rPr lang="en-US" dirty="0"/>
              <a:t>Dual substrate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3D542C-DE18-46BD-A07A-A2F159534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686" y="6061710"/>
            <a:ext cx="9522848" cy="71270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8B36D72-10B8-45B4-B72E-4EEE1D78CCC5}"/>
                  </a:ext>
                </a:extLst>
              </p:cNvPr>
              <p:cNvSpPr/>
              <p:nvPr/>
            </p:nvSpPr>
            <p:spPr>
              <a:xfrm>
                <a:off x="14998191" y="3826290"/>
                <a:ext cx="5447838" cy="14902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𝐸𝐷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× 42545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𝑅𝑃𝑀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8B36D72-10B8-45B4-B72E-4EEE1D78CC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8191" y="3826290"/>
                <a:ext cx="5447838" cy="14902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2394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7A233-17A3-412C-B9A2-5A8946363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Snowmobile Design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90484-A769-47EA-B488-AFAC124231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Prior work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DE19DB-02FC-4FBF-94D5-10ECFE562A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1433740" cy="9630200"/>
          </a:xfrm>
        </p:spPr>
        <p:txBody>
          <a:bodyPr/>
          <a:lstStyle/>
          <a:p>
            <a:pPr lvl="1"/>
            <a:r>
              <a:rPr lang="en-US" dirty="0"/>
              <a:t>Tunnel sound damping</a:t>
            </a:r>
          </a:p>
          <a:p>
            <a:pPr lvl="2"/>
            <a:r>
              <a:rPr lang="en-US" dirty="0"/>
              <a:t>Damping ratio</a:t>
            </a:r>
          </a:p>
          <a:p>
            <a:pPr lvl="2"/>
            <a:r>
              <a:rPr lang="en-US" dirty="0"/>
              <a:t>Polymer Technologies Silent Running </a:t>
            </a:r>
          </a:p>
          <a:p>
            <a:pPr lvl="1"/>
            <a:r>
              <a:rPr lang="en-US" dirty="0"/>
              <a:t>Sound absorption</a:t>
            </a:r>
          </a:p>
          <a:p>
            <a:pPr lvl="2"/>
            <a:r>
              <a:rPr lang="en-US" dirty="0"/>
              <a:t>Power transmission coefficient</a:t>
            </a:r>
          </a:p>
          <a:p>
            <a:pPr lvl="2"/>
            <a:r>
              <a:rPr lang="en-US" dirty="0"/>
              <a:t>Polymer Technologies Melamine 3-Layer foam</a:t>
            </a:r>
          </a:p>
          <a:p>
            <a:pPr lvl="1"/>
            <a:r>
              <a:rPr lang="en-US" dirty="0"/>
              <a:t>Increased diameter idler wheels</a:t>
            </a:r>
          </a:p>
          <a:p>
            <a:pPr lvl="2"/>
            <a:r>
              <a:rPr lang="en-US" dirty="0"/>
              <a:t>Reduced dynamic rolling resistance</a:t>
            </a:r>
          </a:p>
          <a:p>
            <a:pPr lvl="2"/>
            <a:r>
              <a:rPr lang="en-US" dirty="0"/>
              <a:t>Facilitate new track</a:t>
            </a:r>
          </a:p>
          <a:p>
            <a:pPr marL="891540" lvl="2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24231EC-0968-46CF-A1B8-BDF6896C34CA}"/>
                  </a:ext>
                </a:extLst>
              </p:cNvPr>
              <p:cNvSpPr/>
              <p:nvPr/>
            </p:nvSpPr>
            <p:spPr>
              <a:xfrm>
                <a:off x="15850394" y="7555560"/>
                <a:ext cx="4839466" cy="11455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solidFill>
                      <a:schemeClr val="tx1"/>
                    </a:solidFill>
                  </a:rPr>
                  <a:t>Damping ratio: 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𝜁</m:t>
                    </m:r>
                    <m:r>
                      <a:rPr lang="en-US" sz="36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f>
                      <m:fPr>
                        <m:ctrlPr>
                          <a:rPr 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  <m:func>
                          <m:func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36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3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3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36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3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36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den>
                            </m:f>
                          </m:e>
                        </m:func>
                      </m:num>
                      <m:den>
                        <m:r>
                          <a:rPr lang="en-US" sz="3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</m:oMath>
                </a14:m>
                <a:endParaRPr lang="en-US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24231EC-0968-46CF-A1B8-BDF6896C34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0394" y="7555560"/>
                <a:ext cx="4839466" cy="1145506"/>
              </a:xfrm>
              <a:prstGeom prst="rect">
                <a:avLst/>
              </a:prstGeom>
              <a:blipFill>
                <a:blip r:embed="rId3"/>
                <a:stretch>
                  <a:fillRect l="-3778" b="-95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791122B2-CE79-44E1-90BB-025871180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8394" y="3124994"/>
            <a:ext cx="6922546" cy="42600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D35008-FC2E-4A48-B758-62D406B416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8394" y="9075766"/>
            <a:ext cx="6922546" cy="426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40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292454" y="3290817"/>
            <a:ext cx="15554325" cy="830997"/>
          </a:xfrm>
        </p:spPr>
        <p:txBody>
          <a:bodyPr/>
          <a:lstStyle/>
          <a:p>
            <a:r>
              <a:rPr lang="en-US" dirty="0"/>
              <a:t>In-service testing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1586140" cy="6681316"/>
          </a:xfrm>
        </p:spPr>
        <p:txBody>
          <a:bodyPr/>
          <a:lstStyle/>
          <a:p>
            <a:r>
              <a:rPr lang="en-US" dirty="0"/>
              <a:t>ECU data collected during operation</a:t>
            </a:r>
          </a:p>
          <a:p>
            <a:r>
              <a:rPr lang="en-US" dirty="0"/>
              <a:t>Influences calibration and design</a:t>
            </a:r>
          </a:p>
          <a:p>
            <a:r>
              <a:rPr lang="en-US" dirty="0"/>
              <a:t>Examples</a:t>
            </a:r>
          </a:p>
          <a:p>
            <a:pPr lvl="1"/>
            <a:r>
              <a:rPr lang="en-US" dirty="0"/>
              <a:t>Engine operating point frequencies</a:t>
            </a:r>
          </a:p>
          <a:p>
            <a:pPr lvl="1"/>
            <a:r>
              <a:rPr lang="en-US" dirty="0"/>
              <a:t>Calculated fuel consumption</a:t>
            </a:r>
          </a:p>
          <a:p>
            <a:pPr lvl="1"/>
            <a:r>
              <a:rPr lang="en-US" dirty="0"/>
              <a:t>Track &amp; engine speed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0594" y="4084508"/>
            <a:ext cx="9176203" cy="689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9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292454" y="3290817"/>
            <a:ext cx="15554325" cy="830997"/>
          </a:xfrm>
        </p:spPr>
        <p:txBody>
          <a:bodyPr/>
          <a:lstStyle/>
          <a:p>
            <a:r>
              <a:rPr lang="en-US" dirty="0"/>
              <a:t>Dynamometer updates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0290740" cy="9641999"/>
          </a:xfrm>
        </p:spPr>
        <p:txBody>
          <a:bodyPr/>
          <a:lstStyle/>
          <a:p>
            <a:r>
              <a:rPr lang="en-US" dirty="0"/>
              <a:t>Improved data acquisition</a:t>
            </a:r>
          </a:p>
          <a:p>
            <a:pPr lvl="1"/>
            <a:r>
              <a:rPr lang="en-US" dirty="0"/>
              <a:t>Centralized</a:t>
            </a:r>
          </a:p>
          <a:p>
            <a:pPr lvl="1"/>
            <a:r>
              <a:rPr lang="en-US" dirty="0"/>
              <a:t>Time synchronous</a:t>
            </a:r>
          </a:p>
          <a:p>
            <a:pPr lvl="1"/>
            <a:r>
              <a:rPr lang="en-US" dirty="0"/>
              <a:t>Time averaged</a:t>
            </a:r>
          </a:p>
          <a:p>
            <a:r>
              <a:rPr lang="en-US" dirty="0"/>
              <a:t>Ramped Modal Cycle testing	</a:t>
            </a:r>
          </a:p>
          <a:p>
            <a:pPr lvl="1"/>
            <a:r>
              <a:rPr lang="en-US" dirty="0"/>
              <a:t>Replicating CSC environment</a:t>
            </a:r>
          </a:p>
          <a:p>
            <a:pPr lvl="1"/>
            <a:r>
              <a:rPr lang="en-US" dirty="0"/>
              <a:t>Evaluating transient performance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9C96E4-C009-4220-B988-2ADB841AB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794" y="4406971"/>
            <a:ext cx="10701866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90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Combustion analysis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902053" y="4571430"/>
            <a:ext cx="8694593" cy="6102568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In development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Goals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In-cylinder pressure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IMEP &amp; PMEP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Mass fraction burned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D313BBC-18B7-42F5-B95D-0DF18D844F7D}"/>
                  </a:ext>
                </a:extLst>
              </p:cNvPr>
              <p:cNvSpPr/>
              <p:nvPr/>
            </p:nvSpPr>
            <p:spPr>
              <a:xfrm>
                <a:off x="3268168" y="11366468"/>
                <a:ext cx="7195560" cy="18587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𝑀𝐹𝐵</m:t>
                      </m:r>
                      <m:r>
                        <a:rPr lang="en-US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D313BBC-18B7-42F5-B95D-0DF18D844F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8168" y="11366468"/>
                <a:ext cx="7195560" cy="185877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F72CC961-1BCF-445E-961D-9033EBD71B09}"/>
              </a:ext>
            </a:extLst>
          </p:cNvPr>
          <p:cNvGrpSpPr>
            <a:grpSpLocks noChangeAspect="1"/>
          </p:cNvGrpSpPr>
          <p:nvPr/>
        </p:nvGrpSpPr>
        <p:grpSpPr>
          <a:xfrm>
            <a:off x="11341803" y="2528638"/>
            <a:ext cx="5673966" cy="6368782"/>
            <a:chOff x="8905660" y="5655941"/>
            <a:chExt cx="6749393" cy="757590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2BA3A17-5994-4675-87CC-8744C94C79EA}"/>
                </a:ext>
              </a:extLst>
            </p:cNvPr>
            <p:cNvGrpSpPr/>
            <p:nvPr/>
          </p:nvGrpSpPr>
          <p:grpSpPr>
            <a:xfrm>
              <a:off x="9632499" y="5655941"/>
              <a:ext cx="6022554" cy="7001219"/>
              <a:chOff x="11811794" y="4953794"/>
              <a:chExt cx="6096000" cy="7086600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4D6FF332-4AA9-4FB7-8DE1-29A54105BA25}"/>
                  </a:ext>
                </a:extLst>
              </p:cNvPr>
              <p:cNvCxnSpPr/>
              <p:nvPr/>
            </p:nvCxnSpPr>
            <p:spPr>
              <a:xfrm>
                <a:off x="11811794" y="4953794"/>
                <a:ext cx="0" cy="70866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025B8A0F-4215-4840-93C1-EF17B3AA7555}"/>
                  </a:ext>
                </a:extLst>
              </p:cNvPr>
              <p:cNvGrpSpPr/>
              <p:nvPr/>
            </p:nvGrpSpPr>
            <p:grpSpPr>
              <a:xfrm>
                <a:off x="11811794" y="5476830"/>
                <a:ext cx="6096000" cy="6563564"/>
                <a:chOff x="11811794" y="5476830"/>
                <a:chExt cx="6096000" cy="6563564"/>
              </a:xfrm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E537735B-FA37-49C4-B671-81335C5509DF}"/>
                    </a:ext>
                  </a:extLst>
                </p:cNvPr>
                <p:cNvSpPr/>
                <p:nvPr/>
              </p:nvSpPr>
              <p:spPr>
                <a:xfrm>
                  <a:off x="12265214" y="5476830"/>
                  <a:ext cx="4958110" cy="6429420"/>
                </a:xfrm>
                <a:custGeom>
                  <a:avLst/>
                  <a:gdLst>
                    <a:gd name="connsiteX0" fmla="*/ 2986 w 4958110"/>
                    <a:gd name="connsiteY0" fmla="*/ 1885995 h 6429420"/>
                    <a:gd name="connsiteX1" fmla="*/ 60136 w 4958110"/>
                    <a:gd name="connsiteY1" fmla="*/ 571545 h 6429420"/>
                    <a:gd name="connsiteX2" fmla="*/ 117286 w 4958110"/>
                    <a:gd name="connsiteY2" fmla="*/ 133395 h 6429420"/>
                    <a:gd name="connsiteX3" fmla="*/ 222061 w 4958110"/>
                    <a:gd name="connsiteY3" fmla="*/ 45 h 6429420"/>
                    <a:gd name="connsiteX4" fmla="*/ 298261 w 4958110"/>
                    <a:gd name="connsiteY4" fmla="*/ 142920 h 6429420"/>
                    <a:gd name="connsiteX5" fmla="*/ 383986 w 4958110"/>
                    <a:gd name="connsiteY5" fmla="*/ 657270 h 6429420"/>
                    <a:gd name="connsiteX6" fmla="*/ 545911 w 4958110"/>
                    <a:gd name="connsiteY6" fmla="*/ 1657395 h 6429420"/>
                    <a:gd name="connsiteX7" fmla="*/ 936436 w 4958110"/>
                    <a:gd name="connsiteY7" fmla="*/ 3438570 h 6429420"/>
                    <a:gd name="connsiteX8" fmla="*/ 1955611 w 4958110"/>
                    <a:gd name="connsiteY8" fmla="*/ 5057820 h 6429420"/>
                    <a:gd name="connsiteX9" fmla="*/ 3174811 w 4958110"/>
                    <a:gd name="connsiteY9" fmla="*/ 5695995 h 6429420"/>
                    <a:gd name="connsiteX10" fmla="*/ 3727261 w 4958110"/>
                    <a:gd name="connsiteY10" fmla="*/ 5981745 h 6429420"/>
                    <a:gd name="connsiteX11" fmla="*/ 4060636 w 4958110"/>
                    <a:gd name="connsiteY11" fmla="*/ 6210345 h 6429420"/>
                    <a:gd name="connsiteX12" fmla="*/ 4355911 w 4958110"/>
                    <a:gd name="connsiteY12" fmla="*/ 6410370 h 6429420"/>
                    <a:gd name="connsiteX13" fmla="*/ 4603561 w 4958110"/>
                    <a:gd name="connsiteY13" fmla="*/ 6410370 h 6429420"/>
                    <a:gd name="connsiteX14" fmla="*/ 4851211 w 4958110"/>
                    <a:gd name="connsiteY14" fmla="*/ 6429420 h 6429420"/>
                    <a:gd name="connsiteX15" fmla="*/ 4955986 w 4958110"/>
                    <a:gd name="connsiteY15" fmla="*/ 6410370 h 6429420"/>
                    <a:gd name="connsiteX16" fmla="*/ 4765486 w 4958110"/>
                    <a:gd name="connsiteY16" fmla="*/ 6362745 h 6429420"/>
                    <a:gd name="connsiteX17" fmla="*/ 3927286 w 4958110"/>
                    <a:gd name="connsiteY17" fmla="*/ 6334170 h 6429420"/>
                    <a:gd name="connsiteX18" fmla="*/ 2593786 w 4958110"/>
                    <a:gd name="connsiteY18" fmla="*/ 6238920 h 6429420"/>
                    <a:gd name="connsiteX19" fmla="*/ 1346011 w 4958110"/>
                    <a:gd name="connsiteY19" fmla="*/ 5943645 h 6429420"/>
                    <a:gd name="connsiteX20" fmla="*/ 679261 w 4958110"/>
                    <a:gd name="connsiteY20" fmla="*/ 5486445 h 6429420"/>
                    <a:gd name="connsiteX21" fmla="*/ 260161 w 4958110"/>
                    <a:gd name="connsiteY21" fmla="*/ 4848270 h 6429420"/>
                    <a:gd name="connsiteX22" fmla="*/ 41086 w 4958110"/>
                    <a:gd name="connsiteY22" fmla="*/ 3943395 h 6429420"/>
                    <a:gd name="connsiteX23" fmla="*/ 12511 w 4958110"/>
                    <a:gd name="connsiteY23" fmla="*/ 2876595 h 6429420"/>
                    <a:gd name="connsiteX24" fmla="*/ 2986 w 4958110"/>
                    <a:gd name="connsiteY24" fmla="*/ 1885995 h 6429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958110" h="6429420">
                      <a:moveTo>
                        <a:pt x="2986" y="1885995"/>
                      </a:moveTo>
                      <a:cubicBezTo>
                        <a:pt x="10924" y="1501820"/>
                        <a:pt x="41086" y="863645"/>
                        <a:pt x="60136" y="571545"/>
                      </a:cubicBezTo>
                      <a:cubicBezTo>
                        <a:pt x="79186" y="279445"/>
                        <a:pt x="90299" y="228645"/>
                        <a:pt x="117286" y="133395"/>
                      </a:cubicBezTo>
                      <a:cubicBezTo>
                        <a:pt x="144274" y="38145"/>
                        <a:pt x="191899" y="-1542"/>
                        <a:pt x="222061" y="45"/>
                      </a:cubicBezTo>
                      <a:cubicBezTo>
                        <a:pt x="252223" y="1632"/>
                        <a:pt x="271274" y="33383"/>
                        <a:pt x="298261" y="142920"/>
                      </a:cubicBezTo>
                      <a:cubicBezTo>
                        <a:pt x="325248" y="252457"/>
                        <a:pt x="342711" y="404858"/>
                        <a:pt x="383986" y="657270"/>
                      </a:cubicBezTo>
                      <a:cubicBezTo>
                        <a:pt x="425261" y="909682"/>
                        <a:pt x="453836" y="1193845"/>
                        <a:pt x="545911" y="1657395"/>
                      </a:cubicBezTo>
                      <a:cubicBezTo>
                        <a:pt x="637986" y="2120945"/>
                        <a:pt x="701486" y="2871832"/>
                        <a:pt x="936436" y="3438570"/>
                      </a:cubicBezTo>
                      <a:cubicBezTo>
                        <a:pt x="1171386" y="4005308"/>
                        <a:pt x="1582549" y="4681583"/>
                        <a:pt x="1955611" y="5057820"/>
                      </a:cubicBezTo>
                      <a:cubicBezTo>
                        <a:pt x="2328673" y="5434057"/>
                        <a:pt x="3174811" y="5695995"/>
                        <a:pt x="3174811" y="5695995"/>
                      </a:cubicBezTo>
                      <a:cubicBezTo>
                        <a:pt x="3470086" y="5849983"/>
                        <a:pt x="3579624" y="5896020"/>
                        <a:pt x="3727261" y="5981745"/>
                      </a:cubicBezTo>
                      <a:cubicBezTo>
                        <a:pt x="3874898" y="6067470"/>
                        <a:pt x="4060636" y="6210345"/>
                        <a:pt x="4060636" y="6210345"/>
                      </a:cubicBezTo>
                      <a:cubicBezTo>
                        <a:pt x="4165411" y="6281782"/>
                        <a:pt x="4265423" y="6377032"/>
                        <a:pt x="4355911" y="6410370"/>
                      </a:cubicBezTo>
                      <a:cubicBezTo>
                        <a:pt x="4446399" y="6443708"/>
                        <a:pt x="4521011" y="6407195"/>
                        <a:pt x="4603561" y="6410370"/>
                      </a:cubicBezTo>
                      <a:cubicBezTo>
                        <a:pt x="4686111" y="6413545"/>
                        <a:pt x="4792474" y="6429420"/>
                        <a:pt x="4851211" y="6429420"/>
                      </a:cubicBezTo>
                      <a:cubicBezTo>
                        <a:pt x="4909948" y="6429420"/>
                        <a:pt x="4970274" y="6421483"/>
                        <a:pt x="4955986" y="6410370"/>
                      </a:cubicBezTo>
                      <a:cubicBezTo>
                        <a:pt x="4941699" y="6399258"/>
                        <a:pt x="4936936" y="6375445"/>
                        <a:pt x="4765486" y="6362745"/>
                      </a:cubicBezTo>
                      <a:cubicBezTo>
                        <a:pt x="4594036" y="6350045"/>
                        <a:pt x="4289236" y="6354808"/>
                        <a:pt x="3927286" y="6334170"/>
                      </a:cubicBezTo>
                      <a:cubicBezTo>
                        <a:pt x="3565336" y="6313532"/>
                        <a:pt x="3023998" y="6304007"/>
                        <a:pt x="2593786" y="6238920"/>
                      </a:cubicBezTo>
                      <a:cubicBezTo>
                        <a:pt x="2163574" y="6173833"/>
                        <a:pt x="1665099" y="6069058"/>
                        <a:pt x="1346011" y="5943645"/>
                      </a:cubicBezTo>
                      <a:cubicBezTo>
                        <a:pt x="1026923" y="5818232"/>
                        <a:pt x="860236" y="5669008"/>
                        <a:pt x="679261" y="5486445"/>
                      </a:cubicBezTo>
                      <a:cubicBezTo>
                        <a:pt x="498286" y="5303882"/>
                        <a:pt x="366523" y="5105445"/>
                        <a:pt x="260161" y="4848270"/>
                      </a:cubicBezTo>
                      <a:cubicBezTo>
                        <a:pt x="153799" y="4591095"/>
                        <a:pt x="82361" y="4272007"/>
                        <a:pt x="41086" y="3943395"/>
                      </a:cubicBezTo>
                      <a:cubicBezTo>
                        <a:pt x="-189" y="3614783"/>
                        <a:pt x="20448" y="3219495"/>
                        <a:pt x="12511" y="2876595"/>
                      </a:cubicBezTo>
                      <a:cubicBezTo>
                        <a:pt x="4574" y="2533695"/>
                        <a:pt x="-4952" y="2270170"/>
                        <a:pt x="2986" y="1885995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244AF6BE-5F31-4BB4-ABF7-28827E587C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811794" y="12040394"/>
                  <a:ext cx="60960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C0B7DA0-972A-43D7-BFC9-45E8CF155EBF}"/>
                </a:ext>
              </a:extLst>
            </p:cNvPr>
            <p:cNvSpPr txBox="1"/>
            <p:nvPr/>
          </p:nvSpPr>
          <p:spPr>
            <a:xfrm>
              <a:off x="11386476" y="12647068"/>
              <a:ext cx="2514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Volume</a:t>
              </a:r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92B0F2F-FB1D-4C72-8C13-1EDFD202FFE5}"/>
                </a:ext>
              </a:extLst>
            </p:cNvPr>
            <p:cNvSpPr txBox="1"/>
            <p:nvPr/>
          </p:nvSpPr>
          <p:spPr>
            <a:xfrm rot="16200000">
              <a:off x="7940748" y="9056265"/>
              <a:ext cx="2514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Pressure</a:t>
              </a:r>
              <a:endParaRPr lang="en-US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394465B-3A9D-4BE1-90E4-3C0BE8221A48}"/>
              </a:ext>
            </a:extLst>
          </p:cNvPr>
          <p:cNvGrpSpPr/>
          <p:nvPr/>
        </p:nvGrpSpPr>
        <p:grpSpPr>
          <a:xfrm>
            <a:off x="11487245" y="9678632"/>
            <a:ext cx="5994108" cy="3800707"/>
            <a:chOff x="15799886" y="6146790"/>
            <a:chExt cx="5994108" cy="3800707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A12FE1C-2FE5-4A7C-A709-F0395838D648}"/>
                </a:ext>
              </a:extLst>
            </p:cNvPr>
            <p:cNvSpPr/>
            <p:nvPr/>
          </p:nvSpPr>
          <p:spPr>
            <a:xfrm>
              <a:off x="16710138" y="6146790"/>
              <a:ext cx="4670312" cy="3204945"/>
            </a:xfrm>
            <a:custGeom>
              <a:avLst/>
              <a:gdLst>
                <a:gd name="connsiteX0" fmla="*/ 0 w 4368800"/>
                <a:gd name="connsiteY0" fmla="*/ 3167888 h 3197924"/>
                <a:gd name="connsiteX1" fmla="*/ 319314 w 4368800"/>
                <a:gd name="connsiteY1" fmla="*/ 3124345 h 3197924"/>
                <a:gd name="connsiteX2" fmla="*/ 754743 w 4368800"/>
                <a:gd name="connsiteY2" fmla="*/ 2529259 h 3197924"/>
                <a:gd name="connsiteX3" fmla="*/ 1175657 w 4368800"/>
                <a:gd name="connsiteY3" fmla="*/ 1585831 h 3197924"/>
                <a:gd name="connsiteX4" fmla="*/ 1538514 w 4368800"/>
                <a:gd name="connsiteY4" fmla="*/ 787545 h 3197924"/>
                <a:gd name="connsiteX5" fmla="*/ 2046514 w 4368800"/>
                <a:gd name="connsiteY5" fmla="*/ 265031 h 3197924"/>
                <a:gd name="connsiteX6" fmla="*/ 3106057 w 4368800"/>
                <a:gd name="connsiteY6" fmla="*/ 18288 h 3197924"/>
                <a:gd name="connsiteX7" fmla="*/ 3846286 w 4368800"/>
                <a:gd name="connsiteY7" fmla="*/ 32802 h 3197924"/>
                <a:gd name="connsiteX8" fmla="*/ 4368800 w 4368800"/>
                <a:gd name="connsiteY8" fmla="*/ 148916 h 3197924"/>
                <a:gd name="connsiteX0" fmla="*/ 0 w 4368800"/>
                <a:gd name="connsiteY0" fmla="*/ 3167888 h 3177752"/>
                <a:gd name="connsiteX1" fmla="*/ 385989 w 4368800"/>
                <a:gd name="connsiteY1" fmla="*/ 3048145 h 3177752"/>
                <a:gd name="connsiteX2" fmla="*/ 754743 w 4368800"/>
                <a:gd name="connsiteY2" fmla="*/ 2529259 h 3177752"/>
                <a:gd name="connsiteX3" fmla="*/ 1175657 w 4368800"/>
                <a:gd name="connsiteY3" fmla="*/ 1585831 h 3177752"/>
                <a:gd name="connsiteX4" fmla="*/ 1538514 w 4368800"/>
                <a:gd name="connsiteY4" fmla="*/ 787545 h 3177752"/>
                <a:gd name="connsiteX5" fmla="*/ 2046514 w 4368800"/>
                <a:gd name="connsiteY5" fmla="*/ 265031 h 3177752"/>
                <a:gd name="connsiteX6" fmla="*/ 3106057 w 4368800"/>
                <a:gd name="connsiteY6" fmla="*/ 18288 h 3177752"/>
                <a:gd name="connsiteX7" fmla="*/ 3846286 w 4368800"/>
                <a:gd name="connsiteY7" fmla="*/ 32802 h 3177752"/>
                <a:gd name="connsiteX8" fmla="*/ 4368800 w 4368800"/>
                <a:gd name="connsiteY8" fmla="*/ 148916 h 3177752"/>
                <a:gd name="connsiteX0" fmla="*/ 0 w 4483100"/>
                <a:gd name="connsiteY0" fmla="*/ 3160744 h 3171345"/>
                <a:gd name="connsiteX1" fmla="*/ 500289 w 4483100"/>
                <a:gd name="connsiteY1" fmla="*/ 3048145 h 3171345"/>
                <a:gd name="connsiteX2" fmla="*/ 869043 w 4483100"/>
                <a:gd name="connsiteY2" fmla="*/ 2529259 h 3171345"/>
                <a:gd name="connsiteX3" fmla="*/ 1289957 w 4483100"/>
                <a:gd name="connsiteY3" fmla="*/ 1585831 h 3171345"/>
                <a:gd name="connsiteX4" fmla="*/ 1652814 w 4483100"/>
                <a:gd name="connsiteY4" fmla="*/ 787545 h 3171345"/>
                <a:gd name="connsiteX5" fmla="*/ 2160814 w 4483100"/>
                <a:gd name="connsiteY5" fmla="*/ 265031 h 3171345"/>
                <a:gd name="connsiteX6" fmla="*/ 3220357 w 4483100"/>
                <a:gd name="connsiteY6" fmla="*/ 18288 h 3171345"/>
                <a:gd name="connsiteX7" fmla="*/ 3960586 w 4483100"/>
                <a:gd name="connsiteY7" fmla="*/ 32802 h 3171345"/>
                <a:gd name="connsiteX8" fmla="*/ 4483100 w 4483100"/>
                <a:gd name="connsiteY8" fmla="*/ 148916 h 3171345"/>
                <a:gd name="connsiteX0" fmla="*/ 0 w 4483100"/>
                <a:gd name="connsiteY0" fmla="*/ 3160744 h 3160744"/>
                <a:gd name="connsiteX1" fmla="*/ 500289 w 4483100"/>
                <a:gd name="connsiteY1" fmla="*/ 3048145 h 3160744"/>
                <a:gd name="connsiteX2" fmla="*/ 869043 w 4483100"/>
                <a:gd name="connsiteY2" fmla="*/ 2529259 h 3160744"/>
                <a:gd name="connsiteX3" fmla="*/ 1289957 w 4483100"/>
                <a:gd name="connsiteY3" fmla="*/ 1585831 h 3160744"/>
                <a:gd name="connsiteX4" fmla="*/ 1652814 w 4483100"/>
                <a:gd name="connsiteY4" fmla="*/ 787545 h 3160744"/>
                <a:gd name="connsiteX5" fmla="*/ 2160814 w 4483100"/>
                <a:gd name="connsiteY5" fmla="*/ 265031 h 3160744"/>
                <a:gd name="connsiteX6" fmla="*/ 3220357 w 4483100"/>
                <a:gd name="connsiteY6" fmla="*/ 18288 h 3160744"/>
                <a:gd name="connsiteX7" fmla="*/ 3960586 w 4483100"/>
                <a:gd name="connsiteY7" fmla="*/ 32802 h 3160744"/>
                <a:gd name="connsiteX8" fmla="*/ 4483100 w 4483100"/>
                <a:gd name="connsiteY8" fmla="*/ 148916 h 3160744"/>
                <a:gd name="connsiteX0" fmla="*/ 0 w 4480719"/>
                <a:gd name="connsiteY0" fmla="*/ 3186938 h 3186938"/>
                <a:gd name="connsiteX1" fmla="*/ 497908 w 4480719"/>
                <a:gd name="connsiteY1" fmla="*/ 3048145 h 3186938"/>
                <a:gd name="connsiteX2" fmla="*/ 866662 w 4480719"/>
                <a:gd name="connsiteY2" fmla="*/ 2529259 h 3186938"/>
                <a:gd name="connsiteX3" fmla="*/ 1287576 w 4480719"/>
                <a:gd name="connsiteY3" fmla="*/ 1585831 h 3186938"/>
                <a:gd name="connsiteX4" fmla="*/ 1650433 w 4480719"/>
                <a:gd name="connsiteY4" fmla="*/ 787545 h 3186938"/>
                <a:gd name="connsiteX5" fmla="*/ 2158433 w 4480719"/>
                <a:gd name="connsiteY5" fmla="*/ 265031 h 3186938"/>
                <a:gd name="connsiteX6" fmla="*/ 3217976 w 4480719"/>
                <a:gd name="connsiteY6" fmla="*/ 18288 h 3186938"/>
                <a:gd name="connsiteX7" fmla="*/ 3958205 w 4480719"/>
                <a:gd name="connsiteY7" fmla="*/ 32802 h 3186938"/>
                <a:gd name="connsiteX8" fmla="*/ 4480719 w 4480719"/>
                <a:gd name="connsiteY8" fmla="*/ 148916 h 3186938"/>
                <a:gd name="connsiteX0" fmla="*/ 0 w 4654891"/>
                <a:gd name="connsiteY0" fmla="*/ 3183971 h 3183971"/>
                <a:gd name="connsiteX1" fmla="*/ 497908 w 4654891"/>
                <a:gd name="connsiteY1" fmla="*/ 3045178 h 3183971"/>
                <a:gd name="connsiteX2" fmla="*/ 866662 w 4654891"/>
                <a:gd name="connsiteY2" fmla="*/ 2526292 h 3183971"/>
                <a:gd name="connsiteX3" fmla="*/ 1287576 w 4654891"/>
                <a:gd name="connsiteY3" fmla="*/ 1582864 h 3183971"/>
                <a:gd name="connsiteX4" fmla="*/ 1650433 w 4654891"/>
                <a:gd name="connsiteY4" fmla="*/ 784578 h 3183971"/>
                <a:gd name="connsiteX5" fmla="*/ 2158433 w 4654891"/>
                <a:gd name="connsiteY5" fmla="*/ 262064 h 3183971"/>
                <a:gd name="connsiteX6" fmla="*/ 3217976 w 4654891"/>
                <a:gd name="connsiteY6" fmla="*/ 15321 h 3183971"/>
                <a:gd name="connsiteX7" fmla="*/ 3958205 w 4654891"/>
                <a:gd name="connsiteY7" fmla="*/ 29835 h 3183971"/>
                <a:gd name="connsiteX8" fmla="*/ 4654891 w 4654891"/>
                <a:gd name="connsiteY8" fmla="*/ 58864 h 3183971"/>
                <a:gd name="connsiteX0" fmla="*/ 0 w 4654891"/>
                <a:gd name="connsiteY0" fmla="*/ 3195051 h 3195051"/>
                <a:gd name="connsiteX1" fmla="*/ 497908 w 4654891"/>
                <a:gd name="connsiteY1" fmla="*/ 3056258 h 3195051"/>
                <a:gd name="connsiteX2" fmla="*/ 866662 w 4654891"/>
                <a:gd name="connsiteY2" fmla="*/ 2537372 h 3195051"/>
                <a:gd name="connsiteX3" fmla="*/ 1287576 w 4654891"/>
                <a:gd name="connsiteY3" fmla="*/ 1593944 h 3195051"/>
                <a:gd name="connsiteX4" fmla="*/ 1650433 w 4654891"/>
                <a:gd name="connsiteY4" fmla="*/ 795658 h 3195051"/>
                <a:gd name="connsiteX5" fmla="*/ 2158433 w 4654891"/>
                <a:gd name="connsiteY5" fmla="*/ 273144 h 3195051"/>
                <a:gd name="connsiteX6" fmla="*/ 3217976 w 4654891"/>
                <a:gd name="connsiteY6" fmla="*/ 26401 h 3195051"/>
                <a:gd name="connsiteX7" fmla="*/ 3958205 w 4654891"/>
                <a:gd name="connsiteY7" fmla="*/ 11886 h 3195051"/>
                <a:gd name="connsiteX8" fmla="*/ 4654891 w 4654891"/>
                <a:gd name="connsiteY8" fmla="*/ 69944 h 3195051"/>
                <a:gd name="connsiteX0" fmla="*/ 0 w 4625862"/>
                <a:gd name="connsiteY0" fmla="*/ 3194223 h 3194223"/>
                <a:gd name="connsiteX1" fmla="*/ 497908 w 4625862"/>
                <a:gd name="connsiteY1" fmla="*/ 3055430 h 3194223"/>
                <a:gd name="connsiteX2" fmla="*/ 866662 w 4625862"/>
                <a:gd name="connsiteY2" fmla="*/ 2536544 h 3194223"/>
                <a:gd name="connsiteX3" fmla="*/ 1287576 w 4625862"/>
                <a:gd name="connsiteY3" fmla="*/ 1593116 h 3194223"/>
                <a:gd name="connsiteX4" fmla="*/ 1650433 w 4625862"/>
                <a:gd name="connsiteY4" fmla="*/ 794830 h 3194223"/>
                <a:gd name="connsiteX5" fmla="*/ 2158433 w 4625862"/>
                <a:gd name="connsiteY5" fmla="*/ 272316 h 3194223"/>
                <a:gd name="connsiteX6" fmla="*/ 3217976 w 4625862"/>
                <a:gd name="connsiteY6" fmla="*/ 25573 h 3194223"/>
                <a:gd name="connsiteX7" fmla="*/ 3958205 w 4625862"/>
                <a:gd name="connsiteY7" fmla="*/ 11058 h 3194223"/>
                <a:gd name="connsiteX8" fmla="*/ 4625862 w 4625862"/>
                <a:gd name="connsiteY8" fmla="*/ 54602 h 3194223"/>
                <a:gd name="connsiteX0" fmla="*/ 0 w 4625862"/>
                <a:gd name="connsiteY0" fmla="*/ 3206064 h 3206064"/>
                <a:gd name="connsiteX1" fmla="*/ 497908 w 4625862"/>
                <a:gd name="connsiteY1" fmla="*/ 3067271 h 3206064"/>
                <a:gd name="connsiteX2" fmla="*/ 866662 w 4625862"/>
                <a:gd name="connsiteY2" fmla="*/ 2548385 h 3206064"/>
                <a:gd name="connsiteX3" fmla="*/ 1287576 w 4625862"/>
                <a:gd name="connsiteY3" fmla="*/ 1604957 h 3206064"/>
                <a:gd name="connsiteX4" fmla="*/ 1650433 w 4625862"/>
                <a:gd name="connsiteY4" fmla="*/ 806671 h 3206064"/>
                <a:gd name="connsiteX5" fmla="*/ 2158433 w 4625862"/>
                <a:gd name="connsiteY5" fmla="*/ 284157 h 3206064"/>
                <a:gd name="connsiteX6" fmla="*/ 3217976 w 4625862"/>
                <a:gd name="connsiteY6" fmla="*/ 37414 h 3206064"/>
                <a:gd name="connsiteX7" fmla="*/ 3958205 w 4625862"/>
                <a:gd name="connsiteY7" fmla="*/ 3849 h 3206064"/>
                <a:gd name="connsiteX8" fmla="*/ 4625862 w 4625862"/>
                <a:gd name="connsiteY8" fmla="*/ 66443 h 3206064"/>
                <a:gd name="connsiteX0" fmla="*/ 0 w 4625862"/>
                <a:gd name="connsiteY0" fmla="*/ 3205792 h 3205792"/>
                <a:gd name="connsiteX1" fmla="*/ 497908 w 4625862"/>
                <a:gd name="connsiteY1" fmla="*/ 3066999 h 3205792"/>
                <a:gd name="connsiteX2" fmla="*/ 866662 w 4625862"/>
                <a:gd name="connsiteY2" fmla="*/ 2548113 h 3205792"/>
                <a:gd name="connsiteX3" fmla="*/ 1287576 w 4625862"/>
                <a:gd name="connsiteY3" fmla="*/ 1604685 h 3205792"/>
                <a:gd name="connsiteX4" fmla="*/ 1650433 w 4625862"/>
                <a:gd name="connsiteY4" fmla="*/ 806399 h 3205792"/>
                <a:gd name="connsiteX5" fmla="*/ 2158433 w 4625862"/>
                <a:gd name="connsiteY5" fmla="*/ 283885 h 3205792"/>
                <a:gd name="connsiteX6" fmla="*/ 3217976 w 4625862"/>
                <a:gd name="connsiteY6" fmla="*/ 37142 h 3205792"/>
                <a:gd name="connsiteX7" fmla="*/ 3958205 w 4625862"/>
                <a:gd name="connsiteY7" fmla="*/ 3577 h 3205792"/>
                <a:gd name="connsiteX8" fmla="*/ 4625862 w 4625862"/>
                <a:gd name="connsiteY8" fmla="*/ 66171 h 3205792"/>
                <a:gd name="connsiteX0" fmla="*/ 0 w 4625862"/>
                <a:gd name="connsiteY0" fmla="*/ 3203254 h 3203254"/>
                <a:gd name="connsiteX1" fmla="*/ 497908 w 4625862"/>
                <a:gd name="connsiteY1" fmla="*/ 3064461 h 3203254"/>
                <a:gd name="connsiteX2" fmla="*/ 866662 w 4625862"/>
                <a:gd name="connsiteY2" fmla="*/ 2545575 h 3203254"/>
                <a:gd name="connsiteX3" fmla="*/ 1287576 w 4625862"/>
                <a:gd name="connsiteY3" fmla="*/ 1602147 h 3203254"/>
                <a:gd name="connsiteX4" fmla="*/ 1650433 w 4625862"/>
                <a:gd name="connsiteY4" fmla="*/ 803861 h 3203254"/>
                <a:gd name="connsiteX5" fmla="*/ 2158433 w 4625862"/>
                <a:gd name="connsiteY5" fmla="*/ 281347 h 3203254"/>
                <a:gd name="connsiteX6" fmla="*/ 3217976 w 4625862"/>
                <a:gd name="connsiteY6" fmla="*/ 34604 h 3203254"/>
                <a:gd name="connsiteX7" fmla="*/ 3958205 w 4625862"/>
                <a:gd name="connsiteY7" fmla="*/ 1039 h 3203254"/>
                <a:gd name="connsiteX8" fmla="*/ 4625862 w 4625862"/>
                <a:gd name="connsiteY8" fmla="*/ 63633 h 3203254"/>
                <a:gd name="connsiteX0" fmla="*/ 0 w 4625862"/>
                <a:gd name="connsiteY0" fmla="*/ 3205141 h 3205141"/>
                <a:gd name="connsiteX1" fmla="*/ 497908 w 4625862"/>
                <a:gd name="connsiteY1" fmla="*/ 3066348 h 3205141"/>
                <a:gd name="connsiteX2" fmla="*/ 866662 w 4625862"/>
                <a:gd name="connsiteY2" fmla="*/ 2547462 h 3205141"/>
                <a:gd name="connsiteX3" fmla="*/ 1287576 w 4625862"/>
                <a:gd name="connsiteY3" fmla="*/ 1604034 h 3205141"/>
                <a:gd name="connsiteX4" fmla="*/ 1650433 w 4625862"/>
                <a:gd name="connsiteY4" fmla="*/ 805748 h 3205141"/>
                <a:gd name="connsiteX5" fmla="*/ 2158433 w 4625862"/>
                <a:gd name="connsiteY5" fmla="*/ 283234 h 3205141"/>
                <a:gd name="connsiteX6" fmla="*/ 3217976 w 4625862"/>
                <a:gd name="connsiteY6" fmla="*/ 36491 h 3205141"/>
                <a:gd name="connsiteX7" fmla="*/ 3958205 w 4625862"/>
                <a:gd name="connsiteY7" fmla="*/ 2926 h 3205141"/>
                <a:gd name="connsiteX8" fmla="*/ 4625862 w 4625862"/>
                <a:gd name="connsiteY8" fmla="*/ 33770 h 3205141"/>
                <a:gd name="connsiteX0" fmla="*/ 0 w 4625862"/>
                <a:gd name="connsiteY0" fmla="*/ 3203722 h 3203722"/>
                <a:gd name="connsiteX1" fmla="*/ 497908 w 4625862"/>
                <a:gd name="connsiteY1" fmla="*/ 3064929 h 3203722"/>
                <a:gd name="connsiteX2" fmla="*/ 866662 w 4625862"/>
                <a:gd name="connsiteY2" fmla="*/ 2546043 h 3203722"/>
                <a:gd name="connsiteX3" fmla="*/ 1287576 w 4625862"/>
                <a:gd name="connsiteY3" fmla="*/ 1602615 h 3203722"/>
                <a:gd name="connsiteX4" fmla="*/ 1650433 w 4625862"/>
                <a:gd name="connsiteY4" fmla="*/ 804329 h 3203722"/>
                <a:gd name="connsiteX5" fmla="*/ 2158433 w 4625862"/>
                <a:gd name="connsiteY5" fmla="*/ 281815 h 3203722"/>
                <a:gd name="connsiteX6" fmla="*/ 3217976 w 4625862"/>
                <a:gd name="connsiteY6" fmla="*/ 35072 h 3203722"/>
                <a:gd name="connsiteX7" fmla="*/ 3958205 w 4625862"/>
                <a:gd name="connsiteY7" fmla="*/ 1507 h 3203722"/>
                <a:gd name="connsiteX8" fmla="*/ 4625862 w 4625862"/>
                <a:gd name="connsiteY8" fmla="*/ 32351 h 3203722"/>
                <a:gd name="connsiteX0" fmla="*/ 0 w 4727462"/>
                <a:gd name="connsiteY0" fmla="*/ 3213192 h 3213192"/>
                <a:gd name="connsiteX1" fmla="*/ 497908 w 4727462"/>
                <a:gd name="connsiteY1" fmla="*/ 3074399 h 3213192"/>
                <a:gd name="connsiteX2" fmla="*/ 866662 w 4727462"/>
                <a:gd name="connsiteY2" fmla="*/ 2555513 h 3213192"/>
                <a:gd name="connsiteX3" fmla="*/ 1287576 w 4727462"/>
                <a:gd name="connsiteY3" fmla="*/ 1612085 h 3213192"/>
                <a:gd name="connsiteX4" fmla="*/ 1650433 w 4727462"/>
                <a:gd name="connsiteY4" fmla="*/ 813799 h 3213192"/>
                <a:gd name="connsiteX5" fmla="*/ 2158433 w 4727462"/>
                <a:gd name="connsiteY5" fmla="*/ 291285 h 3213192"/>
                <a:gd name="connsiteX6" fmla="*/ 3217976 w 4727462"/>
                <a:gd name="connsiteY6" fmla="*/ 44542 h 3213192"/>
                <a:gd name="connsiteX7" fmla="*/ 3958205 w 4727462"/>
                <a:gd name="connsiteY7" fmla="*/ 10977 h 3213192"/>
                <a:gd name="connsiteX8" fmla="*/ 4727462 w 4727462"/>
                <a:gd name="connsiteY8" fmla="*/ 3721 h 3213192"/>
                <a:gd name="connsiteX0" fmla="*/ 0 w 4670312"/>
                <a:gd name="connsiteY0" fmla="*/ 3204945 h 3204945"/>
                <a:gd name="connsiteX1" fmla="*/ 497908 w 4670312"/>
                <a:gd name="connsiteY1" fmla="*/ 3066152 h 3204945"/>
                <a:gd name="connsiteX2" fmla="*/ 866662 w 4670312"/>
                <a:gd name="connsiteY2" fmla="*/ 2547266 h 3204945"/>
                <a:gd name="connsiteX3" fmla="*/ 1287576 w 4670312"/>
                <a:gd name="connsiteY3" fmla="*/ 1603838 h 3204945"/>
                <a:gd name="connsiteX4" fmla="*/ 1650433 w 4670312"/>
                <a:gd name="connsiteY4" fmla="*/ 805552 h 3204945"/>
                <a:gd name="connsiteX5" fmla="*/ 2158433 w 4670312"/>
                <a:gd name="connsiteY5" fmla="*/ 283038 h 3204945"/>
                <a:gd name="connsiteX6" fmla="*/ 3217976 w 4670312"/>
                <a:gd name="connsiteY6" fmla="*/ 36295 h 3204945"/>
                <a:gd name="connsiteX7" fmla="*/ 3958205 w 4670312"/>
                <a:gd name="connsiteY7" fmla="*/ 2730 h 3204945"/>
                <a:gd name="connsiteX8" fmla="*/ 4670312 w 4670312"/>
                <a:gd name="connsiteY8" fmla="*/ 8174 h 320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70312" h="3204945">
                  <a:moveTo>
                    <a:pt x="0" y="3204945"/>
                  </a:moveTo>
                  <a:cubicBezTo>
                    <a:pt x="96762" y="3203055"/>
                    <a:pt x="353464" y="3175765"/>
                    <a:pt x="497908" y="3066152"/>
                  </a:cubicBezTo>
                  <a:cubicBezTo>
                    <a:pt x="642352" y="2956539"/>
                    <a:pt x="735051" y="2790985"/>
                    <a:pt x="866662" y="2547266"/>
                  </a:cubicBezTo>
                  <a:cubicBezTo>
                    <a:pt x="998273" y="2303547"/>
                    <a:pt x="1156947" y="1894124"/>
                    <a:pt x="1287576" y="1603838"/>
                  </a:cubicBezTo>
                  <a:cubicBezTo>
                    <a:pt x="1418205" y="1313552"/>
                    <a:pt x="1505290" y="1025685"/>
                    <a:pt x="1650433" y="805552"/>
                  </a:cubicBezTo>
                  <a:cubicBezTo>
                    <a:pt x="1795576" y="585419"/>
                    <a:pt x="1897176" y="411247"/>
                    <a:pt x="2158433" y="283038"/>
                  </a:cubicBezTo>
                  <a:cubicBezTo>
                    <a:pt x="2419690" y="154829"/>
                    <a:pt x="2918014" y="83013"/>
                    <a:pt x="3217976" y="36295"/>
                  </a:cubicBezTo>
                  <a:cubicBezTo>
                    <a:pt x="3517938" y="-10423"/>
                    <a:pt x="3716149" y="7417"/>
                    <a:pt x="3958205" y="2730"/>
                  </a:cubicBezTo>
                  <a:cubicBezTo>
                    <a:pt x="4200261" y="-1957"/>
                    <a:pt x="4507933" y="-898"/>
                    <a:pt x="4670312" y="8174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79F6073-05D1-4F04-8E88-9E49804AE853}"/>
                </a:ext>
              </a:extLst>
            </p:cNvPr>
            <p:cNvCxnSpPr/>
            <p:nvPr/>
          </p:nvCxnSpPr>
          <p:spPr>
            <a:xfrm>
              <a:off x="16383794" y="6164798"/>
              <a:ext cx="0" cy="319792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513F87C-7571-440F-B821-B6CE5D4E610A}"/>
                </a:ext>
              </a:extLst>
            </p:cNvPr>
            <p:cNvCxnSpPr>
              <a:cxnSpLocks/>
            </p:cNvCxnSpPr>
            <p:nvPr/>
          </p:nvCxnSpPr>
          <p:spPr>
            <a:xfrm>
              <a:off x="16383794" y="9362722"/>
              <a:ext cx="54102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4E176D3-7CAC-472F-AE01-47FCC1292852}"/>
                </a:ext>
              </a:extLst>
            </p:cNvPr>
            <p:cNvSpPr txBox="1"/>
            <p:nvPr/>
          </p:nvSpPr>
          <p:spPr>
            <a:xfrm>
              <a:off x="16382927" y="9362722"/>
              <a:ext cx="541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Crankshaft Angle from TDC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309BEF2-52C5-41C5-8A99-B4202377A739}"/>
                </a:ext>
              </a:extLst>
            </p:cNvPr>
            <p:cNvSpPr txBox="1"/>
            <p:nvPr/>
          </p:nvSpPr>
          <p:spPr>
            <a:xfrm rot="16200000">
              <a:off x="14834974" y="7496076"/>
              <a:ext cx="2514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MFB</a:t>
              </a:r>
              <a:endParaRPr lang="en-US" dirty="0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774E804-252B-47AD-9045-B368776CDD80}"/>
                </a:ext>
              </a:extLst>
            </p:cNvPr>
            <p:cNvCxnSpPr>
              <a:cxnSpLocks/>
              <a:stCxn id="30" idx="3"/>
            </p:cNvCxnSpPr>
            <p:nvPr/>
          </p:nvCxnSpPr>
          <p:spPr>
            <a:xfrm flipH="1">
              <a:off x="17983994" y="7750628"/>
              <a:ext cx="13720" cy="162109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9E7A16C-068C-4A09-9E05-E2730A2AFAB4}"/>
                </a:ext>
              </a:extLst>
            </p:cNvPr>
            <p:cNvCxnSpPr>
              <a:cxnSpLocks/>
              <a:stCxn id="37" idx="2"/>
            </p:cNvCxnSpPr>
            <p:nvPr/>
          </p:nvCxnSpPr>
          <p:spPr>
            <a:xfrm flipV="1">
              <a:off x="16384662" y="7780555"/>
              <a:ext cx="1599332" cy="790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FBF2005-4F60-4F6A-8F32-970E4E76EE0C}"/>
                </a:ext>
              </a:extLst>
            </p:cNvPr>
            <p:cNvSpPr txBox="1"/>
            <p:nvPr/>
          </p:nvSpPr>
          <p:spPr>
            <a:xfrm>
              <a:off x="16762822" y="7434516"/>
              <a:ext cx="10111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50%</a:t>
              </a:r>
              <a:endParaRPr lang="en-US" dirty="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1789FB2-B1BA-4B18-97A1-C73967050A22}"/>
              </a:ext>
            </a:extLst>
          </p:cNvPr>
          <p:cNvGrpSpPr>
            <a:grpSpLocks noChangeAspect="1"/>
          </p:cNvGrpSpPr>
          <p:nvPr/>
        </p:nvGrpSpPr>
        <p:grpSpPr>
          <a:xfrm>
            <a:off x="18091326" y="2666393"/>
            <a:ext cx="5834115" cy="9912642"/>
            <a:chOff x="17526793" y="2481211"/>
            <a:chExt cx="4496629" cy="769528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14F98C5-874B-427A-98F0-383F48B37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26793" y="2481211"/>
              <a:ext cx="4496629" cy="610256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3CD86F4-3E20-47A0-AC3F-C4FA60F42971}"/>
                </a:ext>
              </a:extLst>
            </p:cNvPr>
            <p:cNvSpPr txBox="1"/>
            <p:nvPr/>
          </p:nvSpPr>
          <p:spPr>
            <a:xfrm>
              <a:off x="17593811" y="8606836"/>
              <a:ext cx="442874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Taken from: Robert Hickling, Douglas A. </a:t>
              </a:r>
              <a:r>
                <a:rPr lang="en-US" sz="1200" dirty="0" err="1"/>
                <a:t>Feldmaier</a:t>
              </a:r>
              <a:r>
                <a:rPr lang="en-US" sz="1200" dirty="0"/>
                <a:t>, Francis H. K. Chen, et al., “Cavity Resonances In Engine Combustion Chambers And Some Applications” </a:t>
              </a:r>
              <a:r>
                <a:rPr lang="en-US" sz="1200" i="1" dirty="0"/>
                <a:t>The Journal of the Acoustical Society of America </a:t>
              </a:r>
              <a:r>
                <a:rPr lang="en-US" sz="1200" dirty="0"/>
                <a:t>74, no. 4 (1983): 1171</a:t>
              </a:r>
            </a:p>
            <a:p>
              <a:endParaRPr lang="en-US" dirty="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A17F1FB-C063-454A-A9B8-3DB144686F65}"/>
                  </a:ext>
                </a:extLst>
              </p:cNvPr>
              <p:cNvSpPr/>
              <p:nvPr/>
            </p:nvSpPr>
            <p:spPr>
              <a:xfrm>
                <a:off x="1314221" y="9769069"/>
                <a:ext cx="9211304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𝐹𝑀𝐸𝑃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𝐼𝑀𝐸𝑃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𝐵𝑀𝐸𝑃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𝑃𝑀𝐸𝑃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A17F1FB-C063-454A-A9B8-3DB144686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4221" y="9769069"/>
                <a:ext cx="9211304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32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Order analysis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9053740" cy="6681316"/>
          </a:xfrm>
        </p:spPr>
        <p:txBody>
          <a:bodyPr/>
          <a:lstStyle/>
          <a:p>
            <a:r>
              <a:rPr lang="en-US" dirty="0"/>
              <a:t>Identifies major sources of noise</a:t>
            </a:r>
          </a:p>
          <a:p>
            <a:r>
              <a:rPr lang="en-US" dirty="0"/>
              <a:t>Vibration data</a:t>
            </a:r>
          </a:p>
          <a:p>
            <a:r>
              <a:rPr lang="en-US" dirty="0"/>
              <a:t>Process</a:t>
            </a:r>
          </a:p>
          <a:p>
            <a:pPr lvl="1"/>
            <a:r>
              <a:rPr lang="en-US" dirty="0"/>
              <a:t>Decompose signal</a:t>
            </a:r>
          </a:p>
          <a:p>
            <a:pPr lvl="1"/>
            <a:r>
              <a:rPr lang="en-US" dirty="0"/>
              <a:t>Determine order</a:t>
            </a:r>
          </a:p>
          <a:p>
            <a:pPr lvl="1"/>
            <a:r>
              <a:rPr lang="en-US" dirty="0"/>
              <a:t>Relate order</a:t>
            </a:r>
          </a:p>
          <a:p>
            <a:pPr lvl="1"/>
            <a:r>
              <a:rPr lang="en-US" dirty="0"/>
              <a:t>Address</a:t>
            </a:r>
          </a:p>
        </p:txBody>
      </p:sp>
    </p:spTree>
    <p:extLst>
      <p:ext uri="{BB962C8B-B14F-4D97-AF65-F5344CB8AC3E}">
        <p14:creationId xmlns:p14="http://schemas.microsoft.com/office/powerpoint/2010/main" val="104403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63C9E-7793-4E50-8705-50BB46E23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15954E-80F6-4A27-A241-7CCA92D72E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AEE7F8-C5B8-4E65-9119-02E209BD53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ED60FA-2C4D-42E0-8068-22F067720F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3"/>
          <a:stretch/>
        </p:blipFill>
        <p:spPr bwMode="auto">
          <a:xfrm>
            <a:off x="2515394" y="724748"/>
            <a:ext cx="18440400" cy="122680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1593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Track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1738540" cy="7360989"/>
          </a:xfrm>
        </p:spPr>
        <p:txBody>
          <a:bodyPr/>
          <a:lstStyle/>
          <a:p>
            <a:r>
              <a:rPr lang="en-US" dirty="0"/>
              <a:t>Ski-Doo Silent Drive &amp; Silent Track II implemented</a:t>
            </a:r>
          </a:p>
          <a:p>
            <a:pPr lvl="1"/>
            <a:r>
              <a:rPr lang="en-US" dirty="0"/>
              <a:t>Irregular contact pattern</a:t>
            </a:r>
          </a:p>
          <a:p>
            <a:pPr lvl="1"/>
            <a:r>
              <a:rPr lang="en-US" dirty="0"/>
              <a:t>Plastic-rubber contact</a:t>
            </a:r>
          </a:p>
          <a:p>
            <a:r>
              <a:rPr lang="en-US" dirty="0"/>
              <a:t>Results</a:t>
            </a:r>
          </a:p>
          <a:p>
            <a:pPr lvl="1"/>
            <a:r>
              <a:rPr lang="en-US" dirty="0"/>
              <a:t>0.9 dBA reduction from 2018 configuration</a:t>
            </a:r>
          </a:p>
          <a:p>
            <a:pPr lvl="1"/>
            <a:r>
              <a:rPr lang="en-US" dirty="0"/>
              <a:t>8% decrease in roll-out distance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80F4DE-D8C3-40B7-A376-9FE8041919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40594" y="4305915"/>
            <a:ext cx="10058400" cy="61208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7599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911406"/>
              </p:ext>
            </p:extLst>
          </p:nvPr>
        </p:nvGraphicFramePr>
        <p:xfrm>
          <a:off x="1292454" y="5501752"/>
          <a:ext cx="12880746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41746">
                  <a:extLst>
                    <a:ext uri="{9D8B030D-6E8A-4147-A177-3AD203B41FA5}">
                      <a16:colId xmlns:a16="http://schemas.microsoft.com/office/drawing/2014/main" val="2152465992"/>
                    </a:ext>
                  </a:extLst>
                </a:gridCol>
                <a:gridCol w="3578191">
                  <a:extLst>
                    <a:ext uri="{9D8B030D-6E8A-4147-A177-3AD203B41FA5}">
                      <a16:colId xmlns:a16="http://schemas.microsoft.com/office/drawing/2014/main" val="2049030959"/>
                    </a:ext>
                  </a:extLst>
                </a:gridCol>
                <a:gridCol w="3660809">
                  <a:extLst>
                    <a:ext uri="{9D8B030D-6E8A-4147-A177-3AD203B41FA5}">
                      <a16:colId xmlns:a16="http://schemas.microsoft.com/office/drawing/2014/main" val="26773747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Stock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2019 UICSC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050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E-Score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9963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J1161 Sound 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70 </a:t>
                      </a:r>
                      <a:r>
                        <a:rPr lang="en-US" dirty="0" err="1"/>
                        <a:t>dBA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67.7 </a:t>
                      </a:r>
                      <a:r>
                        <a:rPr lang="en-US" dirty="0" err="1"/>
                        <a:t>dBA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2888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Fuel Consumption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13.8 mpg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18.6 mpg (+35%)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84945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165 </a:t>
                      </a:r>
                      <a:r>
                        <a:rPr lang="en-US" dirty="0" err="1"/>
                        <a:t>hp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118 </a:t>
                      </a:r>
                      <a:r>
                        <a:rPr lang="en-US" dirty="0" err="1"/>
                        <a:t>hp</a:t>
                      </a:r>
                      <a:r>
                        <a:rPr lang="en-US" dirty="0"/>
                        <a:t> (-28%)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4906932"/>
                  </a:ext>
                </a:extLst>
              </a:tr>
            </a:tbl>
          </a:graphicData>
        </a:graphic>
      </p:graphicFrame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C7E0193D-6E8F-4835-A043-060D43084F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2" t="30047" r="16089" b="36113"/>
          <a:stretch/>
        </p:blipFill>
        <p:spPr bwMode="auto">
          <a:xfrm>
            <a:off x="14935994" y="3582194"/>
            <a:ext cx="8458200" cy="868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87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BD517-5A53-426D-A8EE-DB9DD4409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to our sponsors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BFF7A6-2AFE-475E-B772-6EFD6BE93C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" name="Picture 16" descr="Image result for ansys">
            <a:extLst>
              <a:ext uri="{FF2B5EF4-FFF2-40B4-BE49-F238E27FC236}">
                <a16:creationId xmlns:a16="http://schemas.microsoft.com/office/drawing/2014/main" id="{01CBB2F6-0C14-4BFA-B2FF-ED61AC451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9751" y="12313258"/>
            <a:ext cx="2504340" cy="93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http://redline-powersport.com/wp-content/uploads/2012/10/509.gif">
            <a:extLst>
              <a:ext uri="{FF2B5EF4-FFF2-40B4-BE49-F238E27FC236}">
                <a16:creationId xmlns:a16="http://schemas.microsoft.com/office/drawing/2014/main" id="{F0894578-B9BA-491F-8447-C920C85B8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923" y="10173060"/>
            <a:ext cx="1722788" cy="137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http://www.wyldbore.ca/wp/wp-content/uploads/2014/06/Aerocharger-logo.png">
            <a:extLst>
              <a:ext uri="{FF2B5EF4-FFF2-40B4-BE49-F238E27FC236}">
                <a16:creationId xmlns:a16="http://schemas.microsoft.com/office/drawing/2014/main" id="{1EBF0789-EBCC-4F4E-8638-B0F69817D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3730" y="8562811"/>
            <a:ext cx="2201898" cy="157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http://aeroleds.com/wp-content/themes/genesis-child/images/footer-logos.png">
            <a:extLst>
              <a:ext uri="{FF2B5EF4-FFF2-40B4-BE49-F238E27FC236}">
                <a16:creationId xmlns:a16="http://schemas.microsoft.com/office/drawing/2014/main" id="{DB8EFE11-BB35-4B1B-BB44-3F4E45009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221" y="12371869"/>
            <a:ext cx="2682144" cy="59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6C7AA33-5600-4056-8067-821A5BD212F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13383" y="7374613"/>
            <a:ext cx="3580573" cy="598186"/>
          </a:xfrm>
          <a:prstGeom prst="rect">
            <a:avLst/>
          </a:prstGeom>
        </p:spPr>
      </p:pic>
      <p:pic>
        <p:nvPicPr>
          <p:cNvPr id="57" name="Picture 18" descr="http://www.mxptv.com/wp-content/uploads/2013/02/boyesen.jpg">
            <a:extLst>
              <a:ext uri="{FF2B5EF4-FFF2-40B4-BE49-F238E27FC236}">
                <a16:creationId xmlns:a16="http://schemas.microsoft.com/office/drawing/2014/main" id="{4B459C80-AC52-4EAF-B819-B46DDB258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5994" y="4135708"/>
            <a:ext cx="2255582" cy="126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6" descr="http://www.cascadecp.net/logo.jpg">
            <a:extLst>
              <a:ext uri="{FF2B5EF4-FFF2-40B4-BE49-F238E27FC236}">
                <a16:creationId xmlns:a16="http://schemas.microsoft.com/office/drawing/2014/main" id="{68B18C05-06A5-4FC3-B7B1-876161C76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7060" y="8191445"/>
            <a:ext cx="3288076" cy="58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0" descr="https://biz.prlog.org/heraeusnoblelight/logo.jpg">
            <a:extLst>
              <a:ext uri="{FF2B5EF4-FFF2-40B4-BE49-F238E27FC236}">
                <a16:creationId xmlns:a16="http://schemas.microsoft.com/office/drawing/2014/main" id="{287BB0B4-7532-4E27-9840-226C6F7E1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8" t="36536" r="7134" b="38118"/>
          <a:stretch/>
        </p:blipFill>
        <p:spPr bwMode="auto">
          <a:xfrm>
            <a:off x="9839992" y="10822558"/>
            <a:ext cx="3095416" cy="89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32" descr="http://terracrossracing.com/wp-content/uploads/2013/09/corporate-logo-orange-no-web.jpg">
            <a:extLst>
              <a:ext uri="{FF2B5EF4-FFF2-40B4-BE49-F238E27FC236}">
                <a16:creationId xmlns:a16="http://schemas.microsoft.com/office/drawing/2014/main" id="{D51BD781-4489-49AD-B19F-1C9CB4F6A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261" y="8468088"/>
            <a:ext cx="2356327" cy="75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36" descr="https://media.glassdoor.com/sqll/722395/imperial-supplies-squarelogo-1426142620490.png">
            <a:extLst>
              <a:ext uri="{FF2B5EF4-FFF2-40B4-BE49-F238E27FC236}">
                <a16:creationId xmlns:a16="http://schemas.microsoft.com/office/drawing/2014/main" id="{62DEB3FD-63CF-4337-A71D-C92309E737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" t="15688" r="5606" b="21913"/>
          <a:stretch/>
        </p:blipFill>
        <p:spPr bwMode="auto">
          <a:xfrm>
            <a:off x="9875010" y="5601946"/>
            <a:ext cx="2269682" cy="86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0">
            <a:extLst>
              <a:ext uri="{FF2B5EF4-FFF2-40B4-BE49-F238E27FC236}">
                <a16:creationId xmlns:a16="http://schemas.microsoft.com/office/drawing/2014/main" id="{8CF1C01F-F209-47F7-A535-EAABEEE33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53580" y="11079233"/>
            <a:ext cx="3747946" cy="81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2" descr="http://ww1.prweb.com/prfiles/2014/01/31/11583966/MTlogo4c8in.jpg">
            <a:extLst>
              <a:ext uri="{FF2B5EF4-FFF2-40B4-BE49-F238E27FC236}">
                <a16:creationId xmlns:a16="http://schemas.microsoft.com/office/drawing/2014/main" id="{9D5A04D4-B450-43E4-878B-90A675E59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0975" y="10426771"/>
            <a:ext cx="2398924" cy="132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4" descr="https://biz.prlog.org/KBurghart/logo.png">
            <a:extLst>
              <a:ext uri="{FF2B5EF4-FFF2-40B4-BE49-F238E27FC236}">
                <a16:creationId xmlns:a16="http://schemas.microsoft.com/office/drawing/2014/main" id="{94EF7CC4-AA5E-40FD-AB53-7080323B6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276" y="12248229"/>
            <a:ext cx="2837552" cy="79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6" descr="http://r3.masstransitmag.com/files/base/image/MASS/2013/07/16x9/320x180/silent-running-logo_11073322.jpg">
            <a:extLst>
              <a:ext uri="{FF2B5EF4-FFF2-40B4-BE49-F238E27FC236}">
                <a16:creationId xmlns:a16="http://schemas.microsoft.com/office/drawing/2014/main" id="{7807D981-AE04-47F2-B8CC-B1D67B447E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" t="33571" r="11294" b="35106"/>
          <a:stretch/>
        </p:blipFill>
        <p:spPr bwMode="auto">
          <a:xfrm>
            <a:off x="4960828" y="8350010"/>
            <a:ext cx="2784951" cy="60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8" descr="http://www.pickydesignz.com/uploads/2/5/4/7/2547209/s737022526511974_p11_i1_w700.jpeg">
            <a:extLst>
              <a:ext uri="{FF2B5EF4-FFF2-40B4-BE49-F238E27FC236}">
                <a16:creationId xmlns:a16="http://schemas.microsoft.com/office/drawing/2014/main" id="{20AFB3A0-A3D4-4B07-B785-27937C9E1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5843" y="8513602"/>
            <a:ext cx="1550014" cy="148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50" descr="http://i0.wp.com/www.skylinersmotorclub.com/wp-content/uploads/2015/04/SLP_Logo_.gif">
            <a:extLst>
              <a:ext uri="{FF2B5EF4-FFF2-40B4-BE49-F238E27FC236}">
                <a16:creationId xmlns:a16="http://schemas.microsoft.com/office/drawing/2014/main" id="{E88EACFC-8F25-415F-AF11-6AFEC0F13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594" y="4660145"/>
            <a:ext cx="2033554" cy="805749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69" name="Picture 52" descr="http://www.snowest.com/App_Themes/Snowest/images/logo.png">
            <a:extLst>
              <a:ext uri="{FF2B5EF4-FFF2-40B4-BE49-F238E27FC236}">
                <a16:creationId xmlns:a16="http://schemas.microsoft.com/office/drawing/2014/main" id="{B19E7F2A-CEC8-4948-BAF7-72586CF25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8383" y="9216316"/>
            <a:ext cx="3855879" cy="58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7828258E-0908-4D63-8806-5E4F5EAFB884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4039240" y="9387372"/>
            <a:ext cx="2377464" cy="1073213"/>
          </a:xfrm>
          <a:prstGeom prst="rect">
            <a:avLst/>
          </a:prstGeom>
        </p:spPr>
      </p:pic>
      <p:pic>
        <p:nvPicPr>
          <p:cNvPr id="72" name="Picture 60" descr="http://cdn-0.psndealer.com/e2/dealersite/images/vpowersports/footer_logo.png">
            <a:extLst>
              <a:ext uri="{FF2B5EF4-FFF2-40B4-BE49-F238E27FC236}">
                <a16:creationId xmlns:a16="http://schemas.microsoft.com/office/drawing/2014/main" id="{C0142691-1596-4EB1-BA32-F42421C2F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29" y="9436534"/>
            <a:ext cx="2914246" cy="146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62" descr="http://www.knracing.se/images/tpi_logo_2.gif">
            <a:extLst>
              <a:ext uri="{FF2B5EF4-FFF2-40B4-BE49-F238E27FC236}">
                <a16:creationId xmlns:a16="http://schemas.microsoft.com/office/drawing/2014/main" id="{869BE5BB-2E0F-42B9-A52A-157604A40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194" y="7144540"/>
            <a:ext cx="4271162" cy="72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64" descr="http://www.tristar.com/wp-content/uploads/2013/10/synerject-logo-1740x700.jpg">
            <a:extLst>
              <a:ext uri="{FF2B5EF4-FFF2-40B4-BE49-F238E27FC236}">
                <a16:creationId xmlns:a16="http://schemas.microsoft.com/office/drawing/2014/main" id="{B52B01E5-1354-4D5E-B25B-DB7C3FFCB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6569" y="5671341"/>
            <a:ext cx="2676788" cy="107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9A7A03DB-9E16-4BCC-B112-970ED988A99F}"/>
              </a:ext>
            </a:extLst>
          </p:cNvPr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675001" y="8173020"/>
            <a:ext cx="3930905" cy="83363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FBBEE17F-6D9C-4AC5-AB72-A5AD5B11BB4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1221" y="10413094"/>
            <a:ext cx="1405180" cy="1138196"/>
          </a:xfrm>
          <a:prstGeom prst="rect">
            <a:avLst/>
          </a:prstGeom>
        </p:spPr>
      </p:pic>
      <p:pic>
        <p:nvPicPr>
          <p:cNvPr id="77" name="Picture 2" descr="Image result for auralex logo">
            <a:extLst>
              <a:ext uri="{FF2B5EF4-FFF2-40B4-BE49-F238E27FC236}">
                <a16:creationId xmlns:a16="http://schemas.microsoft.com/office/drawing/2014/main" id="{83601890-35CB-4746-9ED4-8832EA7CF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8434" y="4355664"/>
            <a:ext cx="1843758" cy="103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04A7923-1A3B-4635-A519-B0DFB9D18A7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3407" y="10170157"/>
            <a:ext cx="1226878" cy="1186979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DEEC2146-3FC7-4706-B01C-4456A84E037C}"/>
              </a:ext>
            </a:extLst>
          </p:cNvPr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8839994" y="4663620"/>
            <a:ext cx="1992995" cy="747374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BFA0D344-D959-49AD-B678-C83C17FA4CA8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9833" y="8223648"/>
            <a:ext cx="1791549" cy="71662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4B03FE89-5C9D-4488-828D-39A9D36EAA9C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883" y="9616196"/>
            <a:ext cx="1729699" cy="108512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520AD98-1D72-4B70-B2D7-C9DD07BB2EF6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4139" y="10518239"/>
            <a:ext cx="2258079" cy="1238434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B53B62B9-2CEF-4334-9D07-59E7DEB4F9A7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718" y="11635593"/>
            <a:ext cx="1647042" cy="157085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1EEF95A8-038F-4255-A30F-F481AE5505B3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01" y="6877306"/>
            <a:ext cx="2526193" cy="1191666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4510E9D8-F640-4B9F-98FA-5F5FDCD7A1D5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5554" y="11803411"/>
            <a:ext cx="1605788" cy="123522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A59E2E40-E950-4B12-AF91-D58CEB2E671F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8594" y="3299635"/>
            <a:ext cx="1663687" cy="2065144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846A41F4-18C2-42C4-8979-07ED6B15029D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794" y="4621656"/>
            <a:ext cx="2685475" cy="747457"/>
          </a:xfrm>
          <a:prstGeom prst="rect">
            <a:avLst/>
          </a:prstGeom>
        </p:spPr>
      </p:pic>
      <p:pic>
        <p:nvPicPr>
          <p:cNvPr id="89" name="Picture 6" descr="Image result for knowles logo">
            <a:extLst>
              <a:ext uri="{FF2B5EF4-FFF2-40B4-BE49-F238E27FC236}">
                <a16:creationId xmlns:a16="http://schemas.microsoft.com/office/drawing/2014/main" id="{89EDB546-175D-423F-BD70-74E3A2616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3417" y="10192266"/>
            <a:ext cx="1443898" cy="115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0F9D1CD4-7C73-45E7-8B09-707727A1AF0E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2394" y="7153479"/>
            <a:ext cx="3302495" cy="698475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979F7E7D-2D8B-4C97-9BCA-E88028AFF2DF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7396" y="12164375"/>
            <a:ext cx="3345373" cy="874258"/>
          </a:xfrm>
          <a:prstGeom prst="rect">
            <a:avLst/>
          </a:prstGeom>
        </p:spPr>
      </p:pic>
      <p:pic>
        <p:nvPicPr>
          <p:cNvPr id="92" name="Picture 10" descr="Image result for basf">
            <a:extLst>
              <a:ext uri="{FF2B5EF4-FFF2-40B4-BE49-F238E27FC236}">
                <a16:creationId xmlns:a16="http://schemas.microsoft.com/office/drawing/2014/main" id="{9E574382-173A-4DBF-A799-239F1FB48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2" t="13034" r="16770" b="11570"/>
          <a:stretch/>
        </p:blipFill>
        <p:spPr bwMode="auto">
          <a:xfrm>
            <a:off x="17602994" y="4051430"/>
            <a:ext cx="2631778" cy="129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29557D55-C58C-44E3-B174-4846BCBBCB52}"/>
              </a:ext>
            </a:extLst>
          </p:cNvPr>
          <p:cNvSpPr txBox="1"/>
          <p:nvPr/>
        </p:nvSpPr>
        <p:spPr>
          <a:xfrm>
            <a:off x="3756013" y="2898949"/>
            <a:ext cx="159977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Dr. Dan, Dr. Hess, Dr. Anderson, Dr. </a:t>
            </a:r>
            <a:r>
              <a:rPr lang="en-US" sz="4400" dirty="0" err="1"/>
              <a:t>Beyerlein</a:t>
            </a:r>
            <a:r>
              <a:rPr lang="en-US" sz="4400" dirty="0"/>
              <a:t>, Rob Patton, Bill </a:t>
            </a:r>
            <a:r>
              <a:rPr lang="en-US" sz="4400" dirty="0" err="1"/>
              <a:t>Magnie</a:t>
            </a:r>
            <a:r>
              <a:rPr lang="en-US" sz="4400" dirty="0"/>
              <a:t> </a:t>
            </a:r>
          </a:p>
        </p:txBody>
      </p:sp>
      <p:pic>
        <p:nvPicPr>
          <p:cNvPr id="94" name="Picture 66" descr="http://www.taoxing.net/web_images/russ_porter_196.jpg">
            <a:extLst>
              <a:ext uri="{FF2B5EF4-FFF2-40B4-BE49-F238E27FC236}">
                <a16:creationId xmlns:a16="http://schemas.microsoft.com/office/drawing/2014/main" id="{6DCE490A-7547-44A2-9EDA-B969C95F7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6994" y="11795771"/>
            <a:ext cx="1039704" cy="110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14" descr="Image result for klim logo">
            <a:extLst>
              <a:ext uri="{FF2B5EF4-FFF2-40B4-BE49-F238E27FC236}">
                <a16:creationId xmlns:a16="http://schemas.microsoft.com/office/drawing/2014/main" id="{47334227-A5B5-4009-BC0D-FD90757EE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50" t="33198" r="18656" b="31942"/>
          <a:stretch/>
        </p:blipFill>
        <p:spPr bwMode="auto">
          <a:xfrm>
            <a:off x="2896394" y="5791994"/>
            <a:ext cx="1953523" cy="104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0F048C6E-C465-42A2-A474-48D562C5CBE8}"/>
              </a:ext>
            </a:extLst>
          </p:cNvPr>
          <p:cNvPicPr>
            <a:picLocks noChangeAspect="1"/>
          </p:cNvPicPr>
          <p:nvPr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 t="5730" r="7358" b="5383"/>
          <a:stretch/>
        </p:blipFill>
        <p:spPr>
          <a:xfrm>
            <a:off x="12854221" y="9072094"/>
            <a:ext cx="1624726" cy="1128401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2C51E24-0F45-4C91-83D5-0C752EB8202C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110" y="12092181"/>
            <a:ext cx="2250896" cy="1308661"/>
          </a:xfrm>
          <a:prstGeom prst="rect">
            <a:avLst/>
          </a:prstGeom>
        </p:spPr>
      </p:pic>
      <p:pic>
        <p:nvPicPr>
          <p:cNvPr id="98" name="Picture 97" descr="Image result for tracpac trailers logo">
            <a:extLst>
              <a:ext uri="{FF2B5EF4-FFF2-40B4-BE49-F238E27FC236}">
                <a16:creationId xmlns:a16="http://schemas.microsoft.com/office/drawing/2014/main" id="{FDF68AE4-44D2-45A8-870E-BDDB36355D5B}"/>
              </a:ext>
            </a:extLst>
          </p:cNvPr>
          <p:cNvPicPr/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5551" y="5700826"/>
            <a:ext cx="1343632" cy="893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Picture 99" descr="Image result for 509">
            <a:extLst>
              <a:ext uri="{FF2B5EF4-FFF2-40B4-BE49-F238E27FC236}">
                <a16:creationId xmlns:a16="http://schemas.microsoft.com/office/drawing/2014/main" id="{66D13AE5-B25C-4CE5-85F9-7B86D2566368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7394" y="3437600"/>
            <a:ext cx="1836128" cy="1836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Picture 100" descr="Image result for bca logo">
            <a:extLst>
              <a:ext uri="{FF2B5EF4-FFF2-40B4-BE49-F238E27FC236}">
                <a16:creationId xmlns:a16="http://schemas.microsoft.com/office/drawing/2014/main" id="{8E61928D-3981-423F-9AE2-96F043C2BC50}"/>
              </a:ext>
            </a:extLst>
          </p:cNvPr>
          <p:cNvPicPr>
            <a:picLocks noChangeAspect="1"/>
          </p:cNvPicPr>
          <p:nvPr/>
        </p:nvPicPr>
        <p:blipFill rotWithShape="1"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34" b="31035"/>
          <a:stretch/>
        </p:blipFill>
        <p:spPr bwMode="auto">
          <a:xfrm>
            <a:off x="7849394" y="5967738"/>
            <a:ext cx="2064930" cy="7249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" name="Picture 101" descr="C:\Users\fraz3145\AppData\Local\Microsoft\Windows\INetCache\Content.MSO\EC2C9C78.tmp">
            <a:extLst>
              <a:ext uri="{FF2B5EF4-FFF2-40B4-BE49-F238E27FC236}">
                <a16:creationId xmlns:a16="http://schemas.microsoft.com/office/drawing/2014/main" id="{4A563D10-1CF2-4508-B566-D47592134807}"/>
              </a:ext>
            </a:extLst>
          </p:cNvPr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1621" y="4581392"/>
            <a:ext cx="1237539" cy="812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Picture 102" descr="Image result for Encoder products company logo">
            <a:extLst>
              <a:ext uri="{FF2B5EF4-FFF2-40B4-BE49-F238E27FC236}">
                <a16:creationId xmlns:a16="http://schemas.microsoft.com/office/drawing/2014/main" id="{126CF51F-6BBE-4231-9CB7-F6F025620977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794" y="7120557"/>
            <a:ext cx="1644831" cy="82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Picture 103" descr="Image result for gamma technologies logo">
            <a:extLst>
              <a:ext uri="{FF2B5EF4-FFF2-40B4-BE49-F238E27FC236}">
                <a16:creationId xmlns:a16="http://schemas.microsoft.com/office/drawing/2014/main" id="{17517999-9B42-4C12-A5F3-57AC5F97D1B3}"/>
              </a:ext>
            </a:extLst>
          </p:cNvPr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7157" y="5735025"/>
            <a:ext cx="1478045" cy="947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Picture 104" descr="Image result for millennium technologies logo">
            <a:extLst>
              <a:ext uri="{FF2B5EF4-FFF2-40B4-BE49-F238E27FC236}">
                <a16:creationId xmlns:a16="http://schemas.microsoft.com/office/drawing/2014/main" id="{D3614F5E-2FFB-4DD1-A07C-44A697D7DB9B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6994" y="7024368"/>
            <a:ext cx="3969524" cy="82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Picture 105" descr="C:\Users\fraz3145\AppData\Local\Microsoft\Windows\INetCache\Content.MSO\BA0B67BB.tmp">
            <a:extLst>
              <a:ext uri="{FF2B5EF4-FFF2-40B4-BE49-F238E27FC236}">
                <a16:creationId xmlns:a16="http://schemas.microsoft.com/office/drawing/2014/main" id="{7F397EDA-E8B1-4F76-A482-0D466CC1791C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1536" y="5820646"/>
            <a:ext cx="971233" cy="971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Picture 106" descr="Image result for trygstad motorsports logo">
            <a:extLst>
              <a:ext uri="{FF2B5EF4-FFF2-40B4-BE49-F238E27FC236}">
                <a16:creationId xmlns:a16="http://schemas.microsoft.com/office/drawing/2014/main" id="{E937543B-FA04-4980-94D6-2136EA889743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3031" y="5766086"/>
            <a:ext cx="2443748" cy="896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Picture 24" descr="http://www.showmanagement.com/media/originals/brplogo.jpg">
            <a:extLst>
              <a:ext uri="{FF2B5EF4-FFF2-40B4-BE49-F238E27FC236}">
                <a16:creationId xmlns:a16="http://schemas.microsoft.com/office/drawing/2014/main" id="{C3693FD5-8D20-4A7B-AD0A-295496BB3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19" y="4714181"/>
            <a:ext cx="1804203" cy="180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58" descr="http://ramjamsportsplex.com/wp-content/uploads/2013/10/09-WPS-logo-on-white.jpg">
            <a:extLst>
              <a:ext uri="{FF2B5EF4-FFF2-40B4-BE49-F238E27FC236}">
                <a16:creationId xmlns:a16="http://schemas.microsoft.com/office/drawing/2014/main" id="{B1971508-7E38-4AC3-A9B0-14B00916C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394" y="5949252"/>
            <a:ext cx="2393800" cy="71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53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9053740" cy="5681042"/>
          </a:xfrm>
        </p:spPr>
        <p:txBody>
          <a:bodyPr/>
          <a:lstStyle/>
          <a:p>
            <a:r>
              <a:rPr lang="en-US" dirty="0"/>
              <a:t>Project management</a:t>
            </a:r>
          </a:p>
          <a:p>
            <a:r>
              <a:rPr lang="en-US" dirty="0"/>
              <a:t>UICSC goals &amp; platform</a:t>
            </a:r>
          </a:p>
          <a:p>
            <a:r>
              <a:rPr lang="en-US" dirty="0"/>
              <a:t>Past work</a:t>
            </a:r>
          </a:p>
          <a:p>
            <a:r>
              <a:rPr lang="en-US" dirty="0"/>
              <a:t>Engine and sound testing </a:t>
            </a:r>
          </a:p>
          <a:p>
            <a:r>
              <a:rPr lang="en-US" dirty="0"/>
              <a:t>Silent Drive &amp; Silent Track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97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E23A6-3A2F-43BE-82DD-5501A9E8D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Auxiliary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B1C394-4122-4D46-ADC4-EEAABA577D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A41587-CAD1-4A8E-BC75-97AC0C86C1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35B44-5C8C-4238-A944-6AF0A57C8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0E3E3-5947-42A7-AD1E-3C550148BD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91A22-A01E-49E0-B47C-E6AE70EF49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07D3E2-7CA8-426C-83D7-F293C5748D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8"/>
          <a:stretch/>
        </p:blipFill>
        <p:spPr bwMode="auto">
          <a:xfrm>
            <a:off x="2406200" y="1829594"/>
            <a:ext cx="18805296" cy="115250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582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Sound vectoring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9053740" cy="4640629"/>
          </a:xfrm>
        </p:spPr>
        <p:txBody>
          <a:bodyPr/>
          <a:lstStyle/>
          <a:p>
            <a:r>
              <a:rPr lang="en-US" dirty="0"/>
              <a:t>Identify areas of noise production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Improved data processing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794" y="8205682"/>
            <a:ext cx="7756017" cy="50260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794" y="2930101"/>
            <a:ext cx="7756017" cy="48259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233E7DE-79DC-4669-B2C7-BEDAC6C02B1B}"/>
                  </a:ext>
                </a:extLst>
              </p:cNvPr>
              <p:cNvSpPr/>
              <p:nvPr/>
            </p:nvSpPr>
            <p:spPr>
              <a:xfrm>
                <a:off x="3201194" y="5563394"/>
                <a:ext cx="7086600" cy="1482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𝐼𝐿</m:t>
                      </m:r>
                      <m:r>
                        <a:rPr lang="en-US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=20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unc>
                        <m:func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233E7DE-79DC-4669-B2C7-BEDAC6C02B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1194" y="5563394"/>
                <a:ext cx="7086600" cy="148213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870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F3BCB-9837-4A99-9875-0CEFD3DAC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 Material Testing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0126AA-3B80-4A4C-A09C-436A46EB84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92454" y="3290817"/>
            <a:ext cx="15554325" cy="830997"/>
          </a:xfrm>
        </p:spPr>
        <p:txBody>
          <a:bodyPr/>
          <a:lstStyle/>
          <a:p>
            <a:r>
              <a:rPr lang="en-US" dirty="0"/>
              <a:t>Anechoic Sound Box Results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187992-63A6-44A3-A1D4-10D98F15B2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9053740" cy="2680221"/>
          </a:xfrm>
        </p:spPr>
        <p:txBody>
          <a:bodyPr/>
          <a:lstStyle/>
          <a:p>
            <a:r>
              <a:rPr lang="en-US" dirty="0"/>
              <a:t>Power transmission coefficients</a:t>
            </a:r>
          </a:p>
          <a:p>
            <a:r>
              <a:rPr lang="en-US" dirty="0"/>
              <a:t>Best: Melamine Three Layer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7FBA02-784A-45D2-A9AB-00DDA7953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1662" y="3706315"/>
            <a:ext cx="10947951" cy="82161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1D025C-E1F7-4783-A1D3-B982DADE3E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439" y="6858224"/>
            <a:ext cx="9601200" cy="4445691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0075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5415F-86AE-43DE-98F5-E595727E1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GT Suite: Tuned Pipe Model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C45505-C7C7-4475-9A94-CF0579439F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0B6AB6-2DAA-4887-83EE-66243CF8D3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FC8F76FA-FEBA-4045-9829-C5EF64AF69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880" y="4608319"/>
            <a:ext cx="21031200" cy="718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0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3A05A-94EE-46A0-BACD-988F646D2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GT Suite Specifications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766846-4E78-4E7B-88D7-CB02B32F9B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216C64-0A1E-401E-B53D-54403B7ABD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EC59A9EA-0318-4D86-A9A7-18D81D64292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902054" y="4540140"/>
          <a:ext cx="10747940" cy="7500252"/>
        </p:xfrm>
        <a:graphic>
          <a:graphicData uri="http://schemas.openxmlformats.org/drawingml/2006/table">
            <a:tbl>
              <a:tblPr firstRow="1" firstCol="1" bandRow="1"/>
              <a:tblGrid>
                <a:gridCol w="4717926">
                  <a:extLst>
                    <a:ext uri="{9D8B030D-6E8A-4147-A177-3AD203B41FA5}">
                      <a16:colId xmlns:a16="http://schemas.microsoft.com/office/drawing/2014/main" val="994527758"/>
                    </a:ext>
                  </a:extLst>
                </a:gridCol>
                <a:gridCol w="6030014">
                  <a:extLst>
                    <a:ext uri="{9D8B030D-6E8A-4147-A177-3AD203B41FA5}">
                      <a16:colId xmlns:a16="http://schemas.microsoft.com/office/drawing/2014/main" val="2999910093"/>
                    </a:ext>
                  </a:extLst>
                </a:gridCol>
              </a:tblGrid>
              <a:tr h="1250042">
                <a:tc>
                  <a:txBody>
                    <a:bodyPr/>
                    <a:lstStyle>
                      <a:lvl1pPr marL="0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1219231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2438462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3657691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4876922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6096153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7315384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8534613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9753844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</a:rPr>
                        <a:t>Engine speed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1219231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2438462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3657691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4876922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6096153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7315384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8534613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9753844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effectLst/>
                        </a:rPr>
                        <a:t>6800 RPM</a:t>
                      </a:r>
                      <a:endParaRPr lang="en-US" sz="40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070130"/>
                  </a:ext>
                </a:extLst>
              </a:tr>
              <a:tr h="1250042">
                <a:tc>
                  <a:txBody>
                    <a:bodyPr/>
                    <a:lstStyle>
                      <a:lvl1pPr marL="0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1219231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2438462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3657691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4876922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6096153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7315384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8534613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9753844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</a:rPr>
                        <a:t>Optimization method</a:t>
                      </a:r>
                      <a:endParaRPr lang="en-US" sz="4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2438462" rtl="0" eaLnBrk="1" latinLnBrk="0" hangingPunct="1">
                        <a:defRPr sz="4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1219231" algn="l" defTabSz="2438462" rtl="0" eaLnBrk="1" latinLnBrk="0" hangingPunct="1">
                        <a:defRPr sz="4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2438462" algn="l" defTabSz="2438462" rtl="0" eaLnBrk="1" latinLnBrk="0" hangingPunct="1">
                        <a:defRPr sz="4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3657691" algn="l" defTabSz="2438462" rtl="0" eaLnBrk="1" latinLnBrk="0" hangingPunct="1">
                        <a:defRPr sz="4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4876922" algn="l" defTabSz="2438462" rtl="0" eaLnBrk="1" latinLnBrk="0" hangingPunct="1">
                        <a:defRPr sz="4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6096153" algn="l" defTabSz="2438462" rtl="0" eaLnBrk="1" latinLnBrk="0" hangingPunct="1">
                        <a:defRPr sz="4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7315384" algn="l" defTabSz="2438462" rtl="0" eaLnBrk="1" latinLnBrk="0" hangingPunct="1">
                        <a:defRPr sz="4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8534613" algn="l" defTabSz="2438462" rtl="0" eaLnBrk="1" latinLnBrk="0" hangingPunct="1">
                        <a:defRPr sz="4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9753844" algn="l" defTabSz="2438462" rtl="0" eaLnBrk="1" latinLnBrk="0" hangingPunct="1">
                        <a:defRPr sz="4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</a:rPr>
                        <a:t>Local minima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936796"/>
                  </a:ext>
                </a:extLst>
              </a:tr>
              <a:tr h="1250042">
                <a:tc>
                  <a:txBody>
                    <a:bodyPr/>
                    <a:lstStyle>
                      <a:lvl1pPr marL="0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1219231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2438462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3657691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4876922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6096153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7315384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8534613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9753844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</a:rPr>
                        <a:t>Design variable</a:t>
                      </a:r>
                      <a:endParaRPr lang="en-US" sz="4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2438462" rtl="0" eaLnBrk="1" latinLnBrk="0" hangingPunct="1">
                        <a:defRPr sz="4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1219231" algn="l" defTabSz="2438462" rtl="0" eaLnBrk="1" latinLnBrk="0" hangingPunct="1">
                        <a:defRPr sz="4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2438462" algn="l" defTabSz="2438462" rtl="0" eaLnBrk="1" latinLnBrk="0" hangingPunct="1">
                        <a:defRPr sz="4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3657691" algn="l" defTabSz="2438462" rtl="0" eaLnBrk="1" latinLnBrk="0" hangingPunct="1">
                        <a:defRPr sz="4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4876922" algn="l" defTabSz="2438462" rtl="0" eaLnBrk="1" latinLnBrk="0" hangingPunct="1">
                        <a:defRPr sz="4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6096153" algn="l" defTabSz="2438462" rtl="0" eaLnBrk="1" latinLnBrk="0" hangingPunct="1">
                        <a:defRPr sz="4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7315384" algn="l" defTabSz="2438462" rtl="0" eaLnBrk="1" latinLnBrk="0" hangingPunct="1">
                        <a:defRPr sz="4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8534613" algn="l" defTabSz="2438462" rtl="0" eaLnBrk="1" latinLnBrk="0" hangingPunct="1">
                        <a:defRPr sz="4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9753844" algn="l" defTabSz="2438462" rtl="0" eaLnBrk="1" latinLnBrk="0" hangingPunct="1">
                        <a:defRPr sz="4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</a:rPr>
                        <a:t>Dwell length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434572"/>
                  </a:ext>
                </a:extLst>
              </a:tr>
              <a:tr h="1250042">
                <a:tc>
                  <a:txBody>
                    <a:bodyPr/>
                    <a:lstStyle>
                      <a:lvl1pPr marL="0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1219231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2438462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3657691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4876922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6096153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7315384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8534613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9753844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</a:rPr>
                        <a:t>Factor range</a:t>
                      </a:r>
                      <a:endParaRPr lang="en-US" sz="4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2438462" rtl="0" eaLnBrk="1" latinLnBrk="0" hangingPunct="1">
                        <a:defRPr sz="4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1219231" algn="l" defTabSz="2438462" rtl="0" eaLnBrk="1" latinLnBrk="0" hangingPunct="1">
                        <a:defRPr sz="4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2438462" algn="l" defTabSz="2438462" rtl="0" eaLnBrk="1" latinLnBrk="0" hangingPunct="1">
                        <a:defRPr sz="4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3657691" algn="l" defTabSz="2438462" rtl="0" eaLnBrk="1" latinLnBrk="0" hangingPunct="1">
                        <a:defRPr sz="4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4876922" algn="l" defTabSz="2438462" rtl="0" eaLnBrk="1" latinLnBrk="0" hangingPunct="1">
                        <a:defRPr sz="4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6096153" algn="l" defTabSz="2438462" rtl="0" eaLnBrk="1" latinLnBrk="0" hangingPunct="1">
                        <a:defRPr sz="4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7315384" algn="l" defTabSz="2438462" rtl="0" eaLnBrk="1" latinLnBrk="0" hangingPunct="1">
                        <a:defRPr sz="4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8534613" algn="l" defTabSz="2438462" rtl="0" eaLnBrk="1" latinLnBrk="0" hangingPunct="1">
                        <a:defRPr sz="4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9753844" algn="l" defTabSz="2438462" rtl="0" eaLnBrk="1" latinLnBrk="0" hangingPunct="1">
                        <a:defRPr sz="4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</a:rPr>
                        <a:t>-10 to 20 cm [-3.9 to 7.9 in.]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207159"/>
                  </a:ext>
                </a:extLst>
              </a:tr>
              <a:tr h="1250042">
                <a:tc>
                  <a:txBody>
                    <a:bodyPr/>
                    <a:lstStyle>
                      <a:lvl1pPr marL="0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1219231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2438462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3657691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4876922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6096153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7315384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8534613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9753844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</a:rPr>
                        <a:t>Output variable</a:t>
                      </a:r>
                      <a:endParaRPr lang="en-US" sz="4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2438462" rtl="0" eaLnBrk="1" latinLnBrk="0" hangingPunct="1">
                        <a:defRPr sz="4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1219231" algn="l" defTabSz="2438462" rtl="0" eaLnBrk="1" latinLnBrk="0" hangingPunct="1">
                        <a:defRPr sz="4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2438462" algn="l" defTabSz="2438462" rtl="0" eaLnBrk="1" latinLnBrk="0" hangingPunct="1">
                        <a:defRPr sz="4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3657691" algn="l" defTabSz="2438462" rtl="0" eaLnBrk="1" latinLnBrk="0" hangingPunct="1">
                        <a:defRPr sz="4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4876922" algn="l" defTabSz="2438462" rtl="0" eaLnBrk="1" latinLnBrk="0" hangingPunct="1">
                        <a:defRPr sz="4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6096153" algn="l" defTabSz="2438462" rtl="0" eaLnBrk="1" latinLnBrk="0" hangingPunct="1">
                        <a:defRPr sz="4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7315384" algn="l" defTabSz="2438462" rtl="0" eaLnBrk="1" latinLnBrk="0" hangingPunct="1">
                        <a:defRPr sz="4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8534613" algn="l" defTabSz="2438462" rtl="0" eaLnBrk="1" latinLnBrk="0" hangingPunct="1">
                        <a:defRPr sz="4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9753844" algn="l" defTabSz="2438462" rtl="0" eaLnBrk="1" latinLnBrk="0" hangingPunct="1">
                        <a:defRPr sz="4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</a:rPr>
                        <a:t>BSFC</a:t>
                      </a:r>
                      <a:endParaRPr lang="en-US" sz="4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034784"/>
                  </a:ext>
                </a:extLst>
              </a:tr>
              <a:tr h="1250042">
                <a:tc>
                  <a:txBody>
                    <a:bodyPr/>
                    <a:lstStyle>
                      <a:lvl1pPr marL="0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1219231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2438462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3657691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4876922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6096153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7315384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8534613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9753844" algn="l" defTabSz="2438462" rtl="0" eaLnBrk="1" latinLnBrk="0" hangingPunct="1">
                        <a:defRPr sz="4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</a:rPr>
                        <a:t>Resolution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2438462" rtl="0" eaLnBrk="1" latinLnBrk="0" hangingPunct="1">
                        <a:defRPr sz="4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1219231" algn="l" defTabSz="2438462" rtl="0" eaLnBrk="1" latinLnBrk="0" hangingPunct="1">
                        <a:defRPr sz="4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2438462" algn="l" defTabSz="2438462" rtl="0" eaLnBrk="1" latinLnBrk="0" hangingPunct="1">
                        <a:defRPr sz="4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3657691" algn="l" defTabSz="2438462" rtl="0" eaLnBrk="1" latinLnBrk="0" hangingPunct="1">
                        <a:defRPr sz="4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4876922" algn="l" defTabSz="2438462" rtl="0" eaLnBrk="1" latinLnBrk="0" hangingPunct="1">
                        <a:defRPr sz="4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6096153" algn="l" defTabSz="2438462" rtl="0" eaLnBrk="1" latinLnBrk="0" hangingPunct="1">
                        <a:defRPr sz="4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7315384" algn="l" defTabSz="2438462" rtl="0" eaLnBrk="1" latinLnBrk="0" hangingPunct="1">
                        <a:defRPr sz="4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8534613" algn="l" defTabSz="2438462" rtl="0" eaLnBrk="1" latinLnBrk="0" hangingPunct="1">
                        <a:defRPr sz="4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9753844" algn="l" defTabSz="2438462" rtl="0" eaLnBrk="1" latinLnBrk="0" hangingPunct="1">
                        <a:defRPr sz="4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</a:rPr>
                        <a:t>0.3 cm [0.1 in.]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11686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BBEE361-1751-40EE-9187-A1F8F43F3D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8832" y="4540107"/>
            <a:ext cx="10100658" cy="758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4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21E96-7275-4932-813E-A814B2B50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Catalyst Comparison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0C2AFD-6FB8-495C-8660-2BF86AA0AB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E11A58-9506-4E6E-A5AB-C3859349A2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9129146" cy="4367158"/>
          </a:xfrm>
        </p:spPr>
        <p:txBody>
          <a:bodyPr/>
          <a:lstStyle/>
          <a:p>
            <a:pPr lvl="1"/>
            <a:r>
              <a:rPr lang="en-US" sz="5400" dirty="0"/>
              <a:t>Blank and coated catalysts of two styles were compared</a:t>
            </a:r>
          </a:p>
          <a:p>
            <a:pPr lvl="1"/>
            <a:r>
              <a:rPr lang="en-US" sz="5400" dirty="0"/>
              <a:t>Used dual substrate with three-way 1:20:1 </a:t>
            </a:r>
            <a:r>
              <a:rPr lang="en-US" sz="5400" dirty="0" err="1"/>
              <a:t>Platinum:Palladium:Rhodium</a:t>
            </a:r>
            <a:r>
              <a:rPr lang="en-US" sz="5400" dirty="0"/>
              <a:t> coating</a:t>
            </a:r>
          </a:p>
          <a:p>
            <a:pPr lvl="1"/>
            <a:r>
              <a:rPr lang="en-US" sz="5400" dirty="0"/>
              <a:t>Tested E-score of 180</a:t>
            </a:r>
          </a:p>
          <a:p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D0188D3-06F3-4ED3-8C87-8E06FAA33C3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410994" y="8008504"/>
          <a:ext cx="13563600" cy="5709084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6781800">
                  <a:extLst>
                    <a:ext uri="{9D8B030D-6E8A-4147-A177-3AD203B41FA5}">
                      <a16:colId xmlns:a16="http://schemas.microsoft.com/office/drawing/2014/main" val="4240381538"/>
                    </a:ext>
                  </a:extLst>
                </a:gridCol>
                <a:gridCol w="6781800">
                  <a:extLst>
                    <a:ext uri="{9D8B030D-6E8A-4147-A177-3AD203B41FA5}">
                      <a16:colId xmlns:a16="http://schemas.microsoft.com/office/drawing/2014/main" val="1562349382"/>
                    </a:ext>
                  </a:extLst>
                </a:gridCol>
              </a:tblGrid>
              <a:tr h="7362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Catalyst</a:t>
                      </a: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0" dirty="0">
                          <a:effectLst/>
                        </a:rPr>
                        <a:t>E-score</a:t>
                      </a:r>
                      <a:endParaRPr lang="en-US" sz="6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477022"/>
                  </a:ext>
                </a:extLst>
              </a:tr>
              <a:tr h="9886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0" dirty="0">
                          <a:effectLst/>
                        </a:rPr>
                        <a:t>Stock/No Catalyst</a:t>
                      </a:r>
                      <a:endParaRPr lang="en-US" sz="6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0" dirty="0">
                          <a:effectLst/>
                          <a:latin typeface="+mn-lt"/>
                        </a:rPr>
                        <a:t>133</a:t>
                      </a:r>
                      <a:endParaRPr lang="en-US" sz="6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1522046"/>
                  </a:ext>
                </a:extLst>
              </a:tr>
              <a:tr h="9886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0" dirty="0">
                          <a:effectLst/>
                        </a:rPr>
                        <a:t>Blank Single</a:t>
                      </a:r>
                      <a:endParaRPr lang="en-US" sz="6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0" dirty="0">
                          <a:effectLst/>
                          <a:latin typeface="+mn-lt"/>
                        </a:rPr>
                        <a:t>141</a:t>
                      </a:r>
                      <a:endParaRPr lang="en-US" sz="6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686932"/>
                  </a:ext>
                </a:extLst>
              </a:tr>
              <a:tr h="7362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0" dirty="0">
                          <a:effectLst/>
                        </a:rPr>
                        <a:t>Blank Dual</a:t>
                      </a:r>
                      <a:endParaRPr lang="en-US" sz="6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0" dirty="0">
                          <a:effectLst/>
                          <a:latin typeface="+mn-lt"/>
                        </a:rPr>
                        <a:t>149</a:t>
                      </a:r>
                      <a:endParaRPr lang="en-US" sz="6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552630"/>
                  </a:ext>
                </a:extLst>
              </a:tr>
              <a:tr h="98862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0" dirty="0">
                          <a:effectLst/>
                        </a:rPr>
                        <a:t>1:20:1 Single</a:t>
                      </a:r>
                      <a:endParaRPr lang="en-US" sz="6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0" dirty="0">
                          <a:effectLst/>
                          <a:latin typeface="+mn-lt"/>
                        </a:rPr>
                        <a:t>165</a:t>
                      </a:r>
                      <a:endParaRPr lang="en-US" sz="6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8605454"/>
                  </a:ext>
                </a:extLst>
              </a:tr>
              <a:tr h="7362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1:20:1 Dual</a:t>
                      </a: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180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9379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248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A4477-0195-4075-89EF-E1E468ECC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Damping Material Testing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856D6-E1CA-4F3F-8494-496B373798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Damping Ratio Results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AB7C56-47D7-4C86-8D68-C7171FB769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E06E9911-14FB-4133-8FD3-45EFD18B0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194" y="4471292"/>
            <a:ext cx="8206684" cy="80243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8695F90-C790-4D65-8A5A-9A9C09A98F8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032896" y="3290817"/>
          <a:ext cx="11353800" cy="981638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5604167">
                  <a:extLst>
                    <a:ext uri="{9D8B030D-6E8A-4147-A177-3AD203B41FA5}">
                      <a16:colId xmlns:a16="http://schemas.microsoft.com/office/drawing/2014/main" val="662336688"/>
                    </a:ext>
                  </a:extLst>
                </a:gridCol>
                <a:gridCol w="5749633">
                  <a:extLst>
                    <a:ext uri="{9D8B030D-6E8A-4147-A177-3AD203B41FA5}">
                      <a16:colId xmlns:a16="http://schemas.microsoft.com/office/drawing/2014/main" val="1072411620"/>
                    </a:ext>
                  </a:extLst>
                </a:gridCol>
              </a:tblGrid>
              <a:tr h="14023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500" dirty="0">
                          <a:effectLst/>
                        </a:rPr>
                        <a:t>Material</a:t>
                      </a:r>
                      <a:endParaRPr lang="en-US" sz="4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500" dirty="0">
                          <a:effectLst/>
                        </a:rPr>
                        <a:t>Average Damping Ratio</a:t>
                      </a:r>
                      <a:endParaRPr lang="en-US" sz="45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449419"/>
                  </a:ext>
                </a:extLst>
              </a:tr>
              <a:tr h="14023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500" dirty="0">
                          <a:effectLst/>
                        </a:rPr>
                        <a:t>Bare aluminum</a:t>
                      </a:r>
                      <a:endParaRPr lang="en-US" sz="45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500" dirty="0">
                          <a:effectLst/>
                        </a:rPr>
                        <a:t>0.010</a:t>
                      </a:r>
                      <a:endParaRPr lang="en-US" sz="4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483043"/>
                  </a:ext>
                </a:extLst>
              </a:tr>
              <a:tr h="14023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500" dirty="0" err="1">
                          <a:effectLst/>
                        </a:rPr>
                        <a:t>PolyDamp</a:t>
                      </a:r>
                      <a:r>
                        <a:rPr lang="en-US" sz="4500" dirty="0">
                          <a:effectLst/>
                        </a:rPr>
                        <a:t> single side</a:t>
                      </a:r>
                      <a:endParaRPr lang="en-US" sz="4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500" dirty="0">
                          <a:effectLst/>
                        </a:rPr>
                        <a:t>0.034</a:t>
                      </a:r>
                      <a:endParaRPr lang="en-US" sz="4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998001"/>
                  </a:ext>
                </a:extLst>
              </a:tr>
              <a:tr h="14023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500" dirty="0" err="1">
                          <a:effectLst/>
                        </a:rPr>
                        <a:t>PolyDamp</a:t>
                      </a:r>
                      <a:r>
                        <a:rPr lang="en-US" sz="4500" dirty="0">
                          <a:effectLst/>
                        </a:rPr>
                        <a:t> both sides</a:t>
                      </a:r>
                      <a:endParaRPr lang="en-US" sz="45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500" dirty="0">
                          <a:effectLst/>
                        </a:rPr>
                        <a:t>0.045</a:t>
                      </a:r>
                      <a:endParaRPr lang="en-US" sz="4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8354016"/>
                  </a:ext>
                </a:extLst>
              </a:tr>
              <a:tr h="14023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500" dirty="0">
                          <a:effectLst/>
                        </a:rPr>
                        <a:t>Silent Running single side</a:t>
                      </a:r>
                      <a:endParaRPr lang="en-US" sz="45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500" dirty="0">
                          <a:effectLst/>
                        </a:rPr>
                        <a:t>0.063</a:t>
                      </a:r>
                      <a:endParaRPr lang="en-US" sz="4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419150"/>
                  </a:ext>
                </a:extLst>
              </a:tr>
              <a:tr h="14023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500" dirty="0" err="1">
                          <a:effectLst/>
                        </a:rPr>
                        <a:t>PolyDamp</a:t>
                      </a:r>
                      <a:r>
                        <a:rPr lang="en-US" sz="4500" dirty="0">
                          <a:effectLst/>
                        </a:rPr>
                        <a:t> + Silent Running</a:t>
                      </a:r>
                      <a:endParaRPr lang="en-US" sz="45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5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0.082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445004"/>
                  </a:ext>
                </a:extLst>
              </a:tr>
              <a:tr h="14023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500" dirty="0">
                          <a:effectLst/>
                        </a:rPr>
                        <a:t>Silent Running both sides</a:t>
                      </a:r>
                      <a:endParaRPr lang="en-US" sz="45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500" dirty="0">
                          <a:effectLst/>
                        </a:rPr>
                        <a:t>0.142</a:t>
                      </a:r>
                      <a:endParaRPr lang="en-US" sz="45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20323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229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F31D2-58EC-4B32-8F48-95D5D9DFE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Larger Rear Idlers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5E658-D47D-4F1D-BF46-B957992A83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75597" y="4318316"/>
            <a:ext cx="7166540" cy="1830164"/>
          </a:xfrm>
        </p:spPr>
        <p:txBody>
          <a:bodyPr/>
          <a:lstStyle/>
          <a:p>
            <a:r>
              <a:rPr lang="en-US" dirty="0"/>
              <a:t>10 in. idler wheels for improved efficiency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BF6419A-1FEA-45CB-8715-822CC5228D29}"/>
              </a:ext>
            </a:extLst>
          </p:cNvPr>
          <p:cNvSpPr txBox="1">
            <a:spLocks/>
          </p:cNvSpPr>
          <p:nvPr/>
        </p:nvSpPr>
        <p:spPr>
          <a:xfrm>
            <a:off x="11406501" y="4318316"/>
            <a:ext cx="7166540" cy="135934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457200" indent="-4572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5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91440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4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146304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210312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2651760" indent="-571500" algn="l" defTabSz="2438462" rtl="0" eaLnBrk="1" latinLnBrk="0" hangingPunct="1">
              <a:lnSpc>
                <a:spcPts val="5300"/>
              </a:lnSpc>
              <a:spcBef>
                <a:spcPts val="0"/>
              </a:spcBef>
              <a:spcAft>
                <a:spcPts val="2500"/>
              </a:spcAft>
              <a:buClr>
                <a:srgbClr val="84754E"/>
              </a:buClr>
              <a:buSzPct val="120000"/>
              <a:buFont typeface="Wingdings" charset="2"/>
              <a:buChar char="§"/>
              <a:defRPr sz="4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6705767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4998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229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460" indent="-609615" algn="l" defTabSz="243846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Multiple configurations tested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440C2E-5FDD-4824-BEF3-4F0511F522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04" r="19048"/>
          <a:stretch/>
        </p:blipFill>
        <p:spPr bwMode="auto">
          <a:xfrm>
            <a:off x="2553991" y="7065878"/>
            <a:ext cx="7636073" cy="52739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244AB0-EC1B-4FF6-A710-ACF145D78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793" y="6714540"/>
            <a:ext cx="10894449" cy="70030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4E544B-CB6B-4BFE-9512-2F8A0D660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794" y="6970067"/>
            <a:ext cx="3521543" cy="2598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55F04F-6247-4B26-BBEE-1457DE0154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79194" y="6970067"/>
            <a:ext cx="3521543" cy="25981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C92E76-0479-4D1E-A2CE-EC3844BF5D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794" y="10202066"/>
            <a:ext cx="3521543" cy="26294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E0A388-4CEA-46C1-A5EA-12FC388A83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51350" y="10421185"/>
            <a:ext cx="3521543" cy="2191182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C765DE2-E63D-4367-AA5B-32E06D5EDD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86669" y="3047544"/>
            <a:ext cx="15554325" cy="830997"/>
          </a:xfrm>
        </p:spPr>
        <p:txBody>
          <a:bodyPr/>
          <a:lstStyle/>
          <a:p>
            <a:r>
              <a:rPr lang="en-US" dirty="0"/>
              <a:t>Configurations</a:t>
            </a:r>
          </a:p>
        </p:txBody>
      </p:sp>
    </p:spTree>
    <p:extLst>
      <p:ext uri="{BB962C8B-B14F-4D97-AF65-F5344CB8AC3E}">
        <p14:creationId xmlns:p14="http://schemas.microsoft.com/office/powerpoint/2010/main" val="412047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3D495-9406-49C0-BA06-39B7E2B5B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Larger Rear Idlers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7C439A-1C03-473B-B686-9313AABA42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Testing Results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4BCF5C-B372-4129-B762-A0AB90AB9A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1FCCF78D-D077-4A3B-9845-6B2A0116300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196638" y="4522734"/>
          <a:ext cx="7252956" cy="858446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3626478">
                  <a:extLst>
                    <a:ext uri="{9D8B030D-6E8A-4147-A177-3AD203B41FA5}">
                      <a16:colId xmlns:a16="http://schemas.microsoft.com/office/drawing/2014/main" val="4240381538"/>
                    </a:ext>
                  </a:extLst>
                </a:gridCol>
                <a:gridCol w="3626478">
                  <a:extLst>
                    <a:ext uri="{9D8B030D-6E8A-4147-A177-3AD203B41FA5}">
                      <a16:colId xmlns:a16="http://schemas.microsoft.com/office/drawing/2014/main" val="1562349382"/>
                    </a:ext>
                  </a:extLst>
                </a:gridCol>
              </a:tblGrid>
              <a:tr h="171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dirty="0">
                          <a:effectLst/>
                        </a:rPr>
                        <a:t>Component</a:t>
                      </a:r>
                      <a:endParaRPr lang="en-US" sz="5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dirty="0">
                          <a:effectLst/>
                        </a:rPr>
                        <a:t>Roll-Down Angle (°)</a:t>
                      </a:r>
                      <a:endParaRPr lang="en-US" sz="5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477022"/>
                  </a:ext>
                </a:extLst>
              </a:tr>
              <a:tr h="17168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dirty="0">
                          <a:effectLst/>
                        </a:rPr>
                        <a:t>Stock idler wheels</a:t>
                      </a:r>
                      <a:endParaRPr lang="en-US" sz="5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dirty="0">
                          <a:effectLst/>
                        </a:rPr>
                        <a:t>11.4</a:t>
                      </a:r>
                      <a:endParaRPr lang="en-US" sz="5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1522046"/>
                  </a:ext>
                </a:extLst>
              </a:tr>
              <a:tr h="17168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dirty="0">
                          <a:effectLst/>
                        </a:rPr>
                        <a:t>4</a:t>
                      </a:r>
                      <a:r>
                        <a:rPr lang="en-US" sz="5400" baseline="0" dirty="0">
                          <a:effectLst/>
                        </a:rPr>
                        <a:t> large idler wheels</a:t>
                      </a:r>
                      <a:endParaRPr lang="en-US" sz="5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dirty="0">
                          <a:effectLst/>
                        </a:rPr>
                        <a:t>11.5</a:t>
                      </a:r>
                      <a:endParaRPr lang="en-US" sz="5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686932"/>
                  </a:ext>
                </a:extLst>
              </a:tr>
              <a:tr h="17168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dirty="0">
                          <a:effectLst/>
                        </a:rPr>
                        <a:t>3</a:t>
                      </a:r>
                      <a:r>
                        <a:rPr lang="en-US" sz="5400" baseline="0" dirty="0">
                          <a:effectLst/>
                        </a:rPr>
                        <a:t> large idler wheels</a:t>
                      </a:r>
                      <a:endParaRPr lang="en-US" sz="5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dirty="0">
                          <a:effectLst/>
                        </a:rPr>
                        <a:t>11.6</a:t>
                      </a:r>
                      <a:endParaRPr lang="en-US" sz="5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552630"/>
                  </a:ext>
                </a:extLst>
              </a:tr>
              <a:tr h="17168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dirty="0">
                          <a:effectLst/>
                        </a:rPr>
                        <a:t>2 large</a:t>
                      </a:r>
                      <a:r>
                        <a:rPr lang="en-US" sz="5400" baseline="0" dirty="0">
                          <a:effectLst/>
                        </a:rPr>
                        <a:t> </a:t>
                      </a:r>
                      <a:r>
                        <a:rPr lang="en-US" sz="5400" dirty="0">
                          <a:effectLst/>
                        </a:rPr>
                        <a:t>idler wheels</a:t>
                      </a:r>
                      <a:endParaRPr lang="en-US" sz="5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dirty="0">
                          <a:effectLst/>
                        </a:rPr>
                        <a:t>12.2</a:t>
                      </a:r>
                      <a:endParaRPr lang="en-US" sz="5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8605454"/>
                  </a:ext>
                </a:extLst>
              </a:tr>
            </a:tbl>
          </a:graphicData>
        </a:graphic>
      </p:graphicFrame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341B01A4-72EC-4B4A-97F9-62EF7A28615F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0668794" y="4482530"/>
          <a:ext cx="11814737" cy="858446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3720110">
                  <a:extLst>
                    <a:ext uri="{9D8B030D-6E8A-4147-A177-3AD203B41FA5}">
                      <a16:colId xmlns:a16="http://schemas.microsoft.com/office/drawing/2014/main" val="2130202140"/>
                    </a:ext>
                  </a:extLst>
                </a:gridCol>
                <a:gridCol w="2698209">
                  <a:extLst>
                    <a:ext uri="{9D8B030D-6E8A-4147-A177-3AD203B41FA5}">
                      <a16:colId xmlns:a16="http://schemas.microsoft.com/office/drawing/2014/main" val="516567793"/>
                    </a:ext>
                  </a:extLst>
                </a:gridCol>
                <a:gridCol w="2698209">
                  <a:extLst>
                    <a:ext uri="{9D8B030D-6E8A-4147-A177-3AD203B41FA5}">
                      <a16:colId xmlns:a16="http://schemas.microsoft.com/office/drawing/2014/main" val="3066768497"/>
                    </a:ext>
                  </a:extLst>
                </a:gridCol>
                <a:gridCol w="2698209">
                  <a:extLst>
                    <a:ext uri="{9D8B030D-6E8A-4147-A177-3AD203B41FA5}">
                      <a16:colId xmlns:a16="http://schemas.microsoft.com/office/drawing/2014/main" val="1024601043"/>
                    </a:ext>
                  </a:extLst>
                </a:gridCol>
              </a:tblGrid>
              <a:tr h="21461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dirty="0">
                          <a:effectLst/>
                        </a:rPr>
                        <a:t>Tested Component</a:t>
                      </a:r>
                      <a:endParaRPr lang="en-US" sz="5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dirty="0">
                          <a:effectLst/>
                        </a:rPr>
                        <a:t> Roll-Out Distance (m [</a:t>
                      </a:r>
                      <a:r>
                        <a:rPr lang="en-US" sz="5400" dirty="0" err="1">
                          <a:effectLst/>
                        </a:rPr>
                        <a:t>ft</a:t>
                      </a:r>
                      <a:r>
                        <a:rPr lang="en-US" sz="5400" dirty="0">
                          <a:effectLst/>
                        </a:rPr>
                        <a:t>])</a:t>
                      </a:r>
                      <a:endParaRPr lang="en-US" sz="5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5136480"/>
                  </a:ext>
                </a:extLst>
              </a:tr>
              <a:tr h="21461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dirty="0">
                          <a:effectLst/>
                        </a:rPr>
                        <a:t> </a:t>
                      </a:r>
                      <a:endParaRPr lang="en-US" sz="5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dirty="0">
                          <a:effectLst/>
                        </a:rPr>
                        <a:t>80 </a:t>
                      </a:r>
                      <a:r>
                        <a:rPr lang="en-US" sz="5400" dirty="0" err="1">
                          <a:effectLst/>
                        </a:rPr>
                        <a:t>kmph</a:t>
                      </a:r>
                      <a:r>
                        <a:rPr lang="en-US" sz="5400" dirty="0">
                          <a:effectLst/>
                        </a:rPr>
                        <a:t> [50 mph]</a:t>
                      </a:r>
                      <a:endParaRPr lang="en-US" sz="5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dirty="0">
                          <a:effectLst/>
                        </a:rPr>
                        <a:t>64 </a:t>
                      </a:r>
                      <a:r>
                        <a:rPr lang="en-US" sz="5400" dirty="0" err="1">
                          <a:effectLst/>
                        </a:rPr>
                        <a:t>kmph</a:t>
                      </a:r>
                      <a:r>
                        <a:rPr lang="en-US" sz="5400" dirty="0">
                          <a:effectLst/>
                        </a:rPr>
                        <a:t> [40 mph]</a:t>
                      </a:r>
                      <a:endParaRPr lang="en-US" sz="5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dirty="0">
                          <a:effectLst/>
                        </a:rPr>
                        <a:t>48 </a:t>
                      </a:r>
                      <a:r>
                        <a:rPr lang="en-US" sz="5400" dirty="0" err="1">
                          <a:effectLst/>
                        </a:rPr>
                        <a:t>kmph</a:t>
                      </a:r>
                      <a:r>
                        <a:rPr lang="en-US" sz="5400" dirty="0">
                          <a:effectLst/>
                        </a:rPr>
                        <a:t> [30 mph]</a:t>
                      </a:r>
                      <a:endParaRPr lang="en-US" sz="5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277572"/>
                  </a:ext>
                </a:extLst>
              </a:tr>
              <a:tr h="21461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dirty="0">
                          <a:effectLst/>
                        </a:rPr>
                        <a:t>Stock idler wheels</a:t>
                      </a:r>
                      <a:endParaRPr lang="en-US" sz="5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dirty="0">
                          <a:effectLst/>
                        </a:rPr>
                        <a:t>94.8 [311]</a:t>
                      </a:r>
                      <a:endParaRPr lang="en-US" sz="5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dirty="0">
                          <a:effectLst/>
                        </a:rPr>
                        <a:t>62.2 [204]</a:t>
                      </a:r>
                      <a:endParaRPr lang="en-US" sz="5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dirty="0">
                          <a:effectLst/>
                        </a:rPr>
                        <a:t>43.9 [144]</a:t>
                      </a:r>
                      <a:endParaRPr lang="en-US" sz="5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835784"/>
                  </a:ext>
                </a:extLst>
              </a:tr>
              <a:tr h="21461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dirty="0">
                          <a:solidFill>
                            <a:srgbClr val="FFC000"/>
                          </a:solidFill>
                          <a:effectLst/>
                        </a:rPr>
                        <a:t>4 large idler wheels</a:t>
                      </a:r>
                      <a:endParaRPr lang="en-US" sz="5400" dirty="0">
                        <a:solidFill>
                          <a:srgbClr val="FFC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dirty="0">
                          <a:effectLst/>
                        </a:rPr>
                        <a:t>95.1 [312]</a:t>
                      </a:r>
                      <a:endParaRPr lang="en-US" sz="5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dirty="0">
                          <a:effectLst/>
                        </a:rPr>
                        <a:t>69.2 [227]</a:t>
                      </a:r>
                      <a:endParaRPr lang="en-US" sz="5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dirty="0">
                          <a:effectLst/>
                        </a:rPr>
                        <a:t>44.8 [147]</a:t>
                      </a:r>
                      <a:endParaRPr lang="en-US" sz="5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4062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334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management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structure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682804" y="4571430"/>
            <a:ext cx="20642438" cy="670696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Flowchart: Alternate Process 18"/>
          <p:cNvSpPr/>
          <p:nvPr/>
        </p:nvSpPr>
        <p:spPr>
          <a:xfrm>
            <a:off x="2675274" y="4571430"/>
            <a:ext cx="3661340" cy="243976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Faculty Advisor</a:t>
            </a:r>
          </a:p>
        </p:txBody>
      </p:sp>
      <p:sp>
        <p:nvSpPr>
          <p:cNvPr id="22" name="Flowchart: Alternate Process 21"/>
          <p:cNvSpPr/>
          <p:nvPr/>
        </p:nvSpPr>
        <p:spPr>
          <a:xfrm>
            <a:off x="2675274" y="7432641"/>
            <a:ext cx="3661340" cy="243976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Graduate Students</a:t>
            </a:r>
          </a:p>
        </p:txBody>
      </p:sp>
      <p:sp>
        <p:nvSpPr>
          <p:cNvPr id="23" name="Flowchart: Alternate Process 22"/>
          <p:cNvSpPr/>
          <p:nvPr/>
        </p:nvSpPr>
        <p:spPr>
          <a:xfrm>
            <a:off x="2675274" y="10293852"/>
            <a:ext cx="3661340" cy="243976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Alumni</a:t>
            </a:r>
          </a:p>
        </p:txBody>
      </p:sp>
      <p:sp>
        <p:nvSpPr>
          <p:cNvPr id="24" name="Flowchart: Alternate Process 23"/>
          <p:cNvSpPr/>
          <p:nvPr/>
        </p:nvSpPr>
        <p:spPr>
          <a:xfrm>
            <a:off x="7548334" y="5378011"/>
            <a:ext cx="3661340" cy="2439764"/>
          </a:xfrm>
          <a:prstGeom prst="flowChartAlternateProcess">
            <a:avLst/>
          </a:prstGeom>
          <a:solidFill>
            <a:srgbClr val="8475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Senior Captain</a:t>
            </a:r>
          </a:p>
        </p:txBody>
      </p:sp>
      <p:sp>
        <p:nvSpPr>
          <p:cNvPr id="25" name="Flowchart: Alternate Process 24"/>
          <p:cNvSpPr/>
          <p:nvPr/>
        </p:nvSpPr>
        <p:spPr>
          <a:xfrm>
            <a:off x="7547258" y="8838630"/>
            <a:ext cx="3661340" cy="2439764"/>
          </a:xfrm>
          <a:prstGeom prst="flowChartAlternateProcess">
            <a:avLst/>
          </a:prstGeom>
          <a:solidFill>
            <a:srgbClr val="8475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Junior Captain</a:t>
            </a:r>
          </a:p>
        </p:txBody>
      </p:sp>
      <p:sp>
        <p:nvSpPr>
          <p:cNvPr id="26" name="Flowchart: Alternate Process 25"/>
          <p:cNvSpPr/>
          <p:nvPr/>
        </p:nvSpPr>
        <p:spPr>
          <a:xfrm>
            <a:off x="12723248" y="7239794"/>
            <a:ext cx="4267200" cy="243976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Upperclassmen</a:t>
            </a:r>
          </a:p>
        </p:txBody>
      </p:sp>
      <p:sp>
        <p:nvSpPr>
          <p:cNvPr id="27" name="Flowchart: Alternate Process 26"/>
          <p:cNvSpPr/>
          <p:nvPr/>
        </p:nvSpPr>
        <p:spPr>
          <a:xfrm>
            <a:off x="18048974" y="7239794"/>
            <a:ext cx="3661340" cy="2439764"/>
          </a:xfrm>
          <a:prstGeom prst="flowChartAlternateProcess">
            <a:avLst/>
          </a:prstGeom>
          <a:solidFill>
            <a:srgbClr val="8475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New Members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8F768B-1427-40CB-96D3-4FA10FCCD2CD}"/>
              </a:ext>
            </a:extLst>
          </p:cNvPr>
          <p:cNvCxnSpPr>
            <a:cxnSpLocks/>
          </p:cNvCxnSpPr>
          <p:nvPr/>
        </p:nvCxnSpPr>
        <p:spPr>
          <a:xfrm>
            <a:off x="6782594" y="5791312"/>
            <a:ext cx="0" cy="572242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7356500-2BD5-485E-A661-46516B74E93B}"/>
              </a:ext>
            </a:extLst>
          </p:cNvPr>
          <p:cNvCxnSpPr>
            <a:cxnSpLocks/>
          </p:cNvCxnSpPr>
          <p:nvPr/>
        </p:nvCxnSpPr>
        <p:spPr>
          <a:xfrm flipH="1">
            <a:off x="6260414" y="5791312"/>
            <a:ext cx="52218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BEABF49-7076-4146-9A70-BE8949ED5733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6336614" y="8652523"/>
            <a:ext cx="44598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2B976E5-0FD8-4218-91FB-3F1142EBD870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6336614" y="11513734"/>
            <a:ext cx="44598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BF5D39E-18C3-4CF8-9C1D-023489F289C0}"/>
              </a:ext>
            </a:extLst>
          </p:cNvPr>
          <p:cNvCxnSpPr>
            <a:cxnSpLocks/>
          </p:cNvCxnSpPr>
          <p:nvPr/>
        </p:nvCxnSpPr>
        <p:spPr>
          <a:xfrm>
            <a:off x="6782594" y="6597893"/>
            <a:ext cx="76466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697FCE2-C8B3-4530-8F8E-339A32049512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6782594" y="10058512"/>
            <a:ext cx="76466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4CFF5B8-A64E-452F-9DE7-060117530B5E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9377928" y="7817775"/>
            <a:ext cx="0" cy="102085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1C4FC41-C862-4A30-BBE7-050441684655}"/>
              </a:ext>
            </a:extLst>
          </p:cNvPr>
          <p:cNvCxnSpPr>
            <a:cxnSpLocks/>
          </p:cNvCxnSpPr>
          <p:nvPr/>
        </p:nvCxnSpPr>
        <p:spPr>
          <a:xfrm>
            <a:off x="11882385" y="6597893"/>
            <a:ext cx="0" cy="346061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3771776-10E7-4575-B6F1-3E17C04A7A14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11209674" y="6597893"/>
            <a:ext cx="67271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E1A004E-6DA3-4BFF-B56C-6434BDFE086E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11208598" y="10058512"/>
            <a:ext cx="67378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A09D5DE8-D657-41C6-AE26-95758BD3216A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11882384" y="8459676"/>
            <a:ext cx="84086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E6514ED-8B5B-42C1-8F1D-6C1341970B9C}"/>
              </a:ext>
            </a:extLst>
          </p:cNvPr>
          <p:cNvCxnSpPr>
            <a:cxnSpLocks/>
            <a:stCxn id="26" idx="3"/>
            <a:endCxn id="27" idx="1"/>
          </p:cNvCxnSpPr>
          <p:nvPr/>
        </p:nvCxnSpPr>
        <p:spPr>
          <a:xfrm>
            <a:off x="16990448" y="8459676"/>
            <a:ext cx="105852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365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9B066-3D3B-44F2-AB3F-3035C9A1D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ReferenceS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239147-9A49-4130-8938-23784663E2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Metal vs Plastic Impact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CFBEBD-918B-4D1A-83BA-71A2998ADE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02054" y="4571428"/>
            <a:ext cx="21032788" cy="868816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6600" dirty="0" err="1"/>
              <a:t>Sarlin</a:t>
            </a:r>
            <a:r>
              <a:rPr lang="en-US" sz="6600" dirty="0"/>
              <a:t>, E., Liu, Y., </a:t>
            </a:r>
            <a:r>
              <a:rPr lang="en-US" sz="6600" dirty="0" err="1"/>
              <a:t>Vippola</a:t>
            </a:r>
            <a:r>
              <a:rPr lang="en-US" sz="6600" dirty="0"/>
              <a:t>, M., </a:t>
            </a:r>
            <a:r>
              <a:rPr lang="en-US" sz="6600" dirty="0" err="1"/>
              <a:t>Zogg</a:t>
            </a:r>
            <a:r>
              <a:rPr lang="en-US" sz="6600" dirty="0"/>
              <a:t>, M., </a:t>
            </a:r>
            <a:r>
              <a:rPr lang="en-US" sz="6600" dirty="0" err="1"/>
              <a:t>Ermanni</a:t>
            </a:r>
            <a:r>
              <a:rPr lang="en-US" sz="6600" dirty="0"/>
              <a:t>, P., </a:t>
            </a:r>
            <a:r>
              <a:rPr lang="en-US" sz="6600" dirty="0" err="1"/>
              <a:t>Vuorinen</a:t>
            </a:r>
            <a:r>
              <a:rPr lang="en-US" sz="6600" dirty="0"/>
              <a:t>, J., &amp; </a:t>
            </a:r>
            <a:r>
              <a:rPr lang="en-US" sz="6600" dirty="0" err="1"/>
              <a:t>Lepistö</a:t>
            </a:r>
            <a:r>
              <a:rPr lang="en-US" sz="6600" dirty="0"/>
              <a:t>, T., “Vibration damping properties of steel/rubber/composite hybrid structures.” Composite Structures, (94), 3327-3335. DOI: 10.1016/j.compstruct.2012.04.035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57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FE7D0-A46F-40A5-ADB1-39BC0592F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FF7DFB-7E5D-400C-A477-64F236C70B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Project Management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C86F38-192B-467D-B028-A75C63D88D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9053740" cy="6641177"/>
          </a:xfrm>
        </p:spPr>
        <p:txBody>
          <a:bodyPr/>
          <a:lstStyle/>
          <a:p>
            <a:r>
              <a:rPr lang="en-US" dirty="0"/>
              <a:t>Gantt Chart</a:t>
            </a:r>
          </a:p>
          <a:p>
            <a:pPr lvl="1"/>
            <a:r>
              <a:rPr lang="en-US" dirty="0"/>
              <a:t>Effectively tracked large projects</a:t>
            </a:r>
          </a:p>
          <a:p>
            <a:pPr lvl="1"/>
            <a:r>
              <a:rPr lang="en-US" dirty="0"/>
              <a:t>Difficult to maintain accountability</a:t>
            </a:r>
          </a:p>
          <a:p>
            <a:r>
              <a:rPr lang="en-US" dirty="0"/>
              <a:t>Kanban Method</a:t>
            </a:r>
          </a:p>
          <a:p>
            <a:pPr lvl="1"/>
            <a:r>
              <a:rPr lang="en-US" dirty="0"/>
              <a:t>Promotes individual accountability</a:t>
            </a:r>
          </a:p>
          <a:p>
            <a:pPr lvl="1"/>
            <a:r>
              <a:rPr lang="en-US" dirty="0"/>
              <a:t>Increased small team progress monitoring</a:t>
            </a:r>
          </a:p>
          <a:p>
            <a:pPr lvl="1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DE2A2DF-EF98-4245-8F41-C7BAB4184160}"/>
              </a:ext>
            </a:extLst>
          </p:cNvPr>
          <p:cNvSpPr/>
          <p:nvPr/>
        </p:nvSpPr>
        <p:spPr>
          <a:xfrm>
            <a:off x="2439194" y="10875203"/>
            <a:ext cx="4876800" cy="1662977"/>
          </a:xfrm>
          <a:prstGeom prst="roundRect">
            <a:avLst/>
          </a:prstGeom>
          <a:solidFill>
            <a:srgbClr val="8475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 Do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ECD8246-F9E7-491B-B194-99B83008C12B}"/>
              </a:ext>
            </a:extLst>
          </p:cNvPr>
          <p:cNvSpPr/>
          <p:nvPr/>
        </p:nvSpPr>
        <p:spPr>
          <a:xfrm>
            <a:off x="8528815" y="10848927"/>
            <a:ext cx="4876800" cy="1662977"/>
          </a:xfrm>
          <a:prstGeom prst="roundRect">
            <a:avLst/>
          </a:prstGeom>
          <a:solidFill>
            <a:srgbClr val="8475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 Progress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DC9AF1B-8DF8-4580-9BC1-D878AF505772}"/>
              </a:ext>
            </a:extLst>
          </p:cNvPr>
          <p:cNvSpPr/>
          <p:nvPr/>
        </p:nvSpPr>
        <p:spPr>
          <a:xfrm>
            <a:off x="14618436" y="10875202"/>
            <a:ext cx="4876800" cy="1662977"/>
          </a:xfrm>
          <a:prstGeom prst="roundRect">
            <a:avLst/>
          </a:prstGeom>
          <a:solidFill>
            <a:srgbClr val="8475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Completed</a:t>
            </a:r>
          </a:p>
        </p:txBody>
      </p:sp>
    </p:spTree>
    <p:extLst>
      <p:ext uri="{BB962C8B-B14F-4D97-AF65-F5344CB8AC3E}">
        <p14:creationId xmlns:p14="http://schemas.microsoft.com/office/powerpoint/2010/main" val="270691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management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Course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9053740" cy="11682685"/>
          </a:xfrm>
        </p:spPr>
        <p:txBody>
          <a:bodyPr/>
          <a:lstStyle/>
          <a:p>
            <a:r>
              <a:rPr lang="en-US" dirty="0"/>
              <a:t>Curriculum</a:t>
            </a:r>
          </a:p>
          <a:p>
            <a:pPr lvl="1"/>
            <a:r>
              <a:rPr lang="en-US" dirty="0"/>
              <a:t>CSC introduction</a:t>
            </a:r>
          </a:p>
          <a:p>
            <a:pPr lvl="1"/>
            <a:r>
              <a:rPr lang="en-US" dirty="0"/>
              <a:t>Engineering topics </a:t>
            </a:r>
          </a:p>
          <a:p>
            <a:pPr lvl="1"/>
            <a:r>
              <a:rPr lang="en-US" dirty="0"/>
              <a:t>Professional development</a:t>
            </a:r>
          </a:p>
          <a:p>
            <a:r>
              <a:rPr lang="en-US" dirty="0"/>
              <a:t>Student led</a:t>
            </a:r>
          </a:p>
          <a:p>
            <a:pPr lvl="1"/>
            <a:r>
              <a:rPr lang="en-US" dirty="0"/>
              <a:t>Presentations by senior members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D88452-095D-4631-90AF-C9F495DE3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8687" y="4281705"/>
            <a:ext cx="12629773" cy="53140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0183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UICSC Goals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9053740" cy="4680769"/>
          </a:xfrm>
        </p:spPr>
        <p:txBody>
          <a:bodyPr/>
          <a:lstStyle/>
          <a:p>
            <a:r>
              <a:rPr lang="en-US" dirty="0"/>
              <a:t>Produce an NPS certified two-stroke</a:t>
            </a:r>
          </a:p>
          <a:p>
            <a:pPr lvl="1"/>
            <a:r>
              <a:rPr lang="en-US" dirty="0"/>
              <a:t>E-Score &gt; 175</a:t>
            </a:r>
          </a:p>
          <a:p>
            <a:pPr lvl="1"/>
            <a:r>
              <a:rPr lang="en-US" dirty="0"/>
              <a:t>Sound output &lt; 67 </a:t>
            </a:r>
            <a:r>
              <a:rPr lang="en-US" dirty="0" err="1"/>
              <a:t>dBA</a:t>
            </a:r>
            <a:endParaRPr lang="en-US" dirty="0"/>
          </a:p>
          <a:p>
            <a:r>
              <a:rPr lang="en-US" dirty="0"/>
              <a:t>Fun to ride</a:t>
            </a:r>
          </a:p>
          <a:p>
            <a:r>
              <a:rPr lang="en-US" dirty="0"/>
              <a:t>Improved testing &amp; validation</a:t>
            </a:r>
          </a:p>
        </p:txBody>
      </p:sp>
    </p:spTree>
    <p:extLst>
      <p:ext uri="{BB962C8B-B14F-4D97-AF65-F5344CB8AC3E}">
        <p14:creationId xmlns:p14="http://schemas.microsoft.com/office/powerpoint/2010/main" val="613805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UICSC Platform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9053740" cy="3640356"/>
          </a:xfrm>
        </p:spPr>
        <p:txBody>
          <a:bodyPr/>
          <a:lstStyle/>
          <a:p>
            <a:r>
              <a:rPr lang="en-US" dirty="0"/>
              <a:t>2017 Ski-Doo MXZ TNT</a:t>
            </a:r>
          </a:p>
          <a:p>
            <a:r>
              <a:rPr lang="en-US" dirty="0"/>
              <a:t>REV GEN4 Chassis</a:t>
            </a:r>
          </a:p>
          <a:p>
            <a:r>
              <a:rPr lang="en-US" dirty="0"/>
              <a:t>850 E-TEC Engine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D4FB6F-1ED7-42AC-869B-3162A1ECE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2" b="89941" l="9688" r="96059">
                        <a14:foregroundMark x1="91954" y1="65878" x2="91954" y2="65878"/>
                        <a14:foregroundMark x1="96059" y1="63708" x2="96059" y2="63708"/>
                        <a14:foregroundMark x1="38752" y1="63314" x2="38752" y2="63314"/>
                        <a14:foregroundMark x1="36617" y1="63314" x2="36617" y2="63314"/>
                        <a14:foregroundMark x1="16092" y1="53057" x2="16092" y2="53057"/>
                        <a14:foregroundMark x1="36946" y1="22880" x2="36946" y2="22880"/>
                        <a14:foregroundMark x1="37931" y1="21893" x2="37931" y2="21893"/>
                        <a14:foregroundMark x1="42200" y1="22485" x2="42200" y2="22485"/>
                        <a14:foregroundMark x1="32348" y1="61736" x2="32348" y2="61736"/>
                        <a14:backgroundMark x1="41215" y1="67653" x2="41215" y2="67653"/>
                        <a14:backgroundMark x1="43350" y1="65483" x2="43350" y2="65483"/>
                        <a14:backgroundMark x1="93103" y1="61736" x2="93103" y2="61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7013" y="5038416"/>
            <a:ext cx="12308681" cy="102471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AB4CD4-75A7-479D-A151-0C2BC4F96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88" b="93891" l="8054" r="92282">
                        <a14:foregroundMark x1="35235" y1="14791" x2="35235" y2="14791"/>
                        <a14:foregroundMark x1="31879" y1="9646" x2="31879" y2="9646"/>
                        <a14:foregroundMark x1="36913" y1="5788" x2="36913" y2="5788"/>
                        <a14:foregroundMark x1="81544" y1="25080" x2="81544" y2="25080"/>
                        <a14:foregroundMark x1="74497" y1="24759" x2="74497" y2="24759"/>
                        <a14:foregroundMark x1="57047" y1="8039" x2="57047" y2="8039"/>
                        <a14:foregroundMark x1="84228" y1="26367" x2="84228" y2="26367"/>
                        <a14:foregroundMark x1="92617" y1="49839" x2="92617" y2="49839"/>
                        <a14:foregroundMark x1="57718" y1="52412" x2="57718" y2="52412"/>
                        <a14:foregroundMark x1="40268" y1="8360" x2="40268" y2="8360"/>
                        <a14:foregroundMark x1="44631" y1="7395" x2="44631" y2="7395"/>
                        <a14:foregroundMark x1="18456" y1="22830" x2="18456" y2="22830"/>
                        <a14:foregroundMark x1="21141" y1="21222" x2="21141" y2="21222"/>
                        <a14:foregroundMark x1="24497" y1="16720" x2="24497" y2="16720"/>
                        <a14:foregroundMark x1="39262" y1="12219" x2="39262" y2="12219"/>
                        <a14:foregroundMark x1="27852" y1="6752" x2="27852" y2="6752"/>
                        <a14:foregroundMark x1="14765" y1="26367" x2="14765" y2="26367"/>
                        <a14:foregroundMark x1="15101" y1="30225" x2="15101" y2="30225"/>
                        <a14:foregroundMark x1="11409" y1="40514" x2="11409" y2="40514"/>
                        <a14:foregroundMark x1="8389" y1="82637" x2="8389" y2="82637"/>
                        <a14:foregroundMark x1="24161" y1="90032" x2="24161" y2="90032"/>
                        <a14:foregroundMark x1="35235" y1="93891" x2="35235" y2="93891"/>
                        <a14:foregroundMark x1="75168" y1="74920" x2="75168" y2="74920"/>
                        <a14:foregroundMark x1="63087" y1="16399" x2="63087" y2="16399"/>
                        <a14:foregroundMark x1="69799" y1="25080" x2="69799" y2="25080"/>
                        <a14:foregroundMark x1="76846" y1="23794" x2="76846" y2="23794"/>
                        <a14:foregroundMark x1="67450" y1="26045" x2="67450" y2="26045"/>
                        <a14:foregroundMark x1="72483" y1="25080" x2="72483" y2="250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28617" y="2380764"/>
            <a:ext cx="5093121" cy="531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45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C8341-FB6B-410A-B98B-ECADA07EC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modifications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C9F31-FCCE-4A1D-BEB6-F7FF789E20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62842A-6B8A-4EA4-A48B-1DAF3588AD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9053740" cy="5640903"/>
          </a:xfrm>
        </p:spPr>
        <p:txBody>
          <a:bodyPr/>
          <a:lstStyle/>
          <a:p>
            <a:r>
              <a:rPr lang="en-US" dirty="0"/>
              <a:t>Reduced engine speed</a:t>
            </a:r>
          </a:p>
          <a:p>
            <a:r>
              <a:rPr lang="en-US" dirty="0"/>
              <a:t>3 way catalyst</a:t>
            </a:r>
          </a:p>
          <a:p>
            <a:r>
              <a:rPr lang="en-US" dirty="0"/>
              <a:t>Sound material</a:t>
            </a:r>
          </a:p>
          <a:p>
            <a:pPr lvl="1"/>
            <a:r>
              <a:rPr lang="en-US" dirty="0"/>
              <a:t>Absorption</a:t>
            </a:r>
          </a:p>
          <a:p>
            <a:pPr lvl="1"/>
            <a:r>
              <a:rPr lang="en-US" dirty="0"/>
              <a:t>Damping</a:t>
            </a:r>
          </a:p>
          <a:p>
            <a:r>
              <a:rPr lang="en-US" dirty="0"/>
              <a:t>Increased diameter rear idler wheels</a:t>
            </a:r>
          </a:p>
        </p:txBody>
      </p:sp>
    </p:spTree>
    <p:extLst>
      <p:ext uri="{BB962C8B-B14F-4D97-AF65-F5344CB8AC3E}">
        <p14:creationId xmlns:p14="http://schemas.microsoft.com/office/powerpoint/2010/main" val="428370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B15E0-177C-4A9A-81D3-CB30B1574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 calibration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E3DFA8-9A00-408D-A158-DC445BBE10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2CE524-B9F2-401B-8294-C89BD90AF8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02054" y="4571430"/>
            <a:ext cx="12632869" cy="9682138"/>
          </a:xfrm>
        </p:spPr>
        <p:txBody>
          <a:bodyPr/>
          <a:lstStyle/>
          <a:p>
            <a:r>
              <a:rPr lang="en-US" dirty="0"/>
              <a:t>Maintain survivability</a:t>
            </a:r>
          </a:p>
          <a:p>
            <a:r>
              <a:rPr lang="en-US" dirty="0"/>
              <a:t>Minimize emissions</a:t>
            </a:r>
          </a:p>
          <a:p>
            <a:r>
              <a:rPr lang="en-US" dirty="0"/>
              <a:t>Target BSFC in appropriate areas</a:t>
            </a:r>
          </a:p>
          <a:p>
            <a:r>
              <a:rPr lang="en-US" dirty="0"/>
              <a:t>Swept parameters</a:t>
            </a:r>
          </a:p>
          <a:p>
            <a:pPr lvl="1"/>
            <a:r>
              <a:rPr lang="en-US" dirty="0"/>
              <a:t>Fuel injection timing</a:t>
            </a:r>
          </a:p>
          <a:p>
            <a:pPr lvl="1"/>
            <a:r>
              <a:rPr lang="en-US" dirty="0"/>
              <a:t>Fuel injection quantity</a:t>
            </a:r>
          </a:p>
          <a:p>
            <a:pPr lvl="1"/>
            <a:r>
              <a:rPr lang="en-US" dirty="0"/>
              <a:t>Throttle body/E-TEC ratio </a:t>
            </a:r>
          </a:p>
          <a:p>
            <a:pPr lvl="1"/>
            <a:r>
              <a:rPr lang="en-US" dirty="0"/>
              <a:t>Ignition timing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FF37FD-DDB4-4539-8846-F4B9C18067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1211" y="3073650"/>
            <a:ext cx="8696169" cy="65221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634462B-821F-436D-8E7D-A5B97E6D93FE}"/>
                  </a:ext>
                </a:extLst>
              </p:cNvPr>
              <p:cNvSpPr txBox="1"/>
              <p:nvPr/>
            </p:nvSpPr>
            <p:spPr>
              <a:xfrm>
                <a:off x="10973594" y="10045391"/>
                <a:ext cx="12632869" cy="2736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rgbClr val="FFCA08"/>
                  </a:buClr>
                  <a:buSzPct val="100000"/>
                  <a:buFont typeface="Wingdings" panose="05000000000000000000" pitchFamily="2" charset="2"/>
                  <a:buChar char="Ø"/>
                </a:pPr>
                <a:endParaRPr lang="en-US" sz="6600" dirty="0">
                  <a:solidFill>
                    <a:schemeClr val="tx1"/>
                  </a:solidFill>
                </a:endParaRPr>
              </a:p>
              <a:p>
                <a:pPr lvl="0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rgbClr val="FFCA08"/>
                  </a:buClr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4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4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4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4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 </m:t>
                      </m:r>
                      <m:f>
                        <m:fPr>
                          <m:ctrlPr>
                            <a:rPr lang="en-US" sz="4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4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sz="4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4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𝑈𝐻𝐶</m:t>
                                      </m:r>
                                      <m:r>
                                        <a:rPr lang="en-US" sz="4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 </m:t>
                                      </m:r>
                                      <m:sSub>
                                        <m:sSubPr>
                                          <m:ctrlPr>
                                            <a:rPr lang="en-US" sz="4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4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𝑁𝑂</m:t>
                                          </m:r>
                                        </m:e>
                                        <m:sub>
                                          <m:r>
                                            <a:rPr lang="en-US" sz="4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a:rPr lang="en-US" sz="4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1.5</m:t>
                                  </m:r>
                                </m:den>
                              </m:f>
                              <m:r>
                                <a:rPr lang="en-US" sz="4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𝐶𝑂</m:t>
                                  </m:r>
                                </m:num>
                                <m:den>
                                  <m:r>
                                    <a:rPr lang="en-US" sz="4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sz="4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634462B-821F-436D-8E7D-A5B97E6D93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3594" y="10045391"/>
                <a:ext cx="12632869" cy="27360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314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itle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 Template" id="{50C7C166-C578-4576-95A9-538C2415FF77}" vid="{EBFC01ED-933B-49A6-A2A7-1462A0BA1FD5}"/>
    </a:ext>
  </a:extLst>
</a:theme>
</file>

<file path=ppt/theme/theme2.xml><?xml version="1.0" encoding="utf-8"?>
<a:theme xmlns:a="http://schemas.openxmlformats.org/drawingml/2006/main" name="Text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 Template" id="{50C7C166-C578-4576-95A9-538C2415FF77}" vid="{F20D1738-DC92-4411-A8BE-8E3FB43A422D}"/>
    </a:ext>
  </a:extLst>
</a:theme>
</file>

<file path=ppt/theme/theme3.xml><?xml version="1.0" encoding="utf-8"?>
<a:theme xmlns:a="http://schemas.openxmlformats.org/drawingml/2006/main" name="Section Intro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Другая 5">
      <a:majorFont>
        <a:latin typeface="Source Serif Pro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 Template" id="{50C7C166-C578-4576-95A9-538C2415FF77}" vid="{E785D118-9DC7-49B4-A459-08115CA34C8C}"/>
    </a:ext>
  </a:extLst>
</a:theme>
</file>

<file path=ppt/theme/theme4.xml><?xml version="1.0" encoding="utf-8"?>
<a:theme xmlns:a="http://schemas.openxmlformats.org/drawingml/2006/main" name="U of I Media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 Template" id="{50C7C166-C578-4576-95A9-538C2415FF77}" vid="{68E7B3B8-C053-4344-897B-3D985504168B}"/>
    </a:ext>
  </a:extLst>
</a:theme>
</file>

<file path=ppt/theme/theme5.xml><?xml version="1.0" encoding="utf-8"?>
<a:theme xmlns:a="http://schemas.openxmlformats.org/drawingml/2006/main" name="Closing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 Template" id="{50C7C166-C578-4576-95A9-538C2415FF77}" vid="{C67912D9-B641-40EA-BE5A-6E24912B60FD}"/>
    </a:ext>
  </a:extLst>
</a:theme>
</file>

<file path=ppt/theme/theme6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 Template</Template>
  <TotalTime>4818</TotalTime>
  <Words>1530</Words>
  <Application>Microsoft Office PowerPoint</Application>
  <PresentationFormat>Custom</PresentationFormat>
  <Paragraphs>378</Paragraphs>
  <Slides>30</Slides>
  <Notes>17</Notes>
  <HiddenSlides>3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Archivo</vt:lpstr>
      <vt:lpstr>Archivo Black</vt:lpstr>
      <vt:lpstr>Archivo Regular</vt:lpstr>
      <vt:lpstr>Arial</vt:lpstr>
      <vt:lpstr>Calibri</vt:lpstr>
      <vt:lpstr>Cambria Math</vt:lpstr>
      <vt:lpstr>Franklin Gothic Book</vt:lpstr>
      <vt:lpstr>Franklin Gothic Book Regular</vt:lpstr>
      <vt:lpstr>Franklin Gothic Demi</vt:lpstr>
      <vt:lpstr>Helvetica</vt:lpstr>
      <vt:lpstr>Times New Roman</vt:lpstr>
      <vt:lpstr>Wingdings</vt:lpstr>
      <vt:lpstr>Title Slides</vt:lpstr>
      <vt:lpstr>Text Slides</vt:lpstr>
      <vt:lpstr>Section Intro Slides</vt:lpstr>
      <vt:lpstr>U of I Media Slides</vt:lpstr>
      <vt:lpstr>Closing Slides</vt:lpstr>
      <vt:lpstr>PowerPoint Presentation</vt:lpstr>
      <vt:lpstr>Overview</vt:lpstr>
      <vt:lpstr>Team management</vt:lpstr>
      <vt:lpstr>Team management</vt:lpstr>
      <vt:lpstr>Team management</vt:lpstr>
      <vt:lpstr>UICSC Goals</vt:lpstr>
      <vt:lpstr>UICSC Platform</vt:lpstr>
      <vt:lpstr>Prior modifications</vt:lpstr>
      <vt:lpstr>Engine calibration</vt:lpstr>
      <vt:lpstr>Snowmobile Design</vt:lpstr>
      <vt:lpstr>Snowmobile Design</vt:lpstr>
      <vt:lpstr>Innovations</vt:lpstr>
      <vt:lpstr>Innovations</vt:lpstr>
      <vt:lpstr>innovations</vt:lpstr>
      <vt:lpstr>innovations</vt:lpstr>
      <vt:lpstr>PowerPoint Presentation</vt:lpstr>
      <vt:lpstr>Innovations</vt:lpstr>
      <vt:lpstr>results</vt:lpstr>
      <vt:lpstr>Thank you to our sponsors</vt:lpstr>
      <vt:lpstr>Auxiliary slides</vt:lpstr>
      <vt:lpstr>PowerPoint Presentation</vt:lpstr>
      <vt:lpstr>innovations</vt:lpstr>
      <vt:lpstr>Sound Material Testing</vt:lpstr>
      <vt:lpstr>GT Suite: Tuned Pipe Model</vt:lpstr>
      <vt:lpstr>GT Suite Specifications</vt:lpstr>
      <vt:lpstr>Catalyst Comparison</vt:lpstr>
      <vt:lpstr>Damping Material Testing</vt:lpstr>
      <vt:lpstr>Larger Rear Idlers</vt:lpstr>
      <vt:lpstr>Larger Rear Idlers</vt:lpstr>
      <vt:lpstr>ReferenceS</vt:lpstr>
    </vt:vector>
  </TitlesOfParts>
  <Company>University of Idaho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title</dc:title>
  <dc:creator>Kellerer, Jared (kell3969@vandals.uidaho.edu)</dc:creator>
  <cp:lastModifiedBy>Jared Kellerer</cp:lastModifiedBy>
  <cp:revision>91</cp:revision>
  <dcterms:created xsi:type="dcterms:W3CDTF">2019-02-21T23:04:18Z</dcterms:created>
  <dcterms:modified xsi:type="dcterms:W3CDTF">2019-03-06T14:56:55Z</dcterms:modified>
</cp:coreProperties>
</file>